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0" r:id="rId3"/>
    <p:sldId id="275" r:id="rId4"/>
    <p:sldId id="274" r:id="rId5"/>
    <p:sldId id="263" r:id="rId6"/>
    <p:sldId id="264" r:id="rId7"/>
    <p:sldId id="265" r:id="rId8"/>
    <p:sldId id="266" r:id="rId9"/>
    <p:sldId id="267" r:id="rId10"/>
    <p:sldId id="268" r:id="rId11"/>
    <p:sldId id="269" r:id="rId12"/>
    <p:sldId id="273" r:id="rId13"/>
    <p:sldId id="276" r:id="rId14"/>
    <p:sldId id="271" r:id="rId15"/>
    <p:sldId id="277" r:id="rId16"/>
    <p:sldId id="278" r:id="rId17"/>
  </p:sldIdLst>
  <p:sldSz cx="9144000" cy="6858000" type="screen4x3"/>
  <p:notesSz cx="6794500" cy="9931400"/>
  <p:defaultTextStyle>
    <a:defPPr>
      <a:defRPr lang="nb-NO"/>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859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5A964DB-010E-4438-B425-F7D8AB053AA4}" type="datetimeFigureOut">
              <a:rPr lang="nb-NO"/>
              <a:pPr>
                <a:defRPr/>
              </a:pPr>
              <a:t>26.09.2010</a:t>
            </a:fld>
            <a:endParaRPr lang="nb-NO"/>
          </a:p>
        </p:txBody>
      </p:sp>
      <p:sp>
        <p:nvSpPr>
          <p:cNvPr id="4" name="Plassholder for lysbil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7" name="Plassholder for lysbilde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20A1881-2478-41D3-8EC5-540F964D1539}"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DDC7E-1CE0-4D8A-A847-E2E8B1B4E88C}" type="slidenum">
              <a:rPr lang="nb-NO" altLang="zh-CN"/>
              <a:pPr fontAlgn="base">
                <a:spcBef>
                  <a:spcPct val="0"/>
                </a:spcBef>
                <a:spcAft>
                  <a:spcPct val="0"/>
                </a:spcAft>
                <a:defRPr/>
              </a:pPr>
              <a:t>2</a:t>
            </a:fld>
            <a:endParaRPr lang="nb-NO" altLang="zh-CN"/>
          </a:p>
        </p:txBody>
      </p:sp>
      <p:sp>
        <p:nvSpPr>
          <p:cNvPr id="11266" name="Rectangle 2"/>
          <p:cNvSpPr>
            <a:spLocks noGrp="1" noChangeArrowheads="1"/>
          </p:cNvSpPr>
          <p:nvPr>
            <p:ph type="body" idx="1"/>
          </p:nvPr>
        </p:nvSpPr>
        <p:spPr bwMode="auto">
          <a:xfrm>
            <a:off x="781050" y="4733925"/>
            <a:ext cx="5106988" cy="4452938"/>
          </a:xfrm>
          <a:noFill/>
        </p:spPr>
        <p:txBody>
          <a:bodyPr wrap="square" lIns="90859" tIns="44632" rIns="90859" bIns="44632" numCol="1" anchor="ctr" anchorCtr="0" compatLnSpc="1">
            <a:prstTxWarp prst="textNoShape">
              <a:avLst/>
            </a:prstTxWarp>
          </a:bodyPr>
          <a:lstStyle/>
          <a:p>
            <a:pPr eaLnBrk="1" hangingPunct="1">
              <a:spcBef>
                <a:spcPct val="0"/>
              </a:spcBef>
            </a:pPr>
            <a:r>
              <a:rPr lang="nb-NO" altLang="zh-CN" smtClean="0"/>
              <a:t>Planleggingsmyndigheten er knyttet til de 3 forvaltningsnivåene vi har i Norge:</a:t>
            </a:r>
          </a:p>
          <a:p>
            <a:pPr eaLnBrk="1" hangingPunct="1">
              <a:spcBef>
                <a:spcPct val="0"/>
              </a:spcBef>
            </a:pPr>
            <a:r>
              <a:rPr lang="nb-NO" altLang="zh-CN" u="sng" smtClean="0"/>
              <a:t>Nasjonalt</a:t>
            </a:r>
            <a:r>
              <a:rPr lang="nb-NO" altLang="zh-CN" smtClean="0"/>
              <a:t> er det Regjeringen som er planmyndighet. Denne myndigheten er i de fleste tilfeller delegert til Miljøverndepartementet, som ansvarlig planleggingsdepartement</a:t>
            </a:r>
          </a:p>
          <a:p>
            <a:pPr eaLnBrk="1" hangingPunct="1">
              <a:spcBef>
                <a:spcPct val="0"/>
              </a:spcBef>
            </a:pPr>
            <a:r>
              <a:rPr lang="nb-NO" altLang="zh-CN" u="sng" smtClean="0"/>
              <a:t>Regionalt </a:t>
            </a:r>
            <a:r>
              <a:rPr lang="nb-NO" altLang="zh-CN" smtClean="0"/>
              <a:t>er planleggingsmyndigheten lagt til fylkeskommunen, med fylkestinget - et folkevalgt organ - som  planleggingsansvarlig. Fylkesmannen, og andre myndigheter på fylkesnivå som representerer staten, har ikke planmyndighet, men er pålagt å delta i den planleggingen fylkeskommunen har ansvaret for.</a:t>
            </a:r>
          </a:p>
          <a:p>
            <a:pPr eaLnBrk="1" hangingPunct="1">
              <a:spcBef>
                <a:spcPct val="0"/>
              </a:spcBef>
            </a:pPr>
            <a:r>
              <a:rPr lang="nb-NO" altLang="zh-CN" u="sng" smtClean="0"/>
              <a:t>Lokalt</a:t>
            </a:r>
            <a:r>
              <a:rPr lang="nb-NO" altLang="zh-CN" smtClean="0"/>
              <a:t> er det kommunene som er planmyndighet. Det er kommunestyrene som har ansvaret for, og som vedtar planer. Det er etter loven et eget politisk planutvalg som forbereder planene for kommunestyret.</a:t>
            </a:r>
          </a:p>
          <a:p>
            <a:pPr eaLnBrk="1" hangingPunct="1">
              <a:spcBef>
                <a:spcPct val="0"/>
              </a:spcBef>
            </a:pPr>
            <a:endParaRPr lang="nb-NO" altLang="zh-CN" smtClean="0"/>
          </a:p>
        </p:txBody>
      </p:sp>
      <p:sp>
        <p:nvSpPr>
          <p:cNvPr id="11267" name="Rectangle 3"/>
          <p:cNvSpPr>
            <a:spLocks noGrp="1" noRot="1" noChangeArrowheads="1" noTextEdit="1"/>
          </p:cNvSpPr>
          <p:nvPr>
            <p:ph type="sldImg"/>
          </p:nvPr>
        </p:nvSpPr>
        <p:spPr bwMode="auto">
          <a:xfrm>
            <a:off x="922338" y="749300"/>
            <a:ext cx="4948237" cy="3711575"/>
          </a:xfrm>
          <a:noFill/>
          <a:ln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F4552-4972-455C-A604-D821849F5127}" type="slidenum">
              <a:rPr lang="nb-NO" altLang="zh-CN"/>
              <a:pPr fontAlgn="base">
                <a:spcBef>
                  <a:spcPct val="0"/>
                </a:spcBef>
                <a:spcAft>
                  <a:spcPct val="0"/>
                </a:spcAft>
                <a:defRPr/>
              </a:pPr>
              <a:t>6</a:t>
            </a:fld>
            <a:endParaRPr lang="nb-NO" altLang="zh-CN"/>
          </a:p>
        </p:txBody>
      </p:sp>
      <p:sp>
        <p:nvSpPr>
          <p:cNvPr id="16386" name="Rectangle 2"/>
          <p:cNvSpPr>
            <a:spLocks noGrp="1" noRo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F1AF12-AD17-4241-9E48-C50C6B0E96DB}" type="slidenum">
              <a:rPr lang="nb-NO" altLang="zh-CN"/>
              <a:pPr fontAlgn="base">
                <a:spcBef>
                  <a:spcPct val="0"/>
                </a:spcBef>
                <a:spcAft>
                  <a:spcPct val="0"/>
                </a:spcAft>
                <a:defRPr/>
              </a:pPr>
              <a:t>10</a:t>
            </a:fld>
            <a:endParaRPr lang="nb-NO" altLang="zh-CN"/>
          </a:p>
        </p:txBody>
      </p:sp>
      <p:sp>
        <p:nvSpPr>
          <p:cNvPr id="21506" name="Rectangle 2"/>
          <p:cNvSpPr>
            <a:spLocks noGrp="1" noRot="1" noChangeArrowheads="1" noTextEdit="1"/>
          </p:cNvSpPr>
          <p:nvPr>
            <p:ph type="sldImg"/>
          </p:nvPr>
        </p:nvSpPr>
        <p:spPr bwMode="auto">
          <a:xfrm>
            <a:off x="914400" y="742950"/>
            <a:ext cx="4965700" cy="3724275"/>
          </a:xfrm>
          <a:noFill/>
          <a:ln>
            <a:solidFill>
              <a:srgbClr val="000000"/>
            </a:solidFill>
            <a:miter lim="800000"/>
            <a:headEnd/>
            <a:tailEnd/>
          </a:ln>
        </p:spPr>
      </p:sp>
      <p:sp>
        <p:nvSpPr>
          <p:cNvPr id="21507" name="Rectangle 3"/>
          <p:cNvSpPr>
            <a:spLocks noGrp="1" noChangeArrowheads="1"/>
          </p:cNvSpPr>
          <p:nvPr>
            <p:ph type="body" idx="1"/>
          </p:nvPr>
        </p:nvSpPr>
        <p:spPr bwMode="auto">
          <a:xfrm>
            <a:off x="679450" y="4718050"/>
            <a:ext cx="5435600" cy="4470400"/>
          </a:xfrm>
          <a:noFill/>
        </p:spPr>
        <p:txBody>
          <a:bodyPr wrap="square" numCol="1" anchor="t" anchorCtr="0" compatLnSpc="1">
            <a:prstTxWarp prst="textNoShape">
              <a:avLst/>
            </a:prstTxWarp>
          </a:bodyPr>
          <a:lstStyle/>
          <a:p>
            <a:pPr eaLnBrk="1" hangingPunct="1">
              <a:spcBef>
                <a:spcPct val="0"/>
              </a:spcBef>
            </a:pPr>
            <a:endParaRPr lang="nb-NO"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Rektangel 9"/>
          <p:cNvSpPr/>
          <p:nvPr userDrawn="1"/>
        </p:nvSpPr>
        <p:spPr>
          <a:xfrm>
            <a:off x="0" y="357188"/>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5" name="Rektangel 6"/>
          <p:cNvSpPr/>
          <p:nvPr userDrawn="1"/>
        </p:nvSpPr>
        <p:spPr>
          <a:xfrm>
            <a:off x="0" y="1928813"/>
            <a:ext cx="9144000" cy="36004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6" name="Rektangel 8"/>
          <p:cNvSpPr/>
          <p:nvPr userDrawn="1"/>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pic>
        <p:nvPicPr>
          <p:cNvPr id="7" name="Bilde 11" descr="DN_profilill_lite_hvit.gif"/>
          <p:cNvPicPr>
            <a:picLocks noChangeAspect="1"/>
          </p:cNvPicPr>
          <p:nvPr userDrawn="1"/>
        </p:nvPicPr>
        <p:blipFill>
          <a:blip r:embed="rId2"/>
          <a:srcRect l="33427" t="5208" b="41666"/>
          <a:stretch>
            <a:fillRect/>
          </a:stretch>
        </p:blipFill>
        <p:spPr bwMode="auto">
          <a:xfrm>
            <a:off x="0" y="2857500"/>
            <a:ext cx="3286125" cy="2714625"/>
          </a:xfrm>
          <a:prstGeom prst="rect">
            <a:avLst/>
          </a:prstGeom>
          <a:noFill/>
          <a:ln w="9525">
            <a:noFill/>
            <a:miter lim="800000"/>
            <a:headEnd/>
            <a:tailEnd/>
          </a:ln>
        </p:spPr>
      </p:pic>
      <p:pic>
        <p:nvPicPr>
          <p:cNvPr id="8" name="Bilde 12" descr="DN_hovedlogo_eng.jpg"/>
          <p:cNvPicPr>
            <a:picLocks noChangeAspect="1"/>
          </p:cNvPicPr>
          <p:nvPr userDrawn="1"/>
        </p:nvPicPr>
        <p:blipFill>
          <a:blip r:embed="rId3"/>
          <a:srcRect/>
          <a:stretch>
            <a:fillRect/>
          </a:stretch>
        </p:blipFill>
        <p:spPr bwMode="auto">
          <a:xfrm>
            <a:off x="2952750" y="644525"/>
            <a:ext cx="3238500" cy="730250"/>
          </a:xfrm>
          <a:prstGeom prst="rect">
            <a:avLst/>
          </a:prstGeom>
          <a:noFill/>
          <a:ln w="9525">
            <a:noFill/>
            <a:miter lim="800000"/>
            <a:headEnd/>
            <a:tailEnd/>
          </a:ln>
        </p:spPr>
      </p:pic>
      <p:sp>
        <p:nvSpPr>
          <p:cNvPr id="2" name="Tittel 1"/>
          <p:cNvSpPr>
            <a:spLocks noGrp="1"/>
          </p:cNvSpPr>
          <p:nvPr>
            <p:ph type="ctrTitle"/>
          </p:nvPr>
        </p:nvSpPr>
        <p:spPr>
          <a:xfrm>
            <a:off x="714348" y="2570400"/>
            <a:ext cx="7772400" cy="1040400"/>
          </a:xfrm>
        </p:spPr>
        <p:txBody>
          <a:bodyPr anchor="t">
            <a:normAutofit/>
          </a:bodyPr>
          <a:lstStyle>
            <a:lvl1pPr algn="ctr">
              <a:defRPr sz="3200">
                <a:solidFill>
                  <a:schemeClr val="bg1"/>
                </a:solidFill>
              </a:defRPr>
            </a:lvl1pPr>
          </a:lstStyle>
          <a:p>
            <a:r>
              <a:rPr lang="en-US" altLang="zh-CN" dirty="0" smtClean="0"/>
              <a:t>Click to edit Master title style</a:t>
            </a:r>
            <a:endParaRPr lang="nb-NO" dirty="0"/>
          </a:p>
        </p:txBody>
      </p:sp>
      <p:sp>
        <p:nvSpPr>
          <p:cNvPr id="17" name="Plassholder for tekst 16"/>
          <p:cNvSpPr>
            <a:spLocks noGrp="1"/>
          </p:cNvSpPr>
          <p:nvPr>
            <p:ph type="body" sz="quarter" idx="13"/>
          </p:nvPr>
        </p:nvSpPr>
        <p:spPr>
          <a:xfrm>
            <a:off x="3429000" y="3714752"/>
            <a:ext cx="5072063" cy="714367"/>
          </a:xfrm>
        </p:spPr>
        <p:txBody>
          <a:bodyPr/>
          <a:lstStyle>
            <a:lvl1pPr>
              <a:buNone/>
              <a:defRPr sz="2000">
                <a:solidFill>
                  <a:schemeClr val="bg1"/>
                </a:solidFill>
              </a:defRPr>
            </a:lvl1pPr>
          </a:lstStyle>
          <a:p>
            <a:pPr lvl="0"/>
            <a:r>
              <a:rPr lang="en-US" altLang="zh-CN" dirty="0" smtClean="0"/>
              <a:t>Click to edit Master text styles</a:t>
            </a:r>
          </a:p>
        </p:txBody>
      </p:sp>
      <p:sp>
        <p:nvSpPr>
          <p:cNvPr id="9" name="Plassholder for dato 3"/>
          <p:cNvSpPr>
            <a:spLocks noGrp="1"/>
          </p:cNvSpPr>
          <p:nvPr>
            <p:ph type="dt" sz="half" idx="14"/>
          </p:nvPr>
        </p:nvSpPr>
        <p:spPr/>
        <p:txBody>
          <a:bodyPr/>
          <a:lstStyle>
            <a:lvl1pPr>
              <a:defRPr/>
            </a:lvl1pPr>
          </a:lstStyle>
          <a:p>
            <a:pPr>
              <a:defRPr/>
            </a:pPr>
            <a:fld id="{0DB41F1B-57B8-434F-A29D-8568C2EB7C58}" type="datetimeFigureOut">
              <a:rPr lang="nb-NO"/>
              <a:pPr>
                <a:defRPr/>
              </a:pPr>
              <a:t>26.09.2010</a:t>
            </a:fld>
            <a:endParaRPr lang="nb-NO"/>
          </a:p>
        </p:txBody>
      </p:sp>
      <p:sp>
        <p:nvSpPr>
          <p:cNvPr id="10" name="Plassholder for bunntekst 4"/>
          <p:cNvSpPr>
            <a:spLocks noGrp="1"/>
          </p:cNvSpPr>
          <p:nvPr>
            <p:ph type="ftr" sz="quarter" idx="15"/>
          </p:nvPr>
        </p:nvSpPr>
        <p:spPr/>
        <p:txBody>
          <a:bodyPr/>
          <a:lstStyle>
            <a:lvl1pPr>
              <a:defRPr/>
            </a:lvl1pPr>
          </a:lstStyle>
          <a:p>
            <a:pPr>
              <a:defRPr/>
            </a:pPr>
            <a:endParaRPr lang="nb-NO"/>
          </a:p>
        </p:txBody>
      </p:sp>
      <p:sp>
        <p:nvSpPr>
          <p:cNvPr id="11" name="Plassholder for lysbildenummer 5"/>
          <p:cNvSpPr>
            <a:spLocks noGrp="1"/>
          </p:cNvSpPr>
          <p:nvPr>
            <p:ph type="sldNum" sz="quarter" idx="16"/>
          </p:nvPr>
        </p:nvSpPr>
        <p:spPr/>
        <p:txBody>
          <a:bodyPr/>
          <a:lstStyle>
            <a:lvl1pPr>
              <a:defRPr/>
            </a:lvl1pPr>
          </a:lstStyle>
          <a:p>
            <a:pPr>
              <a:defRPr/>
            </a:pPr>
            <a:fld id="{9A6F8F77-B4A8-4DFB-B391-1C70AD6A478C}"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fld id="{C146FFC7-FE62-4146-863E-3BA6BC8CBE30}" type="datetimeFigureOut">
              <a:rPr lang="nb-NO"/>
              <a:pPr>
                <a:defRPr/>
              </a:pPr>
              <a:t>26.09.2010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EE677B8-B731-4AE1-940C-7589F55C1790}"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0" y="1641600"/>
            <a:ext cx="9144000" cy="3600000"/>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20C22D56-9115-44CD-ABC2-625C10F2ADC7}" type="datetimeFigureOut">
              <a:rPr lang="nb-NO"/>
              <a:pPr>
                <a:defRPr/>
              </a:pPr>
              <a:t>26.09.2010</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FC871232-3049-477D-BEA7-8421C2172436}"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28596" y="274638"/>
            <a:ext cx="7215238" cy="796908"/>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normAutofit/>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normAutofit/>
          </a:bodyPr>
          <a:lstStyle>
            <a:lvl1pPr>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lvl1pPr>
              <a:defRPr/>
            </a:lvl1pPr>
          </a:lstStyle>
          <a:p>
            <a:pPr>
              <a:defRPr/>
            </a:pPr>
            <a:fld id="{0C99D50A-7B0D-4123-BD50-DCF85A552188}" type="datetimeFigureOut">
              <a:rPr lang="nb-NO"/>
              <a:pPr>
                <a:defRPr/>
              </a:pPr>
              <a:t>26.09.2010</a:t>
            </a:fld>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p:txBody>
          <a:bodyPr/>
          <a:lstStyle>
            <a:lvl1pPr>
              <a:defRPr/>
            </a:lvl1pPr>
          </a:lstStyle>
          <a:p>
            <a:pPr>
              <a:defRPr/>
            </a:pPr>
            <a:fld id="{CFF2011B-62B2-46BD-ACC0-3A968D6C07DF}"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914400"/>
            <a:ext cx="77724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2286000"/>
            <a:ext cx="3810000" cy="381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2286000"/>
            <a:ext cx="3810000" cy="381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a:defRPr/>
            </a:lvl1pPr>
          </a:lstStyle>
          <a:p>
            <a:pPr>
              <a:defRPr/>
            </a:pPr>
            <a:endParaRPr lang="nb-NO"/>
          </a:p>
        </p:txBody>
      </p:sp>
      <p:sp>
        <p:nvSpPr>
          <p:cNvPr id="6" name="Rectangle 5"/>
          <p:cNvSpPr>
            <a:spLocks noGrp="1" noChangeArrowheads="1"/>
          </p:cNvSpPr>
          <p:nvPr>
            <p:ph type="ftr" sz="quarter" idx="11"/>
          </p:nvPr>
        </p:nvSpPr>
        <p:spPr/>
        <p:txBody>
          <a:bodyPr/>
          <a:lstStyle>
            <a:lvl1pPr>
              <a:defRPr/>
            </a:lvl1pPr>
          </a:lstStyle>
          <a:p>
            <a:pPr>
              <a:defRPr/>
            </a:pPr>
            <a:endParaRPr lang="nb-NO"/>
          </a:p>
        </p:txBody>
      </p:sp>
      <p:sp>
        <p:nvSpPr>
          <p:cNvPr id="7" name="Rectangle 6"/>
          <p:cNvSpPr>
            <a:spLocks noGrp="1" noChangeArrowheads="1"/>
          </p:cNvSpPr>
          <p:nvPr>
            <p:ph type="sldNum" sz="quarter" idx="12"/>
          </p:nvPr>
        </p:nvSpPr>
        <p:spPr/>
        <p:txBody>
          <a:bodyPr/>
          <a:lstStyle>
            <a:lvl1pPr>
              <a:defRPr/>
            </a:lvl1pPr>
          </a:lstStyle>
          <a:p>
            <a:pPr>
              <a:defRPr/>
            </a:pPr>
            <a:fld id="{8B53EDDA-EDD8-4A81-9E14-E1A874A0B2F1}"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p:txBody>
          <a:bodyPr/>
          <a:lstStyle>
            <a:lvl1pPr>
              <a:defRPr/>
            </a:lvl1pPr>
          </a:lstStyle>
          <a:p>
            <a:pPr>
              <a:defRPr/>
            </a:pPr>
            <a:endParaRPr lang="nb-NO"/>
          </a:p>
        </p:txBody>
      </p:sp>
      <p:sp>
        <p:nvSpPr>
          <p:cNvPr id="4" name="Rectangle 5"/>
          <p:cNvSpPr>
            <a:spLocks noGrp="1" noChangeArrowheads="1"/>
          </p:cNvSpPr>
          <p:nvPr>
            <p:ph type="ftr" sz="quarter" idx="11"/>
          </p:nvPr>
        </p:nvSpPr>
        <p:spPr/>
        <p:txBody>
          <a:bodyPr/>
          <a:lstStyle>
            <a:lvl1pPr>
              <a:defRPr/>
            </a:lvl1pPr>
          </a:lstStyle>
          <a:p>
            <a:pPr>
              <a:defRPr/>
            </a:pPr>
            <a:endParaRPr lang="nb-NO"/>
          </a:p>
        </p:txBody>
      </p:sp>
      <p:sp>
        <p:nvSpPr>
          <p:cNvPr id="5" name="Rectangle 6"/>
          <p:cNvSpPr>
            <a:spLocks noGrp="1" noChangeArrowheads="1"/>
          </p:cNvSpPr>
          <p:nvPr>
            <p:ph type="sldNum" sz="quarter" idx="12"/>
          </p:nvPr>
        </p:nvSpPr>
        <p:spPr/>
        <p:txBody>
          <a:bodyPr/>
          <a:lstStyle>
            <a:lvl1pPr>
              <a:defRPr/>
            </a:lvl1pPr>
          </a:lstStyle>
          <a:p>
            <a:pPr>
              <a:defRPr/>
            </a:pPr>
            <a:fld id="{FDD0635B-9B3B-46A1-9E12-C974C50621E0}"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28625" y="274638"/>
            <a:ext cx="6286500" cy="86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altLang="zh-CN" smtClean="0"/>
              <a:t>Klikk for å redigere tittelstil</a:t>
            </a:r>
          </a:p>
        </p:txBody>
      </p:sp>
      <p:sp>
        <p:nvSpPr>
          <p:cNvPr id="1027" name="Plassholder for tekst 2"/>
          <p:cNvSpPr>
            <a:spLocks noGrp="1"/>
          </p:cNvSpPr>
          <p:nvPr>
            <p:ph type="body" idx="1"/>
          </p:nvPr>
        </p:nvSpPr>
        <p:spPr bwMode="auto">
          <a:xfrm>
            <a:off x="428625" y="1600200"/>
            <a:ext cx="8229600"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zh-CN" smtClean="0"/>
              <a:t>Klikk for å redigere tekststiler i malen</a:t>
            </a:r>
          </a:p>
          <a:p>
            <a:pPr lvl="1"/>
            <a:r>
              <a:rPr lang="nb-NO" altLang="zh-CN" smtClean="0"/>
              <a:t>Andre nivå</a:t>
            </a:r>
          </a:p>
          <a:p>
            <a:pPr lvl="2"/>
            <a:r>
              <a:rPr lang="nb-NO" altLang="zh-CN" smtClean="0"/>
              <a:t>Tredje nivå</a:t>
            </a:r>
          </a:p>
          <a:p>
            <a:pPr lvl="3"/>
            <a:r>
              <a:rPr lang="nb-NO" altLang="zh-CN" smtClean="0"/>
              <a:t>Fjerde nivå</a:t>
            </a:r>
          </a:p>
          <a:p>
            <a:pPr lvl="4"/>
            <a:r>
              <a:rPr lang="nb-NO" altLang="zh-CN" smtClean="0"/>
              <a:t>Femte nivå</a:t>
            </a:r>
          </a:p>
        </p:txBody>
      </p:sp>
      <p:sp>
        <p:nvSpPr>
          <p:cNvPr id="4" name="Plassholder for dato 3"/>
          <p:cNvSpPr>
            <a:spLocks noGrp="1"/>
          </p:cNvSpPr>
          <p:nvPr>
            <p:ph type="dt" sz="half" idx="2"/>
          </p:nvPr>
        </p:nvSpPr>
        <p:spPr>
          <a:xfrm>
            <a:off x="457200" y="6500813"/>
            <a:ext cx="2133600" cy="2206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fld id="{FB46FE19-A53B-4EF1-918B-02108DAE7B5D}" type="datetimeFigureOut">
              <a:rPr lang="nb-NO"/>
              <a:pPr>
                <a:defRPr/>
              </a:pPr>
              <a:t>26.09.2010</a:t>
            </a:fld>
            <a:endParaRPr lang="nb-NO"/>
          </a:p>
        </p:txBody>
      </p:sp>
      <p:sp>
        <p:nvSpPr>
          <p:cNvPr id="5" name="Plassholder for bunntekst 4"/>
          <p:cNvSpPr>
            <a:spLocks noGrp="1"/>
          </p:cNvSpPr>
          <p:nvPr>
            <p:ph type="ftr" sz="quarter" idx="3"/>
          </p:nvPr>
        </p:nvSpPr>
        <p:spPr>
          <a:xfrm>
            <a:off x="3124200" y="6500813"/>
            <a:ext cx="2895600" cy="22066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r>
              <a:rPr lang="nb-NO"/>
              <a:t>www.dirnat.no</a:t>
            </a:r>
          </a:p>
        </p:txBody>
      </p:sp>
      <p:sp>
        <p:nvSpPr>
          <p:cNvPr id="6" name="Plassholder for lysbildenummer 5"/>
          <p:cNvSpPr>
            <a:spLocks noGrp="1"/>
          </p:cNvSpPr>
          <p:nvPr>
            <p:ph type="sldNum" sz="quarter" idx="4"/>
          </p:nvPr>
        </p:nvSpPr>
        <p:spPr>
          <a:xfrm>
            <a:off x="6553200" y="6500813"/>
            <a:ext cx="2133600" cy="220662"/>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ea typeface="+mn-ea"/>
              </a:defRPr>
            </a:lvl1pPr>
          </a:lstStyle>
          <a:p>
            <a:pPr>
              <a:defRPr/>
            </a:pPr>
            <a:fld id="{303E476D-EA8D-4F7F-98BD-2FCB7F7E66B7}" type="slidenum">
              <a:rPr lang="nb-NO"/>
              <a:pPr>
                <a:defRPr/>
              </a:pPr>
              <a:t>‹#›</a:t>
            </a:fld>
            <a:endParaRPr lang="nb-NO" dirty="0"/>
          </a:p>
        </p:txBody>
      </p:sp>
      <p:cxnSp>
        <p:nvCxnSpPr>
          <p:cNvPr id="9" name="Rett linje 8"/>
          <p:cNvCxnSpPr/>
          <p:nvPr/>
        </p:nvCxnSpPr>
        <p:spPr>
          <a:xfrm>
            <a:off x="428625" y="6427788"/>
            <a:ext cx="82153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428625" y="1143000"/>
            <a:ext cx="8143875"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Bilde 11" descr="DN_hovedlogo_eng.jpg"/>
          <p:cNvPicPr>
            <a:picLocks noChangeAspect="1"/>
          </p:cNvPicPr>
          <p:nvPr/>
        </p:nvPicPr>
        <p:blipFill>
          <a:blip r:embed="rId8"/>
          <a:srcRect/>
          <a:stretch>
            <a:fillRect/>
          </a:stretch>
        </p:blipFill>
        <p:spPr bwMode="auto">
          <a:xfrm>
            <a:off x="6858000" y="730250"/>
            <a:ext cx="1800225"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jpeg"/><Relationship Id="rId3" Type="http://schemas.openxmlformats.org/officeDocument/2006/relationships/image" Target="../media/image15.jpeg"/><Relationship Id="rId7" Type="http://schemas.openxmlformats.org/officeDocument/2006/relationships/hyperlink" Target="http://bildearkiv.ra.no/fotoweb/Preview.fwx?position=50&amp;archiveType=ImageFolder&amp;sorting=ModifiedTimeAsc&amp;search=friluftsliv%20and%20(FQYFT%20contains(BMP%20or%20FPIX%20or%20JPEG%20or%20PNTG%20or%208BIM%20or%20PNG%20or%20QDGX%20or%20PICT%20or%20QTIF%20or%20SGI%20or%20TPIC%20or%20TIFF%20or%20NEF%20or%20PCDI))&amp;fileId=403999A5185AE8EE883CD03B4FF19761C5311620E5811B511EECC9D3CF1BECC75ED9AE22892BB7C0792650DA75FD69CE76358DF8AF1CDF4CA8C55452633085681EE0523837531F67C730601190459BB40A55CB725E31B59BAC94EAE861090355DBBE0A382D262A3F2E308C58E25006BA961CD8CA59534D31F726E3FBEF69863A" TargetMode="External"/><Relationship Id="rId12" Type="http://schemas.openxmlformats.org/officeDocument/2006/relationships/hyperlink" Target="http://mdfotoweb/fotoweb/Preview.fwx?position=1&amp;folderid=5000&amp;search=beredskap&amp;sorting=modifytime" TargetMode="External"/><Relationship Id="rId2" Type="http://schemas.openxmlformats.org/officeDocument/2006/relationships/hyperlink" Target="http://foto.svanhovd.no/fotoweb/Preview.fwx?position=30&amp;archiveType=ImageFolder&amp;sorting=ModifiedTimeAsc&amp;search=&amp;fileId=5E01E5807945C3A6E8DF29CE9BD2AF3487D131BB8EB643A49C6D6E613E62062589EEA1334DC7AAC8D5186FD7DEE950083671FF562311909E0A62BD22CF2427E5D3A2567882A29804745B7364A89CC20A3F87FF310C4B9805" TargetMode="Externa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image" Target="../media/image17.jpeg"/><Relationship Id="rId10" Type="http://schemas.openxmlformats.org/officeDocument/2006/relationships/hyperlink" Target="http://mdfotoweb/fotoweb/Preview.fwx?position=10&amp;folderid=5000&amp;search=universell&amp;sorting=modifytime" TargetMode="External"/><Relationship Id="rId4" Type="http://schemas.openxmlformats.org/officeDocument/2006/relationships/image" Target="../media/image16.jpeg"/><Relationship Id="rId9" Type="http://schemas.openxmlformats.org/officeDocument/2006/relationships/image" Target="../media/image20.jpeg"/><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4375" y="2205038"/>
            <a:ext cx="7772400" cy="1262062"/>
          </a:xfrm>
        </p:spPr>
        <p:txBody>
          <a:bodyPr/>
          <a:lstStyle/>
          <a:p>
            <a:pPr eaLnBrk="1" hangingPunct="1"/>
            <a:r>
              <a:rPr lang="nb-NO" altLang="zh-CN" sz="2800" smtClean="0">
                <a:ea typeface="宋体" charset="-122"/>
              </a:rPr>
              <a:t>The use of spatial planning regulations to protect biodiversity</a:t>
            </a:r>
            <a:br>
              <a:rPr lang="nb-NO" altLang="zh-CN" sz="2800" smtClean="0">
                <a:ea typeface="宋体" charset="-122"/>
              </a:rPr>
            </a:br>
            <a:r>
              <a:rPr lang="zh-CN" altLang="nb-NO" sz="2800" b="1" smtClean="0">
                <a:ea typeface="宋体" charset="-122"/>
              </a:rPr>
              <a:t>运用空间规划法规保护生物多样性</a:t>
            </a:r>
            <a:endParaRPr lang="nb-NO" altLang="zh-CN" sz="2800" b="1" smtClean="0">
              <a:ea typeface="宋体" charset="-122"/>
            </a:endParaRPr>
          </a:p>
        </p:txBody>
      </p:sp>
      <p:sp>
        <p:nvSpPr>
          <p:cNvPr id="3" name="Plassholder for tekst 2"/>
          <p:cNvSpPr>
            <a:spLocks noGrp="1"/>
          </p:cNvSpPr>
          <p:nvPr>
            <p:ph type="body" sz="quarter" idx="13"/>
          </p:nvPr>
        </p:nvSpPr>
        <p:spPr>
          <a:xfrm>
            <a:off x="3429000" y="4075113"/>
            <a:ext cx="4959350" cy="1370012"/>
          </a:xfrm>
        </p:spPr>
        <p:txBody>
          <a:bodyPr>
            <a:normAutofit/>
          </a:bodyPr>
          <a:lstStyle/>
          <a:p>
            <a:pPr eaLnBrk="1" hangingPunct="1">
              <a:lnSpc>
                <a:spcPct val="90000"/>
              </a:lnSpc>
            </a:pPr>
            <a:r>
              <a:rPr lang="nb-NO" altLang="zh-CN" smtClean="0">
                <a:ea typeface="宋体" charset="-122"/>
              </a:rPr>
              <a:t>Svein Aage Mehli,</a:t>
            </a:r>
          </a:p>
          <a:p>
            <a:pPr eaLnBrk="1" hangingPunct="1">
              <a:lnSpc>
                <a:spcPct val="90000"/>
              </a:lnSpc>
            </a:pPr>
            <a:r>
              <a:rPr lang="zh-CN" altLang="nb-NO" sz="1800" smtClean="0">
                <a:ea typeface="宋体" charset="-122"/>
              </a:rPr>
              <a:t>斯文</a:t>
            </a:r>
            <a:r>
              <a:rPr lang="en-US" altLang="zh-CN" sz="1800" b="1" smtClean="0">
                <a:ea typeface="宋体" charset="-122"/>
              </a:rPr>
              <a:t>·</a:t>
            </a:r>
            <a:r>
              <a:rPr lang="zh-CN" altLang="nb-NO" sz="1800" smtClean="0">
                <a:ea typeface="宋体" charset="-122"/>
              </a:rPr>
              <a:t>阿格</a:t>
            </a:r>
            <a:r>
              <a:rPr lang="en-US" altLang="zh-CN" sz="1800" b="1" smtClean="0">
                <a:ea typeface="宋体" charset="-122"/>
              </a:rPr>
              <a:t>·</a:t>
            </a:r>
            <a:r>
              <a:rPr lang="zh-CN" altLang="nb-NO" sz="1800" smtClean="0">
                <a:ea typeface="宋体" charset="-122"/>
              </a:rPr>
              <a:t>梅里</a:t>
            </a:r>
            <a:endParaRPr lang="nb-NO" altLang="zh-CN" smtClean="0">
              <a:ea typeface="宋体" charset="-122"/>
            </a:endParaRPr>
          </a:p>
          <a:p>
            <a:pPr eaLnBrk="1" hangingPunct="1">
              <a:lnSpc>
                <a:spcPct val="90000"/>
              </a:lnSpc>
            </a:pPr>
            <a:r>
              <a:rPr lang="nb-NO" altLang="zh-CN" smtClean="0">
                <a:ea typeface="宋体" charset="-122"/>
              </a:rPr>
              <a:t>Changsha 27 September, 2010</a:t>
            </a:r>
          </a:p>
          <a:p>
            <a:pPr eaLnBrk="1" hangingPunct="1">
              <a:lnSpc>
                <a:spcPct val="90000"/>
              </a:lnSpc>
            </a:pPr>
            <a:r>
              <a:rPr lang="nb-NO" altLang="zh-CN" sz="1800" smtClean="0">
                <a:ea typeface="宋体" charset="-122"/>
              </a:rPr>
              <a:t>2010</a:t>
            </a:r>
            <a:r>
              <a:rPr lang="zh-CN" altLang="nb-NO" sz="1800" smtClean="0">
                <a:ea typeface="宋体" charset="-122"/>
              </a:rPr>
              <a:t>年</a:t>
            </a:r>
            <a:r>
              <a:rPr lang="nb-NO" altLang="zh-CN" sz="1800" smtClean="0">
                <a:ea typeface="宋体" charset="-122"/>
              </a:rPr>
              <a:t>9</a:t>
            </a:r>
            <a:r>
              <a:rPr lang="zh-CN" altLang="nb-NO" sz="1800" smtClean="0">
                <a:ea typeface="宋体" charset="-122"/>
              </a:rPr>
              <a:t>月</a:t>
            </a:r>
            <a:r>
              <a:rPr lang="nb-NO" altLang="zh-CN" sz="1800" smtClean="0">
                <a:ea typeface="宋体" charset="-122"/>
              </a:rPr>
              <a:t>27</a:t>
            </a:r>
            <a:r>
              <a:rPr lang="zh-CN" altLang="nb-NO" sz="1800" smtClean="0">
                <a:ea typeface="宋体" charset="-122"/>
              </a:rPr>
              <a:t>日，长沙 </a:t>
            </a:r>
            <a:endParaRPr lang="nb-NO" altLang="zh-CN" sz="1800" smtClean="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8313" y="260350"/>
            <a:ext cx="5616575" cy="936625"/>
          </a:xfrm>
        </p:spPr>
        <p:txBody>
          <a:bodyPr/>
          <a:lstStyle/>
          <a:p>
            <a:pPr eaLnBrk="1" hangingPunct="1"/>
            <a:r>
              <a:rPr lang="nb-NO" altLang="zh-CN" sz="2000" b="1" smtClean="0">
                <a:ea typeface="宋体" charset="-122"/>
              </a:rPr>
              <a:t>Plans and projects </a:t>
            </a:r>
            <a:r>
              <a:rPr lang="nb-NO" altLang="zh-CN" sz="2000" b="1" i="1" smtClean="0">
                <a:ea typeface="宋体" charset="-122"/>
              </a:rPr>
              <a:t>always</a:t>
            </a:r>
            <a:r>
              <a:rPr lang="nb-NO" altLang="zh-CN" sz="2000" b="1" smtClean="0">
                <a:ea typeface="宋体" charset="-122"/>
              </a:rPr>
              <a:t> </a:t>
            </a:r>
            <a:br>
              <a:rPr lang="nb-NO" altLang="zh-CN" sz="2000" b="1" smtClean="0">
                <a:ea typeface="宋体" charset="-122"/>
              </a:rPr>
            </a:br>
            <a:r>
              <a:rPr lang="nb-NO" altLang="zh-CN" sz="2000" b="1" smtClean="0">
                <a:ea typeface="宋体" charset="-122"/>
              </a:rPr>
              <a:t>to be subject to an EIA</a:t>
            </a:r>
            <a:br>
              <a:rPr lang="nb-NO" altLang="zh-CN" sz="2000" b="1" smtClean="0">
                <a:ea typeface="宋体" charset="-122"/>
              </a:rPr>
            </a:br>
            <a:r>
              <a:rPr lang="zh-CN" altLang="en-US" sz="2000" b="1" smtClean="0">
                <a:ea typeface="宋体" charset="-122"/>
              </a:rPr>
              <a:t>计划和项目</a:t>
            </a:r>
            <a:r>
              <a:rPr lang="zh-CN" altLang="en-US" sz="2000" b="1" i="1" smtClean="0">
                <a:ea typeface="宋体" charset="-122"/>
              </a:rPr>
              <a:t>总是</a:t>
            </a:r>
            <a:r>
              <a:rPr lang="zh-CN" altLang="en-US" sz="2000" b="1" smtClean="0">
                <a:ea typeface="宋体" charset="-122"/>
              </a:rPr>
              <a:t>要开展环境影响评价</a:t>
            </a:r>
            <a:endParaRPr lang="nb-NO" altLang="zh-CN" smtClean="0">
              <a:ea typeface="宋体" charset="-122"/>
            </a:endParaRPr>
          </a:p>
        </p:txBody>
      </p:sp>
      <p:sp>
        <p:nvSpPr>
          <p:cNvPr id="20482" name="Rectangle 3"/>
          <p:cNvSpPr>
            <a:spLocks noGrp="1" noChangeArrowheads="1"/>
          </p:cNvSpPr>
          <p:nvPr>
            <p:ph type="body" sz="half" idx="1"/>
          </p:nvPr>
        </p:nvSpPr>
        <p:spPr>
          <a:xfrm>
            <a:off x="395288" y="1412875"/>
            <a:ext cx="5472112" cy="4608513"/>
          </a:xfrm>
        </p:spPr>
        <p:txBody>
          <a:bodyPr/>
          <a:lstStyle/>
          <a:p>
            <a:pPr eaLnBrk="1" hangingPunct="1">
              <a:spcAft>
                <a:spcPct val="20000"/>
              </a:spcAft>
              <a:buClr>
                <a:schemeClr val="tx1"/>
              </a:buClr>
              <a:buSzPct val="145000"/>
              <a:buFontTx/>
              <a:buNone/>
            </a:pPr>
            <a:r>
              <a:rPr lang="nb-NO" altLang="zh-CN" sz="1600" smtClean="0">
                <a:ea typeface="宋体" charset="-122"/>
                <a:cs typeface="Times New Roman" pitchFamily="18" charset="0"/>
              </a:rPr>
              <a:t>PLANS</a:t>
            </a:r>
            <a:r>
              <a:rPr lang="zh-CN" altLang="nb-NO" sz="1600" smtClean="0">
                <a:ea typeface="宋体" charset="-122"/>
                <a:cs typeface="Times New Roman" pitchFamily="18" charset="0"/>
              </a:rPr>
              <a:t>计划 </a:t>
            </a:r>
            <a:endParaRPr lang="nb-NO" altLang="zh-CN" sz="1600" smtClean="0">
              <a:ea typeface="宋体" charset="-122"/>
              <a:cs typeface="Times New Roman" pitchFamily="18" charset="0"/>
            </a:endParaRPr>
          </a:p>
          <a:p>
            <a:pPr eaLnBrk="1" hangingPunct="1">
              <a:spcAft>
                <a:spcPct val="20000"/>
              </a:spcAft>
              <a:buClr>
                <a:schemeClr val="tx1"/>
              </a:buClr>
              <a:buSzPct val="145000"/>
            </a:pPr>
            <a:r>
              <a:rPr lang="nb-NO" altLang="zh-CN" sz="1600" b="1" smtClean="0">
                <a:ea typeface="宋体" charset="-122"/>
                <a:cs typeface="Times New Roman" pitchFamily="18" charset="0"/>
              </a:rPr>
              <a:t>Regional plans</a:t>
            </a:r>
            <a:r>
              <a:rPr lang="nb-NO" altLang="zh-CN" sz="1600" smtClean="0">
                <a:ea typeface="宋体" charset="-122"/>
                <a:cs typeface="Times New Roman" pitchFamily="18" charset="0"/>
              </a:rPr>
              <a:t> with guidelines for physical development, i.e wind power development  </a:t>
            </a:r>
            <a:r>
              <a:rPr lang="zh-CN" altLang="en-US" sz="1600" b="1" smtClean="0">
                <a:ea typeface="宋体" charset="-122"/>
              </a:rPr>
              <a:t>区域计划</a:t>
            </a:r>
            <a:r>
              <a:rPr lang="zh-CN" altLang="nb-NO" sz="1600" smtClean="0">
                <a:ea typeface="宋体" charset="-122"/>
              </a:rPr>
              <a:t>，</a:t>
            </a:r>
            <a:r>
              <a:rPr lang="zh-CN" altLang="en-US" sz="1600" smtClean="0">
                <a:ea typeface="宋体" charset="-122"/>
              </a:rPr>
              <a:t>包含针对实体建设的导则</a:t>
            </a:r>
            <a:r>
              <a:rPr lang="zh-CN" altLang="nb-NO" sz="1600" smtClean="0">
                <a:ea typeface="宋体" charset="-122"/>
              </a:rPr>
              <a:t>，</a:t>
            </a:r>
            <a:r>
              <a:rPr lang="zh-CN" altLang="en-US" sz="1600" smtClean="0">
                <a:ea typeface="宋体" charset="-122"/>
              </a:rPr>
              <a:t>例如风力发电厂建设 </a:t>
            </a:r>
            <a:endParaRPr lang="nb-NO" altLang="zh-CN" sz="1600" smtClean="0">
              <a:latin typeface="DepCentury Old Style"/>
              <a:ea typeface="宋体" charset="-122"/>
            </a:endParaRPr>
          </a:p>
          <a:p>
            <a:pPr eaLnBrk="1" hangingPunct="1">
              <a:spcAft>
                <a:spcPct val="20000"/>
              </a:spcAft>
              <a:buClr>
                <a:schemeClr val="tx1"/>
              </a:buClr>
              <a:buSzPct val="145000"/>
            </a:pPr>
            <a:r>
              <a:rPr lang="nb-NO" altLang="zh-CN" sz="1600" smtClean="0">
                <a:ea typeface="宋体" charset="-122"/>
              </a:rPr>
              <a:t>The land use part of the</a:t>
            </a:r>
            <a:r>
              <a:rPr lang="nb-NO" altLang="zh-CN" sz="1600" b="1" smtClean="0">
                <a:ea typeface="宋体" charset="-122"/>
              </a:rPr>
              <a:t> municipal master plan  </a:t>
            </a:r>
            <a:r>
              <a:rPr lang="zh-CN" altLang="en-US" sz="1600" b="1" smtClean="0">
                <a:ea typeface="宋体" charset="-122"/>
              </a:rPr>
              <a:t>市总体规划</a:t>
            </a:r>
            <a:r>
              <a:rPr lang="zh-CN" altLang="en-US" sz="1600" smtClean="0">
                <a:ea typeface="宋体" charset="-122"/>
              </a:rPr>
              <a:t>有关土地利用的部分 </a:t>
            </a:r>
            <a:endParaRPr lang="nb-NO" altLang="zh-CN" sz="1600" smtClean="0">
              <a:ea typeface="宋体" charset="-122"/>
            </a:endParaRPr>
          </a:p>
          <a:p>
            <a:pPr eaLnBrk="1" hangingPunct="1">
              <a:spcAft>
                <a:spcPct val="20000"/>
              </a:spcAft>
            </a:pPr>
            <a:r>
              <a:rPr lang="nb-NO" altLang="zh-CN" sz="1600" b="1" smtClean="0">
                <a:ea typeface="宋体" charset="-122"/>
              </a:rPr>
              <a:t>Zoning plans</a:t>
            </a:r>
            <a:r>
              <a:rPr lang="nb-NO" altLang="zh-CN" sz="1600" smtClean="0">
                <a:ea typeface="宋体" charset="-122"/>
              </a:rPr>
              <a:t> or building development plans for projects listed in Appendix 1   </a:t>
            </a:r>
            <a:r>
              <a:rPr lang="zh-CN" altLang="en-US" sz="1600" smtClean="0">
                <a:ea typeface="宋体" charset="-122"/>
              </a:rPr>
              <a:t>为附录</a:t>
            </a:r>
            <a:r>
              <a:rPr lang="en-US" altLang="zh-CN" sz="1600" smtClean="0">
                <a:ea typeface="宋体" charset="-122"/>
              </a:rPr>
              <a:t>1</a:t>
            </a:r>
            <a:r>
              <a:rPr lang="zh-CN" altLang="en-US" sz="1600" smtClean="0">
                <a:ea typeface="宋体" charset="-122"/>
              </a:rPr>
              <a:t>中项目制定的</a:t>
            </a:r>
            <a:r>
              <a:rPr lang="zh-CN" altLang="en-US" sz="1600" b="1" smtClean="0">
                <a:ea typeface="宋体" charset="-122"/>
              </a:rPr>
              <a:t>区划</a:t>
            </a:r>
            <a:r>
              <a:rPr lang="zh-CN" altLang="en-US" sz="1600" smtClean="0">
                <a:ea typeface="宋体" charset="-122"/>
              </a:rPr>
              <a:t>或地产开发计划 </a:t>
            </a:r>
            <a:endParaRPr lang="nb-NO" altLang="zh-CN" sz="1600" smtClean="0">
              <a:ea typeface="宋体" charset="-122"/>
            </a:endParaRPr>
          </a:p>
          <a:p>
            <a:pPr eaLnBrk="1" hangingPunct="1">
              <a:spcAft>
                <a:spcPct val="20000"/>
              </a:spcAft>
            </a:pPr>
            <a:r>
              <a:rPr lang="nb-NO" altLang="zh-CN" sz="1600" smtClean="0">
                <a:ea typeface="宋体" charset="-122"/>
              </a:rPr>
              <a:t>National parks and other protected areas pursuant to the Nature Conservation Act  </a:t>
            </a:r>
            <a:r>
              <a:rPr lang="zh-CN" altLang="en-US" sz="1600" smtClean="0">
                <a:ea typeface="宋体" charset="-122"/>
              </a:rPr>
              <a:t>国家公园和其他保护地遵行自然保护法案 </a:t>
            </a:r>
            <a:endParaRPr lang="nb-NO" altLang="zh-CN" sz="1600" smtClean="0">
              <a:ea typeface="宋体" charset="-122"/>
            </a:endParaRPr>
          </a:p>
          <a:p>
            <a:pPr eaLnBrk="1" hangingPunct="1">
              <a:spcAft>
                <a:spcPct val="20000"/>
              </a:spcAft>
            </a:pPr>
            <a:endParaRPr lang="nb-NO" altLang="zh-CN" sz="1600" smtClean="0">
              <a:ea typeface="宋体" charset="-122"/>
            </a:endParaRPr>
          </a:p>
          <a:p>
            <a:pPr eaLnBrk="1" hangingPunct="1">
              <a:spcAft>
                <a:spcPct val="20000"/>
              </a:spcAft>
              <a:buFontTx/>
              <a:buNone/>
            </a:pPr>
            <a:r>
              <a:rPr lang="nb-NO" altLang="zh-CN" sz="1600" smtClean="0">
                <a:ea typeface="宋体" charset="-122"/>
              </a:rPr>
              <a:t>PROJECTS</a:t>
            </a:r>
            <a:r>
              <a:rPr lang="zh-CN" altLang="nb-NO" sz="1600" smtClean="0">
                <a:ea typeface="宋体" charset="-122"/>
              </a:rPr>
              <a:t>项目 </a:t>
            </a:r>
            <a:endParaRPr lang="nb-NO" altLang="zh-CN" sz="1600" smtClean="0">
              <a:ea typeface="宋体" charset="-122"/>
            </a:endParaRPr>
          </a:p>
          <a:p>
            <a:pPr eaLnBrk="1" hangingPunct="1">
              <a:spcAft>
                <a:spcPct val="20000"/>
              </a:spcAft>
            </a:pPr>
            <a:r>
              <a:rPr lang="nb-NO" altLang="zh-CN" sz="1600" smtClean="0">
                <a:ea typeface="宋体" charset="-122"/>
              </a:rPr>
              <a:t>Project applications according the list in Appendix 1, i.e wind farms  </a:t>
            </a:r>
            <a:r>
              <a:rPr lang="zh-CN" altLang="en-US" sz="1600" smtClean="0">
                <a:ea typeface="宋体" charset="-122"/>
              </a:rPr>
              <a:t>根据附录</a:t>
            </a:r>
            <a:r>
              <a:rPr lang="nb-NO" altLang="zh-CN" sz="1600" smtClean="0">
                <a:ea typeface="宋体" charset="-122"/>
              </a:rPr>
              <a:t>1</a:t>
            </a:r>
            <a:r>
              <a:rPr lang="zh-CN" altLang="en-US" sz="1600" smtClean="0">
                <a:ea typeface="宋体" charset="-122"/>
              </a:rPr>
              <a:t>中列出的项目实施项目环评</a:t>
            </a:r>
            <a:r>
              <a:rPr lang="zh-CN" altLang="nb-NO" sz="1600" smtClean="0">
                <a:ea typeface="宋体" charset="-122"/>
              </a:rPr>
              <a:t>，</a:t>
            </a:r>
            <a:r>
              <a:rPr lang="zh-CN" altLang="en-US" sz="1600" smtClean="0">
                <a:ea typeface="宋体" charset="-122"/>
              </a:rPr>
              <a:t>例如风力发电厂 </a:t>
            </a:r>
            <a:endParaRPr lang="nb-NO" altLang="zh-CN" sz="1600" smtClean="0">
              <a:ea typeface="宋体" charset="-122"/>
            </a:endParaRPr>
          </a:p>
          <a:p>
            <a:pPr eaLnBrk="1" hangingPunct="1">
              <a:lnSpc>
                <a:spcPct val="70000"/>
              </a:lnSpc>
              <a:spcAft>
                <a:spcPct val="20000"/>
              </a:spcAft>
            </a:pPr>
            <a:endParaRPr lang="nb-NO" altLang="zh-CN" sz="1600" smtClean="0">
              <a:ea typeface="宋体" charset="-122"/>
            </a:endParaRPr>
          </a:p>
        </p:txBody>
      </p:sp>
      <p:pic>
        <p:nvPicPr>
          <p:cNvPr id="20483" name="Picture 4"/>
          <p:cNvPicPr>
            <a:picLocks noChangeAspect="1" noChangeArrowheads="1"/>
          </p:cNvPicPr>
          <p:nvPr>
            <p:ph type="body" sz="half" idx="2"/>
          </p:nvPr>
        </p:nvPicPr>
        <p:blipFill>
          <a:blip r:embed="rId3"/>
          <a:srcRect/>
          <a:stretch>
            <a:fillRect/>
          </a:stretch>
        </p:blipFill>
        <p:spPr>
          <a:xfrm>
            <a:off x="6588125" y="4076700"/>
            <a:ext cx="2205038" cy="2476500"/>
          </a:xfrm>
          <a:ln>
            <a:solidFill>
              <a:schemeClr val="tx1"/>
            </a:solidFill>
          </a:ln>
        </p:spPr>
      </p:pic>
      <p:pic>
        <p:nvPicPr>
          <p:cNvPr id="20484" name="Picture 5"/>
          <p:cNvPicPr>
            <a:picLocks noChangeAspect="1" noChangeArrowheads="1"/>
          </p:cNvPicPr>
          <p:nvPr/>
        </p:nvPicPr>
        <p:blipFill>
          <a:blip r:embed="rId4"/>
          <a:srcRect/>
          <a:stretch>
            <a:fillRect/>
          </a:stretch>
        </p:blipFill>
        <p:spPr bwMode="auto">
          <a:xfrm>
            <a:off x="6459538" y="1268413"/>
            <a:ext cx="2401887" cy="269716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585788"/>
            <a:ext cx="6696075" cy="539750"/>
          </a:xfrm>
        </p:spPr>
        <p:txBody>
          <a:bodyPr>
            <a:normAutofit/>
          </a:bodyPr>
          <a:lstStyle/>
          <a:p>
            <a:pPr eaLnBrk="1" hangingPunct="1"/>
            <a:r>
              <a:rPr lang="nb-NO" altLang="zh-CN" sz="2000" smtClean="0">
                <a:ea typeface="宋体" charset="-122"/>
              </a:rPr>
              <a:t>Plans and projects subject to EIA </a:t>
            </a:r>
            <a:r>
              <a:rPr lang="nb-NO" altLang="zh-CN" sz="2000" i="1" smtClean="0">
                <a:ea typeface="宋体" charset="-122"/>
              </a:rPr>
              <a:t>if significant effects on:</a:t>
            </a:r>
            <a:r>
              <a:rPr lang="zh-CN" altLang="en-US" sz="2000" i="1" smtClean="0">
                <a:ea typeface="宋体" charset="-122"/>
              </a:rPr>
              <a:t>如有以下重大影响</a:t>
            </a:r>
            <a:r>
              <a:rPr lang="zh-CN" altLang="nb-NO" sz="2000" i="1" smtClean="0">
                <a:ea typeface="宋体" charset="-122"/>
              </a:rPr>
              <a:t>，</a:t>
            </a:r>
            <a:r>
              <a:rPr lang="zh-CN" altLang="en-US" sz="2000" smtClean="0">
                <a:ea typeface="宋体" charset="-122"/>
              </a:rPr>
              <a:t>则计划和项目必须开展</a:t>
            </a:r>
            <a:r>
              <a:rPr lang="nb-NO" altLang="zh-CN" sz="2000" smtClean="0">
                <a:ea typeface="宋体" charset="-122"/>
              </a:rPr>
              <a:t>EIA</a:t>
            </a:r>
          </a:p>
        </p:txBody>
      </p:sp>
      <p:sp>
        <p:nvSpPr>
          <p:cNvPr id="22530" name="Rectangle 3"/>
          <p:cNvSpPr>
            <a:spLocks noGrp="1" noChangeArrowheads="1"/>
          </p:cNvSpPr>
          <p:nvPr>
            <p:ph type="body" idx="1"/>
          </p:nvPr>
        </p:nvSpPr>
        <p:spPr>
          <a:xfrm>
            <a:off x="2124075" y="1341438"/>
            <a:ext cx="4176713" cy="5516562"/>
          </a:xfrm>
        </p:spPr>
        <p:txBody>
          <a:bodyPr/>
          <a:lstStyle/>
          <a:p>
            <a:pPr eaLnBrk="1" hangingPunct="1">
              <a:spcBef>
                <a:spcPct val="15000"/>
              </a:spcBef>
              <a:buFontTx/>
              <a:buNone/>
            </a:pPr>
            <a:r>
              <a:rPr lang="nb-NO" altLang="zh-CN" sz="1600" b="1" smtClean="0">
                <a:ea typeface="宋体" charset="-122"/>
              </a:rPr>
              <a:t>EIA if in conflict with:</a:t>
            </a:r>
            <a:r>
              <a:rPr lang="nb-NO" altLang="zh-CN" sz="1600" smtClean="0">
                <a:ea typeface="宋体" charset="-122"/>
              </a:rPr>
              <a:t> </a:t>
            </a:r>
            <a:r>
              <a:rPr lang="zh-CN" altLang="nb-NO" sz="1600" b="1" smtClean="0">
                <a:ea typeface="宋体" charset="-122"/>
              </a:rPr>
              <a:t>如与以下内容有冲突，必须要开展</a:t>
            </a:r>
            <a:r>
              <a:rPr lang="en-US" altLang="zh-CN" sz="1600" b="1" smtClean="0">
                <a:ea typeface="宋体" charset="-122"/>
              </a:rPr>
              <a:t>EIA</a:t>
            </a:r>
            <a:endParaRPr lang="nb-NO" altLang="zh-CN" sz="1600" b="1" smtClean="0">
              <a:ea typeface="宋体" charset="-122"/>
            </a:endParaRPr>
          </a:p>
          <a:p>
            <a:pPr eaLnBrk="1" hangingPunct="1">
              <a:spcBef>
                <a:spcPct val="15000"/>
              </a:spcBef>
            </a:pPr>
            <a:r>
              <a:rPr lang="nb-NO" altLang="zh-CN" sz="1600" smtClean="0">
                <a:ea typeface="宋体" charset="-122"/>
              </a:rPr>
              <a:t>valuable nature environments and landscapes  </a:t>
            </a:r>
            <a:r>
              <a:rPr lang="zh-CN" altLang="nb-NO" sz="1600" smtClean="0">
                <a:ea typeface="宋体" charset="-122"/>
              </a:rPr>
              <a:t>脆弱自然环境和景观 </a:t>
            </a:r>
            <a:endParaRPr lang="nb-NO" altLang="zh-CN" sz="1600" smtClean="0">
              <a:ea typeface="宋体" charset="-122"/>
            </a:endParaRPr>
          </a:p>
          <a:p>
            <a:pPr eaLnBrk="1" hangingPunct="1">
              <a:spcBef>
                <a:spcPct val="15000"/>
              </a:spcBef>
            </a:pPr>
            <a:r>
              <a:rPr lang="nb-NO" altLang="zh-CN" sz="1600" smtClean="0">
                <a:ea typeface="宋体" charset="-122"/>
              </a:rPr>
              <a:t>important recreational areas  </a:t>
            </a:r>
            <a:r>
              <a:rPr lang="zh-CN" altLang="nb-NO" sz="1600" smtClean="0">
                <a:ea typeface="宋体" charset="-122"/>
              </a:rPr>
              <a:t>重要的娱乐区域 </a:t>
            </a:r>
            <a:endParaRPr lang="nb-NO" altLang="zh-CN" sz="1600" smtClean="0">
              <a:ea typeface="宋体" charset="-122"/>
            </a:endParaRPr>
          </a:p>
          <a:p>
            <a:pPr eaLnBrk="1" hangingPunct="1">
              <a:spcBef>
                <a:spcPct val="15000"/>
              </a:spcBef>
            </a:pPr>
            <a:r>
              <a:rPr lang="nb-NO" altLang="zh-CN" sz="1600" smtClean="0">
                <a:ea typeface="宋体" charset="-122"/>
              </a:rPr>
              <a:t>cultural heritage  </a:t>
            </a:r>
            <a:r>
              <a:rPr lang="zh-CN" altLang="nb-NO" sz="1600" smtClean="0">
                <a:ea typeface="宋体" charset="-122"/>
              </a:rPr>
              <a:t>文化遗产 </a:t>
            </a:r>
            <a:endParaRPr lang="nb-NO" altLang="zh-CN" sz="1600" smtClean="0">
              <a:ea typeface="宋体" charset="-122"/>
            </a:endParaRPr>
          </a:p>
          <a:p>
            <a:pPr eaLnBrk="1" hangingPunct="1">
              <a:spcBef>
                <a:spcPct val="15000"/>
              </a:spcBef>
            </a:pPr>
            <a:r>
              <a:rPr lang="nb-NO" altLang="zh-CN" sz="1600" smtClean="0">
                <a:ea typeface="宋体" charset="-122"/>
              </a:rPr>
              <a:t>national policy guidelines  </a:t>
            </a:r>
            <a:r>
              <a:rPr lang="zh-CN" altLang="nb-NO" sz="1600" smtClean="0">
                <a:ea typeface="宋体" charset="-122"/>
              </a:rPr>
              <a:t>国家政策导则 </a:t>
            </a:r>
            <a:endParaRPr lang="nb-NO" altLang="zh-CN" sz="1600" smtClean="0">
              <a:ea typeface="宋体" charset="-122"/>
            </a:endParaRPr>
          </a:p>
          <a:p>
            <a:pPr eaLnBrk="1" hangingPunct="1">
              <a:spcBef>
                <a:spcPct val="15000"/>
              </a:spcBef>
            </a:pPr>
            <a:r>
              <a:rPr lang="nb-NO" altLang="zh-CN" sz="1600" smtClean="0">
                <a:ea typeface="宋体" charset="-122"/>
              </a:rPr>
              <a:t>sami activities  </a:t>
            </a:r>
            <a:r>
              <a:rPr lang="zh-CN" altLang="nb-NO" sz="1600" smtClean="0">
                <a:ea typeface="宋体" charset="-122"/>
              </a:rPr>
              <a:t>萨米族的活动 </a:t>
            </a:r>
            <a:endParaRPr lang="nb-NO" altLang="zh-CN" sz="1600" smtClean="0">
              <a:ea typeface="宋体" charset="-122"/>
            </a:endParaRPr>
          </a:p>
          <a:p>
            <a:pPr eaLnBrk="1" hangingPunct="1">
              <a:spcBef>
                <a:spcPct val="15000"/>
              </a:spcBef>
            </a:pPr>
            <a:r>
              <a:rPr lang="nb-NO" altLang="zh-CN" sz="1600" smtClean="0">
                <a:ea typeface="宋体" charset="-122"/>
              </a:rPr>
              <a:t>Agriculture  </a:t>
            </a:r>
            <a:r>
              <a:rPr lang="zh-CN" altLang="nb-NO" sz="1600" smtClean="0">
                <a:ea typeface="宋体" charset="-122"/>
              </a:rPr>
              <a:t>农业 </a:t>
            </a:r>
            <a:endParaRPr lang="nb-NO" altLang="zh-CN" sz="1600" smtClean="0">
              <a:ea typeface="宋体" charset="-122"/>
            </a:endParaRPr>
          </a:p>
          <a:p>
            <a:pPr eaLnBrk="1" hangingPunct="1">
              <a:spcBef>
                <a:spcPct val="15000"/>
              </a:spcBef>
            </a:pPr>
            <a:r>
              <a:rPr lang="nb-NO" altLang="zh-CN" sz="1600" smtClean="0">
                <a:ea typeface="宋体" charset="-122"/>
              </a:rPr>
              <a:t>public health  </a:t>
            </a:r>
            <a:r>
              <a:rPr lang="zh-CN" altLang="nb-NO" sz="1600" smtClean="0">
                <a:ea typeface="宋体" charset="-122"/>
              </a:rPr>
              <a:t>公共健康 </a:t>
            </a:r>
            <a:endParaRPr lang="nb-NO" altLang="zh-CN" sz="1600" smtClean="0">
              <a:ea typeface="宋体" charset="-122"/>
            </a:endParaRPr>
          </a:p>
          <a:p>
            <a:pPr eaLnBrk="1" hangingPunct="1">
              <a:spcBef>
                <a:spcPct val="15000"/>
              </a:spcBef>
            </a:pPr>
            <a:r>
              <a:rPr lang="nb-NO" altLang="zh-CN" sz="1600" smtClean="0">
                <a:ea typeface="宋体" charset="-122"/>
              </a:rPr>
              <a:t>accessibility to public services etc  </a:t>
            </a:r>
            <a:r>
              <a:rPr lang="zh-CN" altLang="nb-NO" sz="1600" smtClean="0">
                <a:ea typeface="宋体" charset="-122"/>
              </a:rPr>
              <a:t>获取公共服务等 </a:t>
            </a:r>
            <a:endParaRPr lang="nb-NO" altLang="zh-CN" sz="1600" smtClean="0">
              <a:ea typeface="宋体" charset="-122"/>
            </a:endParaRPr>
          </a:p>
          <a:p>
            <a:pPr eaLnBrk="1" hangingPunct="1">
              <a:spcBef>
                <a:spcPct val="15000"/>
              </a:spcBef>
            </a:pPr>
            <a:r>
              <a:rPr lang="nb-NO" altLang="zh-CN" sz="1600" smtClean="0">
                <a:ea typeface="宋体" charset="-122"/>
              </a:rPr>
              <a:t>acceptable levels of pollution, noise, safety and natural disasters  </a:t>
            </a:r>
            <a:r>
              <a:rPr lang="zh-CN" altLang="en-US" sz="1600" smtClean="0">
                <a:ea typeface="宋体" charset="-122"/>
              </a:rPr>
              <a:t>污染，噪音，安全和自然灾害的可接受程度 </a:t>
            </a:r>
            <a:endParaRPr lang="nb-NO" altLang="zh-CN" sz="1600" smtClean="0">
              <a:ea typeface="宋体" charset="-122"/>
            </a:endParaRPr>
          </a:p>
          <a:p>
            <a:pPr eaLnBrk="1" hangingPunct="1">
              <a:spcBef>
                <a:spcPct val="15000"/>
              </a:spcBef>
            </a:pPr>
            <a:r>
              <a:rPr lang="nb-NO" altLang="zh-CN" sz="1600" smtClean="0">
                <a:ea typeface="宋体" charset="-122"/>
              </a:rPr>
              <a:t>Impacts on other state  </a:t>
            </a:r>
            <a:r>
              <a:rPr lang="zh-CN" altLang="nb-NO" sz="1600" smtClean="0">
                <a:ea typeface="宋体" charset="-122"/>
              </a:rPr>
              <a:t>对其他国家的影响 </a:t>
            </a:r>
            <a:endParaRPr lang="nb-NO" altLang="zh-CN" sz="1600" smtClean="0">
              <a:ea typeface="宋体" charset="-122"/>
            </a:endParaRPr>
          </a:p>
        </p:txBody>
      </p:sp>
      <p:pic>
        <p:nvPicPr>
          <p:cNvPr id="22531" name="Picture 4" descr="preview">
            <a:hlinkClick r:id="rId2"/>
          </p:cNvPr>
          <p:cNvPicPr>
            <a:picLocks noChangeAspect="1" noChangeArrowheads="1"/>
          </p:cNvPicPr>
          <p:nvPr/>
        </p:nvPicPr>
        <p:blipFill>
          <a:blip r:embed="rId3"/>
          <a:srcRect/>
          <a:stretch>
            <a:fillRect/>
          </a:stretch>
        </p:blipFill>
        <p:spPr bwMode="auto">
          <a:xfrm>
            <a:off x="6300788" y="3573463"/>
            <a:ext cx="1057275" cy="1409700"/>
          </a:xfrm>
          <a:prstGeom prst="rect">
            <a:avLst/>
          </a:prstGeom>
          <a:noFill/>
          <a:ln w="9525">
            <a:noFill/>
            <a:miter lim="800000"/>
            <a:headEnd/>
            <a:tailEnd/>
          </a:ln>
        </p:spPr>
      </p:pic>
      <p:pic>
        <p:nvPicPr>
          <p:cNvPr id="22532" name="Picture 5" descr="preview"/>
          <p:cNvPicPr>
            <a:picLocks noChangeAspect="1" noChangeArrowheads="1"/>
          </p:cNvPicPr>
          <p:nvPr/>
        </p:nvPicPr>
        <p:blipFill>
          <a:blip r:embed="rId4"/>
          <a:srcRect/>
          <a:stretch>
            <a:fillRect/>
          </a:stretch>
        </p:blipFill>
        <p:spPr bwMode="auto">
          <a:xfrm>
            <a:off x="268288" y="2997200"/>
            <a:ext cx="1636712" cy="1746250"/>
          </a:xfrm>
          <a:prstGeom prst="rect">
            <a:avLst/>
          </a:prstGeom>
          <a:noFill/>
          <a:ln w="9525">
            <a:noFill/>
            <a:miter lim="800000"/>
            <a:headEnd/>
            <a:tailEnd/>
          </a:ln>
        </p:spPr>
      </p:pic>
      <p:pic>
        <p:nvPicPr>
          <p:cNvPr id="22533" name="Picture 6" descr="preview"/>
          <p:cNvPicPr>
            <a:picLocks noChangeAspect="1" noChangeArrowheads="1"/>
          </p:cNvPicPr>
          <p:nvPr/>
        </p:nvPicPr>
        <p:blipFill>
          <a:blip r:embed="rId5"/>
          <a:srcRect/>
          <a:stretch>
            <a:fillRect/>
          </a:stretch>
        </p:blipFill>
        <p:spPr bwMode="auto">
          <a:xfrm>
            <a:off x="7451725" y="4292600"/>
            <a:ext cx="1512888" cy="1008063"/>
          </a:xfrm>
          <a:prstGeom prst="rect">
            <a:avLst/>
          </a:prstGeom>
          <a:noFill/>
          <a:ln w="9525">
            <a:noFill/>
            <a:miter lim="800000"/>
            <a:headEnd/>
            <a:tailEnd/>
          </a:ln>
        </p:spPr>
      </p:pic>
      <p:pic>
        <p:nvPicPr>
          <p:cNvPr id="22534" name="Picture 7" descr="preview"/>
          <p:cNvPicPr>
            <a:picLocks noChangeAspect="1" noChangeArrowheads="1"/>
          </p:cNvPicPr>
          <p:nvPr/>
        </p:nvPicPr>
        <p:blipFill>
          <a:blip r:embed="rId6"/>
          <a:srcRect/>
          <a:stretch>
            <a:fillRect/>
          </a:stretch>
        </p:blipFill>
        <p:spPr bwMode="auto">
          <a:xfrm>
            <a:off x="250825" y="1844675"/>
            <a:ext cx="1655763" cy="1090613"/>
          </a:xfrm>
          <a:prstGeom prst="rect">
            <a:avLst/>
          </a:prstGeom>
          <a:noFill/>
          <a:ln w="9525">
            <a:noFill/>
            <a:miter lim="800000"/>
            <a:headEnd/>
            <a:tailEnd/>
          </a:ln>
        </p:spPr>
      </p:pic>
      <p:pic>
        <p:nvPicPr>
          <p:cNvPr id="22535" name="Picture 8" descr="preview">
            <a:hlinkClick r:id="rId7"/>
          </p:cNvPr>
          <p:cNvPicPr>
            <a:picLocks noChangeAspect="1" noChangeArrowheads="1"/>
          </p:cNvPicPr>
          <p:nvPr/>
        </p:nvPicPr>
        <p:blipFill>
          <a:blip r:embed="rId8"/>
          <a:srcRect/>
          <a:stretch>
            <a:fillRect/>
          </a:stretch>
        </p:blipFill>
        <p:spPr bwMode="auto">
          <a:xfrm>
            <a:off x="6315075" y="5084763"/>
            <a:ext cx="1047750" cy="1330325"/>
          </a:xfrm>
          <a:prstGeom prst="rect">
            <a:avLst/>
          </a:prstGeom>
          <a:noFill/>
          <a:ln w="9525">
            <a:noFill/>
            <a:miter lim="800000"/>
            <a:headEnd/>
            <a:tailEnd/>
          </a:ln>
        </p:spPr>
      </p:pic>
      <p:pic>
        <p:nvPicPr>
          <p:cNvPr id="22536" name="Picture 9" descr="251102smf107"/>
          <p:cNvPicPr>
            <a:picLocks noChangeAspect="1" noChangeArrowheads="1"/>
          </p:cNvPicPr>
          <p:nvPr/>
        </p:nvPicPr>
        <p:blipFill>
          <a:blip r:embed="rId9"/>
          <a:srcRect/>
          <a:stretch>
            <a:fillRect/>
          </a:stretch>
        </p:blipFill>
        <p:spPr bwMode="auto">
          <a:xfrm>
            <a:off x="250825" y="4797425"/>
            <a:ext cx="1657350" cy="1244600"/>
          </a:xfrm>
          <a:prstGeom prst="rect">
            <a:avLst/>
          </a:prstGeom>
          <a:noFill/>
          <a:ln w="9525">
            <a:noFill/>
            <a:miter lim="800000"/>
            <a:headEnd/>
            <a:tailEnd/>
          </a:ln>
        </p:spPr>
      </p:pic>
      <p:pic>
        <p:nvPicPr>
          <p:cNvPr id="22537" name="Picture 10" descr="Kollektivknutepunkt">
            <a:hlinkClick r:id="rId10"/>
          </p:cNvPr>
          <p:cNvPicPr>
            <a:picLocks noChangeAspect="1" noChangeArrowheads="1"/>
          </p:cNvPicPr>
          <p:nvPr/>
        </p:nvPicPr>
        <p:blipFill>
          <a:blip r:embed="rId11"/>
          <a:srcRect/>
          <a:stretch>
            <a:fillRect/>
          </a:stretch>
        </p:blipFill>
        <p:spPr bwMode="auto">
          <a:xfrm>
            <a:off x="7451725" y="1989138"/>
            <a:ext cx="1512888" cy="1135062"/>
          </a:xfrm>
          <a:prstGeom prst="rect">
            <a:avLst/>
          </a:prstGeom>
          <a:noFill/>
          <a:ln w="9525">
            <a:noFill/>
            <a:miter lim="800000"/>
            <a:headEnd/>
            <a:tailEnd/>
          </a:ln>
        </p:spPr>
      </p:pic>
      <p:pic>
        <p:nvPicPr>
          <p:cNvPr id="22538" name="Picture 11" descr="Flom:FRM&#10;Odd Skarbomyr, Dir for sivilt beredskap">
            <a:hlinkClick r:id="rId12"/>
          </p:cNvPr>
          <p:cNvPicPr>
            <a:picLocks noChangeAspect="1" noChangeArrowheads="1"/>
          </p:cNvPicPr>
          <p:nvPr/>
        </p:nvPicPr>
        <p:blipFill>
          <a:blip r:embed="rId13"/>
          <a:srcRect/>
          <a:stretch>
            <a:fillRect/>
          </a:stretch>
        </p:blipFill>
        <p:spPr bwMode="auto">
          <a:xfrm>
            <a:off x="7451725" y="5373688"/>
            <a:ext cx="1512888" cy="1035050"/>
          </a:xfrm>
          <a:prstGeom prst="rect">
            <a:avLst/>
          </a:prstGeom>
          <a:noFill/>
          <a:ln w="9525">
            <a:noFill/>
            <a:miter lim="800000"/>
            <a:headEnd/>
            <a:tailEnd/>
          </a:ln>
        </p:spPr>
      </p:pic>
      <p:pic>
        <p:nvPicPr>
          <p:cNvPr id="22539" name="Picture 12" descr="MPj01490180000[1]"/>
          <p:cNvPicPr>
            <a:picLocks noChangeAspect="1" noChangeArrowheads="1"/>
          </p:cNvPicPr>
          <p:nvPr/>
        </p:nvPicPr>
        <p:blipFill>
          <a:blip r:embed="rId14"/>
          <a:srcRect/>
          <a:stretch>
            <a:fillRect/>
          </a:stretch>
        </p:blipFill>
        <p:spPr bwMode="auto">
          <a:xfrm>
            <a:off x="7451725" y="3213100"/>
            <a:ext cx="1512888" cy="1008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nb-NO" altLang="zh-CN" smtClean="0">
                <a:ea typeface="宋体" charset="-122"/>
              </a:rPr>
              <a:t>Steps in the process</a:t>
            </a:r>
          </a:p>
        </p:txBody>
      </p:sp>
      <p:graphicFrame>
        <p:nvGraphicFramePr>
          <p:cNvPr id="23590" name="Group 38"/>
          <p:cNvGraphicFramePr>
            <a:graphicFrameLocks noGrp="1"/>
          </p:cNvGraphicFramePr>
          <p:nvPr>
            <p:ph sz="half" idx="2"/>
          </p:nvPr>
        </p:nvGraphicFramePr>
        <p:xfrm>
          <a:off x="539750" y="1268413"/>
          <a:ext cx="7931150" cy="4814887"/>
        </p:xfrm>
        <a:graphic>
          <a:graphicData uri="http://schemas.openxmlformats.org/drawingml/2006/table">
            <a:tbl>
              <a:tblPr/>
              <a:tblGrid>
                <a:gridCol w="5040313"/>
                <a:gridCol w="2890837"/>
              </a:tblGrid>
              <a:tr h="431800">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nb-NO" altLang="zh-CN" sz="2100" b="1" i="0" u="none" strike="noStrike" cap="none" normalizeH="0" baseline="0" smtClean="0">
                          <a:ln>
                            <a:noFill/>
                          </a:ln>
                          <a:solidFill>
                            <a:schemeClr val="tx1"/>
                          </a:solidFill>
                          <a:effectLst/>
                          <a:latin typeface="Arial" charset="0"/>
                          <a:ea typeface="宋体" charset="-122"/>
                        </a:rPr>
                        <a:t>Steps </a:t>
                      </a:r>
                      <a:r>
                        <a:rPr kumimoji="0" lang="zh-CN" altLang="nb-NO" sz="2000" b="1" i="0" u="none" strike="noStrike" cap="none" normalizeH="0" baseline="0" smtClean="0">
                          <a:ln>
                            <a:noFill/>
                          </a:ln>
                          <a:solidFill>
                            <a:srgbClr val="000000"/>
                          </a:solidFill>
                          <a:effectLst/>
                          <a:latin typeface="Arial" charset="0"/>
                          <a:ea typeface="宋体" charset="-122"/>
                        </a:rPr>
                        <a:t>步骤</a:t>
                      </a:r>
                      <a:r>
                        <a:rPr kumimoji="0" lang="zh-CN" altLang="nb-NO" sz="2000" b="0" i="0" u="none" strike="noStrike" cap="none" normalizeH="0" baseline="0" smtClean="0">
                          <a:ln>
                            <a:noFill/>
                          </a:ln>
                          <a:solidFill>
                            <a:srgbClr val="000000"/>
                          </a:solidFill>
                          <a:effectLst/>
                          <a:latin typeface="Arial" charset="0"/>
                          <a:ea typeface="宋体" charset="-122"/>
                        </a:rPr>
                        <a:t> </a:t>
                      </a:r>
                      <a:endParaRPr kumimoji="0" lang="nb-NO" altLang="zh-CN" sz="20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2100" b="1" i="0" u="none" strike="noStrike" cap="none" normalizeH="0" baseline="0" smtClean="0">
                          <a:ln>
                            <a:noFill/>
                          </a:ln>
                          <a:solidFill>
                            <a:schemeClr val="tx1"/>
                          </a:solidFill>
                          <a:effectLst/>
                          <a:latin typeface="Arial" charset="0"/>
                          <a:ea typeface="宋体" charset="-122"/>
                        </a:rPr>
                        <a:t>Responsibility </a:t>
                      </a:r>
                      <a:r>
                        <a:rPr kumimoji="0" lang="zh-CN" altLang="nb-NO" sz="2000" b="1" i="0" u="none" strike="noStrike" cap="none" normalizeH="0" baseline="0" smtClean="0">
                          <a:ln>
                            <a:noFill/>
                          </a:ln>
                          <a:solidFill>
                            <a:srgbClr val="000000"/>
                          </a:solidFill>
                          <a:effectLst/>
                          <a:latin typeface="Arial" charset="0"/>
                          <a:ea typeface="宋体" charset="-122"/>
                        </a:rPr>
                        <a:t>责任方</a:t>
                      </a:r>
                      <a:r>
                        <a:rPr kumimoji="0" lang="zh-CN" altLang="nb-NO" sz="2000" b="0" i="0" u="none" strike="noStrike" cap="none" normalizeH="0" baseline="0" smtClean="0">
                          <a:ln>
                            <a:noFill/>
                          </a:ln>
                          <a:solidFill>
                            <a:srgbClr val="000000"/>
                          </a:solidFill>
                          <a:effectLst/>
                          <a:latin typeface="Arial" charset="0"/>
                          <a:ea typeface="宋体" charset="-122"/>
                        </a:rPr>
                        <a:t> </a:t>
                      </a:r>
                      <a:endParaRPr kumimoji="0" lang="nb-NO" altLang="zh-CN" sz="20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25463">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Planning programme or study programme </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Arial" charset="0"/>
                          <a:ea typeface="宋体" charset="-122"/>
                        </a:rPr>
                        <a:t>规划项目或研究项目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Developer</a:t>
                      </a:r>
                      <a:r>
                        <a:rPr kumimoji="0" lang="zh-CN" altLang="nb-NO" sz="1600" b="0" i="0" u="none" strike="noStrike" cap="none" normalizeH="0" baseline="0" smtClean="0">
                          <a:ln>
                            <a:noFill/>
                          </a:ln>
                          <a:solidFill>
                            <a:srgbClr val="000000"/>
                          </a:solidFill>
                          <a:effectLst/>
                          <a:latin typeface="Arial" charset="0"/>
                          <a:ea typeface="宋体" charset="-122"/>
                        </a:rPr>
                        <a:t>开发商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33400">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Public consultation  </a:t>
                      </a:r>
                      <a:r>
                        <a:rPr kumimoji="0" lang="zh-CN" altLang="nb-NO" sz="1600" b="0" i="0" u="none" strike="noStrike" cap="none" normalizeH="0" baseline="0" smtClean="0">
                          <a:ln>
                            <a:noFill/>
                          </a:ln>
                          <a:solidFill>
                            <a:srgbClr val="000000"/>
                          </a:solidFill>
                          <a:effectLst/>
                          <a:latin typeface="Arial" charset="0"/>
                          <a:ea typeface="宋体" charset="-122"/>
                        </a:rPr>
                        <a:t>公众咨询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Comp. authority</a:t>
                      </a:r>
                      <a:r>
                        <a:rPr kumimoji="0" lang="zh-CN" altLang="nb-NO" sz="1600" b="0" i="0" u="none" strike="noStrike" cap="none" normalizeH="0" baseline="0" smtClean="0">
                          <a:ln>
                            <a:noFill/>
                          </a:ln>
                          <a:solidFill>
                            <a:srgbClr val="000000"/>
                          </a:solidFill>
                          <a:effectLst/>
                          <a:latin typeface="Arial" charset="0"/>
                          <a:ea typeface="宋体" charset="-122"/>
                        </a:rPr>
                        <a:t>相关负责部门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36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EIA programme approval (with possible adjustments)   </a:t>
                      </a:r>
                      <a:r>
                        <a:rPr kumimoji="0" lang="en-US" altLang="zh-CN" sz="1600" b="0" i="0" u="none" strike="noStrike" cap="none" normalizeH="0" baseline="0" smtClean="0">
                          <a:ln>
                            <a:noFill/>
                          </a:ln>
                          <a:solidFill>
                            <a:srgbClr val="000000"/>
                          </a:solidFill>
                          <a:effectLst/>
                          <a:latin typeface="Arial" charset="0"/>
                          <a:ea typeface="宋体" charset="-122"/>
                        </a:rPr>
                        <a:t>EIA</a:t>
                      </a:r>
                      <a:r>
                        <a:rPr kumimoji="0" lang="zh-CN" altLang="en-US" sz="1600" b="0" i="0" u="none" strike="noStrike" cap="none" normalizeH="0" baseline="0" smtClean="0">
                          <a:ln>
                            <a:noFill/>
                          </a:ln>
                          <a:solidFill>
                            <a:srgbClr val="000000"/>
                          </a:solidFill>
                          <a:effectLst/>
                          <a:latin typeface="Arial" charset="0"/>
                          <a:ea typeface="宋体" charset="-122"/>
                        </a:rPr>
                        <a:t>项目审批（有可能进行调整）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Competent authority</a:t>
                      </a:r>
                      <a:r>
                        <a:rPr kumimoji="0" lang="zh-CN" altLang="nb-NO" sz="1600" b="0" i="0" u="none" strike="noStrike" cap="none" normalizeH="0" baseline="0" smtClean="0">
                          <a:ln>
                            <a:noFill/>
                          </a:ln>
                          <a:solidFill>
                            <a:srgbClr val="000000"/>
                          </a:solidFill>
                          <a:effectLst/>
                          <a:latin typeface="Arial" charset="0"/>
                          <a:ea typeface="宋体" charset="-122"/>
                        </a:rPr>
                        <a:t>相关负责部门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Development of plan/application + EIAs  </a:t>
                      </a:r>
                      <a:r>
                        <a:rPr kumimoji="0" lang="zh-CN" altLang="en-US" sz="1600" b="0" i="0" u="none" strike="noStrike" cap="none" normalizeH="0" baseline="0" smtClean="0">
                          <a:ln>
                            <a:noFill/>
                          </a:ln>
                          <a:solidFill>
                            <a:srgbClr val="000000"/>
                          </a:solidFill>
                          <a:effectLst/>
                          <a:latin typeface="Arial" charset="0"/>
                          <a:ea typeface="宋体" charset="-122"/>
                        </a:rPr>
                        <a:t>制定计划，执行，进行环境影响评价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Developer (+ consultants)</a:t>
                      </a:r>
                      <a:r>
                        <a:rPr kumimoji="0" lang="zh-CN" altLang="nb-NO" sz="1600" b="0" i="0" u="none" strike="noStrike" cap="none" normalizeH="0" baseline="0" smtClean="0">
                          <a:ln>
                            <a:noFill/>
                          </a:ln>
                          <a:solidFill>
                            <a:srgbClr val="000000"/>
                          </a:solidFill>
                          <a:effectLst/>
                          <a:latin typeface="Arial" charset="0"/>
                          <a:ea typeface="宋体" charset="-122"/>
                        </a:rPr>
                        <a:t>开发商（</a:t>
                      </a:r>
                      <a:r>
                        <a:rPr kumimoji="0" lang="nb-NO" altLang="zh-CN" sz="1600" b="0" i="0" u="none" strike="noStrike" cap="none" normalizeH="0" baseline="0" smtClean="0">
                          <a:ln>
                            <a:noFill/>
                          </a:ln>
                          <a:solidFill>
                            <a:srgbClr val="000000"/>
                          </a:solidFill>
                          <a:effectLst/>
                          <a:latin typeface="Arial" charset="0"/>
                          <a:ea typeface="宋体" charset="-122"/>
                        </a:rPr>
                        <a:t>+</a:t>
                      </a:r>
                      <a:r>
                        <a:rPr kumimoji="0" lang="zh-CN" altLang="nb-NO" sz="1600" b="0" i="0" u="none" strike="noStrike" cap="none" normalizeH="0" baseline="0" smtClean="0">
                          <a:ln>
                            <a:noFill/>
                          </a:ln>
                          <a:solidFill>
                            <a:srgbClr val="000000"/>
                          </a:solidFill>
                          <a:effectLst/>
                          <a:latin typeface="Arial" charset="0"/>
                          <a:ea typeface="宋体" charset="-122"/>
                        </a:rPr>
                        <a:t>咨询顾问）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Public consultation</a:t>
                      </a:r>
                      <a:r>
                        <a:rPr kumimoji="0" lang="zh-CN" altLang="nb-NO" sz="1600" b="0" i="0" u="none" strike="noStrike" cap="none" normalizeH="0" baseline="0" smtClean="0">
                          <a:ln>
                            <a:noFill/>
                          </a:ln>
                          <a:solidFill>
                            <a:srgbClr val="000000"/>
                          </a:solidFill>
                          <a:effectLst/>
                          <a:latin typeface="Arial" charset="0"/>
                          <a:ea typeface="宋体" charset="-122"/>
                        </a:rPr>
                        <a:t>公众咨询 </a:t>
                      </a:r>
                      <a:endParaRPr kumimoji="0" lang="nb-NO" altLang="zh-CN" sz="1600" b="0" i="0" u="none" strike="noStrike" cap="none" normalizeH="0" baseline="0" smtClean="0">
                        <a:ln>
                          <a:noFill/>
                        </a:ln>
                        <a:solidFill>
                          <a:schemeClr val="tx1"/>
                        </a:solidFill>
                        <a:effectLst/>
                        <a:latin typeface="Arial"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(Possible supplementary studies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 public  consultation)  </a:t>
                      </a:r>
                      <a:r>
                        <a:rPr kumimoji="0" lang="zh-CN" altLang="nb-NO" sz="1600" b="0" i="0" u="none" strike="noStrike" cap="none" normalizeH="0" baseline="0" smtClean="0">
                          <a:ln>
                            <a:noFill/>
                          </a:ln>
                          <a:solidFill>
                            <a:srgbClr val="000000"/>
                          </a:solidFill>
                          <a:effectLst/>
                          <a:latin typeface="Arial" charset="0"/>
                          <a:ea typeface="宋体" charset="-122"/>
                        </a:rPr>
                        <a:t>可能需要的补充研究</a:t>
                      </a:r>
                      <a:r>
                        <a:rPr kumimoji="0" lang="nb-NO" altLang="zh-CN" sz="1600" b="0" i="0" u="none" strike="noStrike" cap="none" normalizeH="0" baseline="0" smtClean="0">
                          <a:ln>
                            <a:noFill/>
                          </a:ln>
                          <a:solidFill>
                            <a:srgbClr val="000000"/>
                          </a:solidFill>
                          <a:effectLst/>
                          <a:latin typeface="Arial" charset="0"/>
                          <a:ea typeface="宋体" charset="-122"/>
                        </a:rPr>
                        <a:t>+</a:t>
                      </a:r>
                      <a:r>
                        <a:rPr kumimoji="0" lang="zh-CN" altLang="nb-NO" sz="1600" b="0" i="0" u="none" strike="noStrike" cap="none" normalizeH="0" baseline="0" smtClean="0">
                          <a:ln>
                            <a:noFill/>
                          </a:ln>
                          <a:solidFill>
                            <a:srgbClr val="000000"/>
                          </a:solidFill>
                          <a:effectLst/>
                          <a:latin typeface="Arial" charset="0"/>
                          <a:ea typeface="宋体" charset="-122"/>
                        </a:rPr>
                        <a:t>公众意见征询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Comp. authority</a:t>
                      </a:r>
                      <a:r>
                        <a:rPr kumimoji="0" lang="zh-CN" altLang="nb-NO" sz="1600" b="0" i="0" u="none" strike="noStrike" cap="none" normalizeH="0" baseline="0" smtClean="0">
                          <a:ln>
                            <a:noFill/>
                          </a:ln>
                          <a:solidFill>
                            <a:srgbClr val="000000"/>
                          </a:solidFill>
                          <a:effectLst/>
                          <a:latin typeface="Arial" charset="0"/>
                          <a:ea typeface="宋体" charset="-122"/>
                        </a:rPr>
                        <a:t>相关负责部门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38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Decision (approval or not) by competent authority</a:t>
                      </a:r>
                      <a:r>
                        <a:rPr kumimoji="0" lang="zh-CN" altLang="en-US" sz="1600" b="0" i="0" u="none" strike="noStrike" cap="none" normalizeH="0" baseline="0" smtClean="0">
                          <a:ln>
                            <a:noFill/>
                          </a:ln>
                          <a:solidFill>
                            <a:srgbClr val="000000"/>
                          </a:solidFill>
                          <a:effectLst/>
                          <a:latin typeface="Arial" charset="0"/>
                          <a:ea typeface="宋体" charset="-122"/>
                        </a:rPr>
                        <a:t>相关负责部门决策（批准或不批准）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zh-CN" sz="1600" b="0" i="0" u="none" strike="noStrike" cap="none" normalizeH="0" baseline="0" smtClean="0">
                          <a:ln>
                            <a:noFill/>
                          </a:ln>
                          <a:solidFill>
                            <a:schemeClr val="tx1"/>
                          </a:solidFill>
                          <a:effectLst/>
                          <a:latin typeface="Arial" charset="0"/>
                          <a:ea typeface="宋体" charset="-122"/>
                        </a:rPr>
                        <a:t>Competent authority</a:t>
                      </a:r>
                      <a:r>
                        <a:rPr kumimoji="0" lang="zh-CN" altLang="nb-NO" sz="1600" b="0" i="0" u="none" strike="noStrike" cap="none" normalizeH="0" baseline="0" smtClean="0">
                          <a:ln>
                            <a:noFill/>
                          </a:ln>
                          <a:solidFill>
                            <a:srgbClr val="000000"/>
                          </a:solidFill>
                          <a:effectLst/>
                          <a:latin typeface="Arial" charset="0"/>
                          <a:ea typeface="宋体" charset="-122"/>
                        </a:rPr>
                        <a:t>相关负责部门 </a:t>
                      </a:r>
                      <a:endParaRPr kumimoji="0" lang="nb-NO" altLang="zh-CN" sz="1600" b="0" i="0" u="none" strike="noStrike" cap="none" normalizeH="0" baseline="0" smtClean="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0" name="TekstSylinder 3"/>
          <p:cNvSpPr txBox="1">
            <a:spLocks noChangeArrowheads="1"/>
          </p:cNvSpPr>
          <p:nvPr/>
        </p:nvSpPr>
        <p:spPr bwMode="auto">
          <a:xfrm>
            <a:off x="539750" y="188913"/>
            <a:ext cx="5761038" cy="946150"/>
          </a:xfrm>
          <a:prstGeom prst="rect">
            <a:avLst/>
          </a:prstGeom>
          <a:noFill/>
          <a:ln w="9525">
            <a:noFill/>
            <a:miter lim="800000"/>
            <a:headEnd/>
            <a:tailEnd/>
          </a:ln>
        </p:spPr>
        <p:txBody>
          <a:bodyPr>
            <a:spAutoFit/>
          </a:bodyPr>
          <a:lstStyle/>
          <a:p>
            <a:r>
              <a:rPr lang="nb-NO" altLang="zh-CN" sz="2800"/>
              <a:t>Steps in the process</a:t>
            </a:r>
          </a:p>
          <a:p>
            <a:r>
              <a:rPr lang="zh-CN" altLang="nb-NO" sz="2800"/>
              <a:t>环评过程中的各个步骤 </a:t>
            </a:r>
            <a:endParaRPr lang="nb-NO" altLang="zh-CN"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549275"/>
            <a:ext cx="7845425" cy="530225"/>
          </a:xfrm>
        </p:spPr>
        <p:txBody>
          <a:bodyPr>
            <a:normAutofit/>
          </a:bodyPr>
          <a:lstStyle/>
          <a:p>
            <a:pPr eaLnBrk="1" hangingPunct="1"/>
            <a:r>
              <a:rPr lang="nb-NO" altLang="zh-CN" sz="2400" smtClean="0">
                <a:ea typeface="宋体" charset="-122"/>
              </a:rPr>
              <a:t>Planning/study programme – purpose and content</a:t>
            </a:r>
            <a:br>
              <a:rPr lang="nb-NO" altLang="zh-CN" sz="2400" smtClean="0">
                <a:ea typeface="宋体" charset="-122"/>
              </a:rPr>
            </a:br>
            <a:r>
              <a:rPr lang="zh-CN" altLang="en-US" sz="2400" smtClean="0">
                <a:ea typeface="宋体" charset="-122"/>
              </a:rPr>
              <a:t>规划和（或）研究项目</a:t>
            </a:r>
            <a:r>
              <a:rPr lang="en-US" altLang="zh-CN" sz="2400" smtClean="0">
                <a:ea typeface="宋体" charset="-122"/>
              </a:rPr>
              <a:t>——</a:t>
            </a:r>
            <a:r>
              <a:rPr lang="zh-CN" altLang="en-US" sz="2400" smtClean="0">
                <a:ea typeface="宋体" charset="-122"/>
              </a:rPr>
              <a:t>目的和内容</a:t>
            </a:r>
            <a:endParaRPr lang="nb-NO" altLang="zh-CN" smtClean="0">
              <a:ea typeface="宋体" charset="-122"/>
            </a:endParaRPr>
          </a:p>
        </p:txBody>
      </p:sp>
      <p:sp>
        <p:nvSpPr>
          <p:cNvPr id="24578" name="Rectangle 3"/>
          <p:cNvSpPr>
            <a:spLocks noGrp="1" noChangeArrowheads="1"/>
          </p:cNvSpPr>
          <p:nvPr>
            <p:ph type="body" idx="1"/>
          </p:nvPr>
        </p:nvSpPr>
        <p:spPr>
          <a:xfrm>
            <a:off x="468313" y="1484313"/>
            <a:ext cx="4464050" cy="4681537"/>
          </a:xfrm>
        </p:spPr>
        <p:txBody>
          <a:bodyPr/>
          <a:lstStyle/>
          <a:p>
            <a:pPr eaLnBrk="1" hangingPunct="1"/>
            <a:r>
              <a:rPr lang="nb-NO" altLang="zh-CN" sz="1400" smtClean="0">
                <a:ea typeface="宋体" charset="-122"/>
              </a:rPr>
              <a:t>First formalized step/document in the planning/assessment process regarding both plans and projects  </a:t>
            </a:r>
            <a:r>
              <a:rPr lang="zh-CN" altLang="en-US" sz="1400" smtClean="0">
                <a:ea typeface="宋体" charset="-122"/>
              </a:rPr>
              <a:t>在对计划和项目的规划与（或）评估过程中的第一个正式步骤和（或）文件 </a:t>
            </a:r>
            <a:endParaRPr lang="nb-NO" altLang="zh-CN" sz="1400" smtClean="0">
              <a:ea typeface="宋体" charset="-122"/>
            </a:endParaRPr>
          </a:p>
          <a:p>
            <a:pPr eaLnBrk="1" hangingPunct="1"/>
            <a:endParaRPr lang="nb-NO" altLang="zh-CN" sz="1400" smtClean="0">
              <a:ea typeface="宋体" charset="-122"/>
            </a:endParaRPr>
          </a:p>
          <a:p>
            <a:pPr eaLnBrk="1" hangingPunct="1"/>
            <a:r>
              <a:rPr lang="nb-NO" altLang="zh-CN" sz="1400" smtClean="0">
                <a:ea typeface="宋体" charset="-122"/>
              </a:rPr>
              <a:t>Describe plan/project and expected issues to be dealt with  </a:t>
            </a:r>
            <a:r>
              <a:rPr lang="zh-CN" altLang="en-US" sz="1400" smtClean="0">
                <a:ea typeface="宋体" charset="-122"/>
              </a:rPr>
              <a:t>描述计划和（或）项目以及期望处理的问题 </a:t>
            </a:r>
            <a:endParaRPr lang="nb-NO" altLang="zh-CN" sz="1400" smtClean="0">
              <a:ea typeface="宋体" charset="-122"/>
            </a:endParaRPr>
          </a:p>
          <a:p>
            <a:pPr eaLnBrk="1" hangingPunct="1"/>
            <a:endParaRPr lang="nb-NO" altLang="zh-CN" sz="1400" smtClean="0">
              <a:ea typeface="宋体" charset="-122"/>
            </a:endParaRPr>
          </a:p>
          <a:p>
            <a:pPr eaLnBrk="1" hangingPunct="1"/>
            <a:r>
              <a:rPr lang="nb-NO" altLang="zh-CN" sz="1400" smtClean="0">
                <a:ea typeface="宋体" charset="-122"/>
              </a:rPr>
              <a:t>Describe alternatives  </a:t>
            </a:r>
            <a:r>
              <a:rPr lang="zh-CN" altLang="nb-NO" sz="1400" smtClean="0">
                <a:ea typeface="宋体" charset="-122"/>
              </a:rPr>
              <a:t>描述替代方案 </a:t>
            </a:r>
            <a:endParaRPr lang="nb-NO" altLang="zh-CN" sz="1400" smtClean="0">
              <a:ea typeface="宋体" charset="-122"/>
            </a:endParaRPr>
          </a:p>
          <a:p>
            <a:pPr eaLnBrk="1" hangingPunct="1"/>
            <a:endParaRPr lang="nb-NO" altLang="zh-CN" sz="1400" smtClean="0">
              <a:ea typeface="宋体" charset="-122"/>
            </a:endParaRPr>
          </a:p>
          <a:p>
            <a:pPr eaLnBrk="1" hangingPunct="1"/>
            <a:r>
              <a:rPr lang="nb-NO" altLang="zh-CN" sz="1400" smtClean="0">
                <a:ea typeface="宋体" charset="-122"/>
              </a:rPr>
              <a:t>Clarify the need for and describe assessments to be conducted, including methods  </a:t>
            </a:r>
            <a:r>
              <a:rPr lang="zh-CN" altLang="nb-NO" sz="1400" smtClean="0">
                <a:ea typeface="宋体" charset="-122"/>
              </a:rPr>
              <a:t>阐明需求，</a:t>
            </a:r>
            <a:r>
              <a:rPr lang="zh-CN" altLang="en-US" sz="1400" smtClean="0">
                <a:ea typeface="宋体" charset="-122"/>
              </a:rPr>
              <a:t>描述需要开展的评估</a:t>
            </a:r>
            <a:r>
              <a:rPr lang="zh-CN" altLang="nb-NO" sz="1400" smtClean="0">
                <a:ea typeface="宋体" charset="-122"/>
              </a:rPr>
              <a:t>，</a:t>
            </a:r>
            <a:r>
              <a:rPr lang="zh-CN" altLang="en-US" sz="1400" smtClean="0">
                <a:ea typeface="宋体" charset="-122"/>
              </a:rPr>
              <a:t>包括使用的方法 </a:t>
            </a:r>
            <a:endParaRPr lang="nb-NO" altLang="zh-CN" sz="1400" smtClean="0">
              <a:ea typeface="宋体" charset="-122"/>
            </a:endParaRPr>
          </a:p>
          <a:p>
            <a:pPr eaLnBrk="1" hangingPunct="1"/>
            <a:endParaRPr lang="nb-NO" altLang="zh-CN" sz="1400" smtClean="0">
              <a:ea typeface="宋体" charset="-122"/>
            </a:endParaRPr>
          </a:p>
          <a:p>
            <a:pPr eaLnBrk="1" hangingPunct="1"/>
            <a:r>
              <a:rPr lang="nb-NO" altLang="zh-CN" sz="1400" smtClean="0">
                <a:ea typeface="宋体" charset="-122"/>
              </a:rPr>
              <a:t>Describe arrangements for information and participation, particularly for groups to be specially concerned  </a:t>
            </a:r>
            <a:r>
              <a:rPr lang="zh-CN" altLang="nb-NO" sz="1400" smtClean="0">
                <a:ea typeface="宋体" charset="-122"/>
              </a:rPr>
              <a:t>描述对信息（公开）和（公众）参与工作的安排，尤其针对受影响的群体</a:t>
            </a:r>
            <a:endParaRPr lang="nb-NO" altLang="zh-CN" sz="1400" smtClean="0">
              <a:ea typeface="宋体" charset="-122"/>
            </a:endParaRPr>
          </a:p>
          <a:p>
            <a:pPr eaLnBrk="1" hangingPunct="1"/>
            <a:endParaRPr lang="nb-NO" altLang="zh-CN" sz="1000" smtClean="0">
              <a:ea typeface="宋体" charset="-122"/>
            </a:endParaRPr>
          </a:p>
        </p:txBody>
      </p:sp>
      <p:pic>
        <p:nvPicPr>
          <p:cNvPr id="24579" name="Picture 4"/>
          <p:cNvPicPr>
            <a:picLocks noChangeAspect="1" noChangeArrowheads="1"/>
          </p:cNvPicPr>
          <p:nvPr/>
        </p:nvPicPr>
        <p:blipFill>
          <a:blip r:embed="rId2"/>
          <a:srcRect/>
          <a:stretch>
            <a:fillRect/>
          </a:stretch>
        </p:blipFill>
        <p:spPr bwMode="auto">
          <a:xfrm>
            <a:off x="5221288" y="1412875"/>
            <a:ext cx="3587750" cy="5040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333375"/>
            <a:ext cx="5975350" cy="863600"/>
          </a:xfrm>
        </p:spPr>
        <p:txBody>
          <a:bodyPr>
            <a:normAutofit/>
          </a:bodyPr>
          <a:lstStyle/>
          <a:p>
            <a:pPr eaLnBrk="1" hangingPunct="1"/>
            <a:r>
              <a:rPr lang="nb-NO" altLang="zh-CN" sz="2200" b="1" smtClean="0">
                <a:ea typeface="宋体" charset="-122"/>
              </a:rPr>
              <a:t>Consultation </a:t>
            </a:r>
            <a:br>
              <a:rPr lang="nb-NO" altLang="zh-CN" sz="2200" b="1" smtClean="0">
                <a:ea typeface="宋体" charset="-122"/>
              </a:rPr>
            </a:br>
            <a:r>
              <a:rPr lang="nb-NO" altLang="zh-CN" sz="2200" smtClean="0">
                <a:ea typeface="宋体" charset="-122"/>
              </a:rPr>
              <a:t>– an important part of the process</a:t>
            </a:r>
            <a:br>
              <a:rPr lang="nb-NO" altLang="zh-CN" sz="2200" smtClean="0">
                <a:ea typeface="宋体" charset="-122"/>
              </a:rPr>
            </a:br>
            <a:r>
              <a:rPr lang="zh-CN" altLang="en-US" sz="2200" b="1" smtClean="0">
                <a:ea typeface="宋体" charset="-122"/>
              </a:rPr>
              <a:t>咨询</a:t>
            </a:r>
            <a:r>
              <a:rPr lang="en-US" altLang="zh-CN" sz="2200" b="1" smtClean="0">
                <a:ea typeface="宋体" charset="-122"/>
              </a:rPr>
              <a:t>—</a:t>
            </a:r>
            <a:r>
              <a:rPr lang="zh-CN" altLang="en-US" sz="2200" smtClean="0">
                <a:ea typeface="宋体" charset="-122"/>
              </a:rPr>
              <a:t>整个过程中的重要部分</a:t>
            </a:r>
            <a:endParaRPr lang="nb-NO" altLang="zh-CN" sz="2200" smtClean="0">
              <a:ea typeface="宋体" charset="-122"/>
            </a:endParaRPr>
          </a:p>
        </p:txBody>
      </p:sp>
      <p:sp>
        <p:nvSpPr>
          <p:cNvPr id="25602" name="Rectangle 3"/>
          <p:cNvSpPr>
            <a:spLocks noGrp="1" noChangeArrowheads="1"/>
          </p:cNvSpPr>
          <p:nvPr>
            <p:ph type="body" idx="1"/>
          </p:nvPr>
        </p:nvSpPr>
        <p:spPr>
          <a:xfrm>
            <a:off x="685800" y="1484313"/>
            <a:ext cx="5614988" cy="4611687"/>
          </a:xfrm>
        </p:spPr>
        <p:txBody>
          <a:bodyPr/>
          <a:lstStyle/>
          <a:p>
            <a:pPr eaLnBrk="1" hangingPunct="1">
              <a:lnSpc>
                <a:spcPct val="90000"/>
              </a:lnSpc>
            </a:pPr>
            <a:r>
              <a:rPr lang="nb-NO" altLang="zh-CN" sz="2100" smtClean="0">
                <a:ea typeface="宋体" charset="-122"/>
              </a:rPr>
              <a:t>Sent to all affected parties – authorities, NGOs etc  </a:t>
            </a:r>
            <a:r>
              <a:rPr lang="zh-CN" altLang="en-US" sz="2000" smtClean="0">
                <a:ea typeface="宋体" charset="-122"/>
              </a:rPr>
              <a:t>向所有受影响群体发出通告</a:t>
            </a:r>
            <a:r>
              <a:rPr lang="en-US" altLang="zh-CN" sz="2000" smtClean="0">
                <a:ea typeface="宋体" charset="-122"/>
              </a:rPr>
              <a:t>——</a:t>
            </a:r>
            <a:r>
              <a:rPr lang="zh-CN" altLang="en-US" sz="2000" smtClean="0">
                <a:ea typeface="宋体" charset="-122"/>
              </a:rPr>
              <a:t>政府部门，非政府组织等 </a:t>
            </a:r>
            <a:endParaRPr lang="nb-NO" altLang="zh-CN" sz="2100" smtClean="0">
              <a:ea typeface="宋体" charset="-122"/>
            </a:endParaRPr>
          </a:p>
          <a:p>
            <a:pPr eaLnBrk="1" hangingPunct="1">
              <a:lnSpc>
                <a:spcPct val="90000"/>
              </a:lnSpc>
            </a:pPr>
            <a:r>
              <a:rPr lang="nb-NO" altLang="zh-CN" sz="2100" smtClean="0">
                <a:ea typeface="宋体" charset="-122"/>
              </a:rPr>
              <a:t>Made available for the general public, if possible also on the internet  </a:t>
            </a:r>
            <a:r>
              <a:rPr lang="zh-CN" altLang="en-US" sz="2000" smtClean="0">
                <a:ea typeface="宋体" charset="-122"/>
              </a:rPr>
              <a:t>保证普通公众都可以参与，如果可能的话还应该在互联网上公开 </a:t>
            </a:r>
            <a:endParaRPr lang="nb-NO" altLang="zh-CN" sz="2100" smtClean="0">
              <a:ea typeface="宋体" charset="-122"/>
            </a:endParaRPr>
          </a:p>
          <a:p>
            <a:pPr eaLnBrk="1" hangingPunct="1">
              <a:lnSpc>
                <a:spcPct val="90000"/>
              </a:lnSpc>
            </a:pPr>
            <a:r>
              <a:rPr lang="nb-NO" altLang="zh-CN" sz="2100" smtClean="0">
                <a:ea typeface="宋体" charset="-122"/>
              </a:rPr>
              <a:t>All relevant background material – reports etc be made available from the developer/competent authority  </a:t>
            </a:r>
            <a:r>
              <a:rPr lang="zh-CN" altLang="en-US" sz="2000" smtClean="0">
                <a:ea typeface="宋体" charset="-122"/>
              </a:rPr>
              <a:t>所有的相关背景资料</a:t>
            </a:r>
            <a:r>
              <a:rPr lang="en-US" altLang="zh-CN" sz="2000" smtClean="0">
                <a:ea typeface="宋体" charset="-122"/>
              </a:rPr>
              <a:t>——</a:t>
            </a:r>
            <a:r>
              <a:rPr lang="zh-CN" altLang="en-US" sz="2000" smtClean="0">
                <a:ea typeface="宋体" charset="-122"/>
              </a:rPr>
              <a:t>报告等资料，开发商和（或）相关负责部门有义务提供 </a:t>
            </a:r>
            <a:endParaRPr lang="nb-NO" altLang="zh-CN" sz="2100" smtClean="0">
              <a:ea typeface="宋体" charset="-122"/>
            </a:endParaRPr>
          </a:p>
          <a:p>
            <a:pPr eaLnBrk="1" hangingPunct="1">
              <a:lnSpc>
                <a:spcPct val="90000"/>
              </a:lnSpc>
            </a:pPr>
            <a:r>
              <a:rPr lang="nb-NO" altLang="zh-CN" sz="2100" smtClean="0">
                <a:ea typeface="宋体" charset="-122"/>
              </a:rPr>
              <a:t>Time limit no less than six weeks  </a:t>
            </a:r>
            <a:r>
              <a:rPr lang="zh-CN" altLang="en-US" sz="2000" smtClean="0">
                <a:ea typeface="宋体" charset="-122"/>
              </a:rPr>
              <a:t>时间不少于六星期 </a:t>
            </a:r>
            <a:endParaRPr lang="nb-NO" altLang="zh-CN" sz="2000" smtClean="0">
              <a:ea typeface="宋体" charset="-122"/>
            </a:endParaRPr>
          </a:p>
        </p:txBody>
      </p:sp>
      <p:pic>
        <p:nvPicPr>
          <p:cNvPr id="25603" name="Picture 4" descr="krf%20tjenestedirektivet"/>
          <p:cNvPicPr>
            <a:picLocks noChangeAspect="1" noChangeArrowheads="1"/>
          </p:cNvPicPr>
          <p:nvPr/>
        </p:nvPicPr>
        <p:blipFill>
          <a:blip r:embed="rId2"/>
          <a:srcRect/>
          <a:stretch>
            <a:fillRect/>
          </a:stretch>
        </p:blipFill>
        <p:spPr bwMode="auto">
          <a:xfrm>
            <a:off x="6659563" y="3284538"/>
            <a:ext cx="2160587" cy="1527175"/>
          </a:xfrm>
          <a:prstGeom prst="rect">
            <a:avLst/>
          </a:prstGeom>
          <a:noFill/>
          <a:ln w="9525">
            <a:solidFill>
              <a:schemeClr val="tx1"/>
            </a:solidFill>
            <a:miter lim="800000"/>
            <a:headEnd/>
            <a:tailEnd/>
          </a:ln>
        </p:spPr>
      </p:pic>
      <p:pic>
        <p:nvPicPr>
          <p:cNvPr id="25604" name="Picture 5" descr="Forside%20utredningsprogram_400x500"/>
          <p:cNvPicPr>
            <a:picLocks noChangeAspect="1" noChangeArrowheads="1"/>
          </p:cNvPicPr>
          <p:nvPr/>
        </p:nvPicPr>
        <p:blipFill>
          <a:blip r:embed="rId3"/>
          <a:srcRect/>
          <a:stretch>
            <a:fillRect/>
          </a:stretch>
        </p:blipFill>
        <p:spPr bwMode="auto">
          <a:xfrm>
            <a:off x="6948488" y="1196975"/>
            <a:ext cx="1847850" cy="2087563"/>
          </a:xfrm>
          <a:prstGeom prst="rect">
            <a:avLst/>
          </a:prstGeom>
          <a:noFill/>
          <a:ln w="9525">
            <a:solidFill>
              <a:schemeClr val="tx1"/>
            </a:solidFill>
            <a:miter lim="800000"/>
            <a:headEnd/>
            <a:tailEnd/>
          </a:ln>
        </p:spPr>
      </p:pic>
      <p:pic>
        <p:nvPicPr>
          <p:cNvPr id="25605" name="Picture 6" descr="Voss-Fjellandsby"/>
          <p:cNvPicPr>
            <a:picLocks noChangeAspect="1" noChangeArrowheads="1"/>
          </p:cNvPicPr>
          <p:nvPr/>
        </p:nvPicPr>
        <p:blipFill>
          <a:blip r:embed="rId4"/>
          <a:srcRect/>
          <a:stretch>
            <a:fillRect/>
          </a:stretch>
        </p:blipFill>
        <p:spPr bwMode="auto">
          <a:xfrm>
            <a:off x="6659563" y="4926013"/>
            <a:ext cx="2189162" cy="1536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404813"/>
            <a:ext cx="8064500" cy="706437"/>
          </a:xfrm>
        </p:spPr>
        <p:txBody>
          <a:bodyPr>
            <a:normAutofit/>
          </a:bodyPr>
          <a:lstStyle/>
          <a:p>
            <a:pPr eaLnBrk="1" hangingPunct="1"/>
            <a:r>
              <a:rPr lang="nb-NO" altLang="zh-CN" sz="2400" b="1" smtClean="0">
                <a:ea typeface="宋体" charset="-122"/>
              </a:rPr>
              <a:t>Plans or project applications with EIA – some principles</a:t>
            </a:r>
            <a:r>
              <a:rPr lang="zh-CN" altLang="en-US" sz="2400" b="1" smtClean="0">
                <a:ea typeface="宋体" charset="-122"/>
              </a:rPr>
              <a:t>开展</a:t>
            </a:r>
            <a:r>
              <a:rPr lang="en-US" altLang="zh-CN" sz="2400" b="1" smtClean="0">
                <a:ea typeface="宋体" charset="-122"/>
              </a:rPr>
              <a:t>EIA</a:t>
            </a:r>
            <a:r>
              <a:rPr lang="zh-CN" altLang="en-US" sz="2400" b="1" smtClean="0">
                <a:ea typeface="宋体" charset="-122"/>
              </a:rPr>
              <a:t>的计划和项目</a:t>
            </a:r>
            <a:r>
              <a:rPr lang="en-US" altLang="zh-CN" sz="2400" b="1" smtClean="0">
                <a:ea typeface="宋体" charset="-122"/>
              </a:rPr>
              <a:t>——</a:t>
            </a:r>
            <a:r>
              <a:rPr lang="zh-CN" altLang="en-US" sz="2400" b="1" smtClean="0">
                <a:ea typeface="宋体" charset="-122"/>
              </a:rPr>
              <a:t>一些原则</a:t>
            </a:r>
            <a:endParaRPr lang="nb-NO" altLang="zh-CN" smtClean="0">
              <a:ea typeface="宋体" charset="-122"/>
            </a:endParaRPr>
          </a:p>
        </p:txBody>
      </p:sp>
      <p:sp>
        <p:nvSpPr>
          <p:cNvPr id="26626" name="Rectangle 3"/>
          <p:cNvSpPr>
            <a:spLocks noChangeArrowheads="1"/>
          </p:cNvSpPr>
          <p:nvPr/>
        </p:nvSpPr>
        <p:spPr bwMode="auto">
          <a:xfrm>
            <a:off x="539750" y="1198563"/>
            <a:ext cx="8135938" cy="5183187"/>
          </a:xfrm>
          <a:prstGeom prst="rect">
            <a:avLst/>
          </a:prstGeom>
          <a:noFill/>
          <a:ln w="9525">
            <a:noFill/>
            <a:miter lim="800000"/>
            <a:headEnd/>
            <a:tailEnd/>
          </a:ln>
        </p:spPr>
        <p:txBody>
          <a:bodyPr/>
          <a:lstStyle/>
          <a:p>
            <a:pPr marL="342900" indent="-342900">
              <a:spcBef>
                <a:spcPct val="50000"/>
              </a:spcBef>
              <a:buClr>
                <a:schemeClr val="tx1"/>
              </a:buClr>
            </a:pPr>
            <a:r>
              <a:rPr lang="nb-NO" altLang="zh-CN" sz="2400"/>
              <a:t>	</a:t>
            </a:r>
            <a:r>
              <a:rPr lang="nb-NO" altLang="zh-CN" sz="2000"/>
              <a:t>A planning proposal or project application with EIA should:  </a:t>
            </a:r>
            <a:r>
              <a:rPr lang="zh-CN" altLang="en-US" sz="2000"/>
              <a:t>一个</a:t>
            </a:r>
            <a:r>
              <a:rPr lang="zh-CN" altLang="en-US"/>
              <a:t>开展了 </a:t>
            </a:r>
            <a:r>
              <a:rPr lang="en-US" altLang="zh-CN" sz="2000"/>
              <a:t>EIA</a:t>
            </a:r>
            <a:r>
              <a:rPr lang="zh-CN" altLang="en-US" sz="2000"/>
              <a:t>的规划建议书或项目需要： </a:t>
            </a:r>
            <a:endParaRPr lang="nb-NO" altLang="zh-CN" sz="2000"/>
          </a:p>
          <a:p>
            <a:pPr marL="342900" indent="-342900">
              <a:spcBef>
                <a:spcPct val="50000"/>
              </a:spcBef>
              <a:buClr>
                <a:schemeClr val="tx1"/>
              </a:buClr>
              <a:buFontTx/>
              <a:buChar char="•"/>
            </a:pPr>
            <a:r>
              <a:rPr lang="nb-NO" altLang="zh-CN" sz="2000">
                <a:cs typeface="Times New Roman" pitchFamily="18" charset="0"/>
              </a:rPr>
              <a:t>normally be </a:t>
            </a:r>
            <a:r>
              <a:rPr lang="nb-NO" altLang="zh-CN" sz="2000" b="1">
                <a:cs typeface="Times New Roman" pitchFamily="18" charset="0"/>
              </a:rPr>
              <a:t>one</a:t>
            </a:r>
            <a:r>
              <a:rPr lang="nb-NO" altLang="zh-CN" sz="2000">
                <a:cs typeface="Times New Roman" pitchFamily="18" charset="0"/>
              </a:rPr>
              <a:t> </a:t>
            </a:r>
            <a:r>
              <a:rPr lang="nb-NO" altLang="zh-CN" sz="2000" b="1">
                <a:cs typeface="Times New Roman" pitchFamily="18" charset="0"/>
              </a:rPr>
              <a:t>coherent document</a:t>
            </a:r>
            <a:r>
              <a:rPr lang="nb-NO" altLang="zh-CN" sz="2000">
                <a:cs typeface="Times New Roman" pitchFamily="18" charset="0"/>
              </a:rPr>
              <a:t> </a:t>
            </a:r>
            <a:r>
              <a:rPr lang="nb-NO" altLang="zh-CN" sz="2000" b="1" i="1">
                <a:latin typeface="Verdana" pitchFamily="34" charset="0"/>
                <a:cs typeface="Times New Roman" pitchFamily="18" charset="0"/>
              </a:rPr>
              <a:t>–</a:t>
            </a:r>
            <a:r>
              <a:rPr lang="nb-NO" altLang="zh-CN" sz="2000" b="1" i="1">
                <a:cs typeface="Times New Roman" pitchFamily="18" charset="0"/>
              </a:rPr>
              <a:t> </a:t>
            </a:r>
            <a:r>
              <a:rPr lang="nb-NO" altLang="zh-CN" sz="2000">
                <a:cs typeface="Times New Roman" pitchFamily="18" charset="0"/>
              </a:rPr>
              <a:t>EIA should be an integrated part of the proposed plan or application  </a:t>
            </a:r>
            <a:r>
              <a:rPr lang="zh-CN" altLang="en-US" sz="2000"/>
              <a:t>提交一份内容完整连贯的文件</a:t>
            </a:r>
            <a:r>
              <a:rPr lang="en-US" altLang="zh-CN" sz="2000"/>
              <a:t>——EIA</a:t>
            </a:r>
            <a:r>
              <a:rPr lang="zh-CN" altLang="en-US" sz="2000"/>
              <a:t>应该作为计划或项目的有机组成部分 </a:t>
            </a:r>
            <a:endParaRPr lang="nb-NO" altLang="zh-CN" sz="2000">
              <a:cs typeface="Times New Roman" pitchFamily="18" charset="0"/>
            </a:endParaRPr>
          </a:p>
          <a:p>
            <a:pPr marL="342900" indent="-342900">
              <a:spcBef>
                <a:spcPct val="50000"/>
              </a:spcBef>
              <a:buClr>
                <a:schemeClr val="tx1"/>
              </a:buClr>
              <a:buFontTx/>
              <a:buChar char="•"/>
            </a:pPr>
            <a:r>
              <a:rPr lang="nb-NO" altLang="zh-CN" sz="2000"/>
              <a:t>as far as possible be </a:t>
            </a:r>
            <a:r>
              <a:rPr lang="nb-NO" altLang="zh-CN" sz="2000" b="1"/>
              <a:t>based on available information</a:t>
            </a:r>
            <a:r>
              <a:rPr lang="nb-NO" altLang="zh-CN" sz="2000"/>
              <a:t> and necessary updating of this  </a:t>
            </a:r>
            <a:r>
              <a:rPr lang="zh-CN" altLang="en-US" sz="2000"/>
              <a:t>尽可能地</a:t>
            </a:r>
            <a:r>
              <a:rPr lang="zh-CN" altLang="en-US" sz="2000" b="1"/>
              <a:t>以可以使用的信息为基础</a:t>
            </a:r>
            <a:r>
              <a:rPr lang="zh-CN" altLang="en-US" sz="2000"/>
              <a:t>并进行必要的更新 </a:t>
            </a:r>
            <a:endParaRPr lang="nb-NO" altLang="zh-CN" sz="2000"/>
          </a:p>
          <a:p>
            <a:pPr marL="742950" lvl="1" indent="-285750">
              <a:spcBef>
                <a:spcPct val="50000"/>
              </a:spcBef>
              <a:buClr>
                <a:schemeClr val="tx1"/>
              </a:buClr>
              <a:buFontTx/>
              <a:buChar char="–"/>
            </a:pPr>
            <a:r>
              <a:rPr lang="nb-NO" altLang="zh-CN"/>
              <a:t>Experience: field-work often necessary  </a:t>
            </a:r>
            <a:r>
              <a:rPr lang="zh-CN" altLang="nb-NO"/>
              <a:t>经验：野外调查通常十分必要 </a:t>
            </a:r>
            <a:endParaRPr lang="nb-NO" altLang="zh-CN"/>
          </a:p>
          <a:p>
            <a:pPr marL="742950" lvl="1" indent="-285750">
              <a:spcBef>
                <a:spcPct val="50000"/>
              </a:spcBef>
              <a:buClr>
                <a:schemeClr val="tx1"/>
              </a:buClr>
              <a:buFontTx/>
              <a:buChar char="–"/>
            </a:pPr>
            <a:r>
              <a:rPr lang="nb-NO" altLang="zh-CN">
                <a:latin typeface="Verdana" pitchFamily="34" charset="0"/>
              </a:rPr>
              <a:t>”</a:t>
            </a:r>
            <a:r>
              <a:rPr lang="nb-NO" altLang="zh-CN"/>
              <a:t>No knowledge</a:t>
            </a:r>
            <a:r>
              <a:rPr lang="nb-NO" altLang="zh-CN">
                <a:latin typeface="Verdana" pitchFamily="34" charset="0"/>
              </a:rPr>
              <a:t>”</a:t>
            </a:r>
            <a:r>
              <a:rPr lang="nb-NO" altLang="zh-CN"/>
              <a:t> does not equal </a:t>
            </a:r>
            <a:r>
              <a:rPr lang="nb-NO" altLang="zh-CN">
                <a:latin typeface="Verdana" pitchFamily="34" charset="0"/>
              </a:rPr>
              <a:t>”</a:t>
            </a:r>
            <a:r>
              <a:rPr lang="nb-NO" altLang="zh-CN"/>
              <a:t>no conflict</a:t>
            </a:r>
            <a:r>
              <a:rPr lang="nb-NO" altLang="zh-CN">
                <a:latin typeface="Verdana" pitchFamily="34" charset="0"/>
              </a:rPr>
              <a:t>”   </a:t>
            </a:r>
            <a:r>
              <a:rPr lang="en-US" altLang="zh-CN"/>
              <a:t>“</a:t>
            </a:r>
            <a:r>
              <a:rPr lang="zh-CN" altLang="en-US"/>
              <a:t>没有相关知识”不等于“没有冲突” </a:t>
            </a:r>
            <a:endParaRPr lang="nb-NO" altLang="zh-CN"/>
          </a:p>
          <a:p>
            <a:pPr marL="342900" indent="-342900">
              <a:spcBef>
                <a:spcPct val="50000"/>
              </a:spcBef>
              <a:buClr>
                <a:schemeClr val="tx1"/>
              </a:buClr>
              <a:buFontTx/>
              <a:buChar char="•"/>
            </a:pPr>
            <a:r>
              <a:rPr lang="nb-NO" altLang="zh-CN" sz="2000"/>
              <a:t>be </a:t>
            </a:r>
            <a:r>
              <a:rPr lang="nb-NO" altLang="zh-CN" sz="2000" b="1"/>
              <a:t>focused</a:t>
            </a:r>
            <a:r>
              <a:rPr lang="nb-NO" altLang="zh-CN" sz="2000"/>
              <a:t> and </a:t>
            </a:r>
            <a:r>
              <a:rPr lang="nb-NO" altLang="zh-CN" sz="2000" b="1"/>
              <a:t>relevant</a:t>
            </a:r>
            <a:r>
              <a:rPr lang="nb-NO" altLang="zh-CN" sz="2000"/>
              <a:t> for the type of plan and the decision to be made  </a:t>
            </a:r>
            <a:r>
              <a:rPr lang="zh-CN" altLang="en-US" sz="2000" b="1"/>
              <a:t>重点突出</a:t>
            </a:r>
            <a:r>
              <a:rPr lang="zh-CN" altLang="en-US" sz="2000"/>
              <a:t>，与涉及的计划及决策的类型</a:t>
            </a:r>
            <a:r>
              <a:rPr lang="zh-CN" altLang="en-US" sz="2000" b="1"/>
              <a:t>相关</a:t>
            </a:r>
            <a:r>
              <a:rPr lang="zh-CN" altLang="en-US"/>
              <a:t> </a:t>
            </a:r>
            <a:endParaRPr lang="nb-NO" altLang="zh-CN" sz="2400"/>
          </a:p>
          <a:p>
            <a:pPr marL="342900" indent="-342900">
              <a:spcBef>
                <a:spcPct val="20000"/>
              </a:spcBef>
            </a:pPr>
            <a:endParaRPr lang="nb-NO" altLang="zh-CN" sz="2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8313" y="188913"/>
            <a:ext cx="8229600" cy="936625"/>
          </a:xfrm>
        </p:spPr>
        <p:txBody>
          <a:bodyPr/>
          <a:lstStyle/>
          <a:p>
            <a:pPr eaLnBrk="1" hangingPunct="1"/>
            <a:r>
              <a:rPr lang="nb-NO" altLang="zh-CN" sz="2800" b="1" smtClean="0">
                <a:ea typeface="宋体" charset="-122"/>
              </a:rPr>
              <a:t>EIA – follow-up</a:t>
            </a:r>
            <a:br>
              <a:rPr lang="nb-NO" altLang="zh-CN" sz="2800" b="1" smtClean="0">
                <a:ea typeface="宋体" charset="-122"/>
              </a:rPr>
            </a:br>
            <a:r>
              <a:rPr lang="zh-CN" altLang="en-US" sz="2800" b="1" smtClean="0">
                <a:ea typeface="宋体" charset="-122"/>
              </a:rPr>
              <a:t>环境影响评价</a:t>
            </a:r>
            <a:r>
              <a:rPr lang="en-US" altLang="zh-CN" sz="2800" b="1" smtClean="0">
                <a:ea typeface="宋体" charset="-122"/>
              </a:rPr>
              <a:t>——</a:t>
            </a:r>
            <a:r>
              <a:rPr lang="zh-CN" altLang="en-US" sz="2800" b="1" smtClean="0">
                <a:ea typeface="宋体" charset="-122"/>
              </a:rPr>
              <a:t>后续活动</a:t>
            </a:r>
            <a:r>
              <a:rPr lang="zh-CN" altLang="en-US" sz="2800" smtClean="0">
                <a:ea typeface="宋体" charset="-122"/>
              </a:rPr>
              <a:t> </a:t>
            </a:r>
            <a:endParaRPr lang="nb-NO" altLang="zh-CN" sz="2800" smtClean="0">
              <a:ea typeface="宋体" charset="-122"/>
            </a:endParaRPr>
          </a:p>
        </p:txBody>
      </p:sp>
      <p:sp>
        <p:nvSpPr>
          <p:cNvPr id="27650" name="Rectangle 3"/>
          <p:cNvSpPr>
            <a:spLocks noGrp="1" noChangeArrowheads="1"/>
          </p:cNvSpPr>
          <p:nvPr>
            <p:ph type="body" idx="1"/>
          </p:nvPr>
        </p:nvSpPr>
        <p:spPr>
          <a:xfrm>
            <a:off x="457200" y="1341438"/>
            <a:ext cx="5410200" cy="5256212"/>
          </a:xfrm>
        </p:spPr>
        <p:txBody>
          <a:bodyPr/>
          <a:lstStyle/>
          <a:p>
            <a:pPr eaLnBrk="1" hangingPunct="1">
              <a:buFontTx/>
              <a:buNone/>
            </a:pPr>
            <a:r>
              <a:rPr lang="nb-NO" altLang="zh-CN" u="sng" smtClean="0">
                <a:ea typeface="宋体" charset="-122"/>
              </a:rPr>
              <a:t>The competent authority must:</a:t>
            </a:r>
            <a:r>
              <a:rPr lang="zh-CN" altLang="en-US" sz="2000" u="sng" smtClean="0">
                <a:ea typeface="宋体" charset="-122"/>
              </a:rPr>
              <a:t>相关负责机构必须：</a:t>
            </a:r>
            <a:r>
              <a:rPr lang="zh-CN" altLang="en-US" sz="2000" smtClean="0">
                <a:ea typeface="宋体" charset="-122"/>
              </a:rPr>
              <a:t> </a:t>
            </a:r>
            <a:endParaRPr lang="nb-NO" altLang="zh-CN" u="sng" smtClean="0">
              <a:ea typeface="宋体" charset="-122"/>
            </a:endParaRPr>
          </a:p>
          <a:p>
            <a:pPr eaLnBrk="1" hangingPunct="1">
              <a:spcAft>
                <a:spcPct val="25000"/>
              </a:spcAft>
            </a:pPr>
            <a:r>
              <a:rPr lang="nb-NO" altLang="zh-CN" sz="2000" smtClean="0">
                <a:ea typeface="宋体" charset="-122"/>
              </a:rPr>
              <a:t>explain how complaints and suggestions from the consultation process are taken care of, and how they influence on the final decision  </a:t>
            </a:r>
            <a:r>
              <a:rPr lang="zh-CN" altLang="en-US" sz="2000" smtClean="0">
                <a:ea typeface="宋体" charset="-122"/>
              </a:rPr>
              <a:t>解释如何处理在意见征询过程中收集到的投诉和建议及其对最后决策的影响 </a:t>
            </a:r>
            <a:endParaRPr lang="nb-NO" altLang="zh-CN" sz="2000" smtClean="0">
              <a:ea typeface="宋体" charset="-122"/>
            </a:endParaRPr>
          </a:p>
          <a:p>
            <a:pPr eaLnBrk="1" hangingPunct="1">
              <a:spcAft>
                <a:spcPct val="25000"/>
              </a:spcAft>
            </a:pPr>
            <a:r>
              <a:rPr lang="nb-NO" altLang="zh-CN" sz="2000" smtClean="0">
                <a:ea typeface="宋体" charset="-122"/>
              </a:rPr>
              <a:t>establish conditions for the carrying out of the project, to minimize impacts  </a:t>
            </a:r>
            <a:r>
              <a:rPr lang="zh-CN" altLang="en-US" sz="2000" smtClean="0">
                <a:ea typeface="宋体" charset="-122"/>
              </a:rPr>
              <a:t>创造工程实施的条件，以便将影响减至最低 </a:t>
            </a:r>
            <a:endParaRPr lang="nb-NO" altLang="zh-CN" sz="2000" smtClean="0">
              <a:ea typeface="宋体" charset="-122"/>
            </a:endParaRPr>
          </a:p>
          <a:p>
            <a:pPr eaLnBrk="1" hangingPunct="1">
              <a:spcAft>
                <a:spcPct val="25000"/>
              </a:spcAft>
            </a:pPr>
            <a:r>
              <a:rPr lang="nb-NO" altLang="zh-CN" sz="2000" smtClean="0">
                <a:ea typeface="宋体" charset="-122"/>
              </a:rPr>
              <a:t>if necessary establish routines for follow-up studies, to verify impacts  </a:t>
            </a:r>
            <a:r>
              <a:rPr lang="zh-CN" altLang="en-US" sz="2000" smtClean="0">
                <a:ea typeface="宋体" charset="-122"/>
              </a:rPr>
              <a:t>如果需要，则制定后续研究的路线以验证影响 </a:t>
            </a:r>
            <a:endParaRPr lang="nb-NO" altLang="zh-CN" sz="2000" smtClean="0">
              <a:ea typeface="宋体" charset="-122"/>
            </a:endParaRPr>
          </a:p>
        </p:txBody>
      </p:sp>
      <p:pic>
        <p:nvPicPr>
          <p:cNvPr id="27651" name="Picture 5" descr="DSCN1625"/>
          <p:cNvPicPr>
            <a:picLocks noChangeAspect="1" noChangeArrowheads="1"/>
          </p:cNvPicPr>
          <p:nvPr/>
        </p:nvPicPr>
        <p:blipFill>
          <a:blip r:embed="rId2"/>
          <a:srcRect/>
          <a:stretch>
            <a:fillRect/>
          </a:stretch>
        </p:blipFill>
        <p:spPr bwMode="auto">
          <a:xfrm>
            <a:off x="5940425" y="1052513"/>
            <a:ext cx="2881313" cy="5184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1" name="Picture 2" descr="Jan Mayen Aina Holst"/>
          <p:cNvPicPr>
            <a:picLocks noChangeAspect="1" noChangeArrowheads="1"/>
          </p:cNvPicPr>
          <p:nvPr/>
        </p:nvPicPr>
        <p:blipFill>
          <a:blip r:embed="rId3">
            <a:lum bright="40000" contrast="-64000"/>
          </a:blip>
          <a:srcRect/>
          <a:stretch>
            <a:fillRect/>
          </a:stretch>
        </p:blipFill>
        <p:spPr bwMode="auto">
          <a:xfrm>
            <a:off x="0" y="228600"/>
            <a:ext cx="9144000" cy="6629400"/>
          </a:xfrm>
          <a:prstGeom prst="rect">
            <a:avLst/>
          </a:prstGeom>
          <a:noFill/>
          <a:ln w="9525">
            <a:noFill/>
            <a:miter lim="800000"/>
            <a:headEnd/>
            <a:tailEnd/>
          </a:ln>
        </p:spPr>
      </p:pic>
      <p:sp>
        <p:nvSpPr>
          <p:cNvPr id="10242" name="Rectangle 3"/>
          <p:cNvSpPr>
            <a:spLocks noGrp="1" noChangeArrowheads="1"/>
          </p:cNvSpPr>
          <p:nvPr>
            <p:ph type="title"/>
          </p:nvPr>
        </p:nvSpPr>
        <p:spPr>
          <a:xfrm>
            <a:off x="684213" y="333375"/>
            <a:ext cx="7772400" cy="1079500"/>
          </a:xfrm>
        </p:spPr>
        <p:txBody>
          <a:bodyPr lIns="90488" tIns="44450" rIns="90488" bIns="44450"/>
          <a:lstStyle/>
          <a:p>
            <a:pPr eaLnBrk="1" hangingPunct="1"/>
            <a:r>
              <a:rPr lang="en-GB" altLang="zh-CN" sz="3600" b="1" smtClean="0">
                <a:ea typeface="宋体" charset="-122"/>
              </a:rPr>
              <a:t>Division of Planning Tasks</a:t>
            </a:r>
            <a:r>
              <a:rPr lang="zh-CN" altLang="en-GB" sz="2800" b="1" smtClean="0">
                <a:ea typeface="宋体" charset="-122"/>
              </a:rPr>
              <a:t>规划任务的分类</a:t>
            </a:r>
            <a:r>
              <a:rPr lang="zh-CN" altLang="en-GB" sz="2800" smtClean="0">
                <a:ea typeface="宋体" charset="-122"/>
              </a:rPr>
              <a:t> </a:t>
            </a:r>
            <a:endParaRPr lang="en-GB" altLang="zh-CN" sz="2800" smtClean="0">
              <a:ea typeface="宋体" charset="-122"/>
            </a:endParaRPr>
          </a:p>
        </p:txBody>
      </p:sp>
      <p:pic>
        <p:nvPicPr>
          <p:cNvPr id="10243" name="Picture 8" descr="DN logo u tekst farger"/>
          <p:cNvPicPr>
            <a:picLocks noChangeAspect="1" noChangeArrowheads="1"/>
          </p:cNvPicPr>
          <p:nvPr/>
        </p:nvPicPr>
        <p:blipFill>
          <a:blip r:embed="rId4"/>
          <a:srcRect/>
          <a:stretch>
            <a:fillRect/>
          </a:stretch>
        </p:blipFill>
        <p:spPr bwMode="auto">
          <a:xfrm>
            <a:off x="0" y="0"/>
            <a:ext cx="609600" cy="990600"/>
          </a:xfrm>
          <a:prstGeom prst="rect">
            <a:avLst/>
          </a:prstGeom>
          <a:noFill/>
          <a:ln w="9525">
            <a:noFill/>
            <a:miter lim="800000"/>
            <a:headEnd/>
            <a:tailEnd/>
          </a:ln>
        </p:spPr>
      </p:pic>
      <p:sp>
        <p:nvSpPr>
          <p:cNvPr id="10244" name="Rectangle 11"/>
          <p:cNvSpPr>
            <a:spLocks noGrp="1" noChangeArrowheads="1"/>
          </p:cNvSpPr>
          <p:nvPr>
            <p:ph type="body" sz="half" idx="1"/>
          </p:nvPr>
        </p:nvSpPr>
        <p:spPr>
          <a:xfrm>
            <a:off x="755650" y="1557338"/>
            <a:ext cx="3806825" cy="4967287"/>
          </a:xfrm>
        </p:spPr>
        <p:txBody>
          <a:bodyPr lIns="90488" tIns="44450" rIns="90488" bIns="44450"/>
          <a:lstStyle/>
          <a:p>
            <a:pPr eaLnBrk="1" hangingPunct="1">
              <a:lnSpc>
                <a:spcPct val="90000"/>
              </a:lnSpc>
            </a:pPr>
            <a:r>
              <a:rPr lang="en-GB" altLang="zh-CN" sz="2000" smtClean="0">
                <a:ea typeface="宋体" charset="-122"/>
              </a:rPr>
              <a:t>National </a:t>
            </a:r>
            <a:r>
              <a:rPr lang="zh-CN" altLang="en-GB" sz="2000" smtClean="0">
                <a:ea typeface="宋体" charset="-122"/>
              </a:rPr>
              <a:t>国家层面 </a:t>
            </a:r>
            <a:endParaRPr lang="en-GB" altLang="zh-CN" sz="2500" smtClean="0">
              <a:ea typeface="宋体" charset="-122"/>
            </a:endParaRPr>
          </a:p>
          <a:p>
            <a:pPr lvl="1" eaLnBrk="1" hangingPunct="1">
              <a:lnSpc>
                <a:spcPct val="90000"/>
              </a:lnSpc>
            </a:pPr>
            <a:r>
              <a:rPr lang="en-GB" altLang="zh-CN" sz="1800" smtClean="0">
                <a:ea typeface="宋体" charset="-122"/>
              </a:rPr>
              <a:t>Planning authority:</a:t>
            </a:r>
            <a:br>
              <a:rPr lang="en-GB" altLang="zh-CN" sz="1800" smtClean="0">
                <a:ea typeface="宋体" charset="-122"/>
              </a:rPr>
            </a:br>
            <a:r>
              <a:rPr lang="en-GB" altLang="zh-CN" sz="1800" smtClean="0">
                <a:ea typeface="宋体" charset="-122"/>
              </a:rPr>
              <a:t>The Government</a:t>
            </a:r>
            <a:br>
              <a:rPr lang="en-GB" altLang="zh-CN" sz="1800" smtClean="0">
                <a:ea typeface="宋体" charset="-122"/>
              </a:rPr>
            </a:br>
            <a:r>
              <a:rPr lang="en-GB" altLang="zh-CN" sz="1800" smtClean="0">
                <a:ea typeface="宋体" charset="-122"/>
              </a:rPr>
              <a:t>Ministry of Environment      </a:t>
            </a:r>
            <a:r>
              <a:rPr lang="zh-CN" altLang="en-GB" sz="1800" smtClean="0">
                <a:ea typeface="宋体" charset="-122"/>
              </a:rPr>
              <a:t>负责规划的部门：政府环境部</a:t>
            </a:r>
            <a:endParaRPr lang="en-GB" altLang="zh-CN" sz="1800" smtClean="0">
              <a:ea typeface="宋体" charset="-122"/>
            </a:endParaRPr>
          </a:p>
          <a:p>
            <a:pPr lvl="1" eaLnBrk="1" hangingPunct="1">
              <a:lnSpc>
                <a:spcPct val="90000"/>
              </a:lnSpc>
            </a:pPr>
            <a:endParaRPr lang="en-GB" altLang="zh-CN" sz="1800" smtClean="0">
              <a:ea typeface="宋体" charset="-122"/>
            </a:endParaRPr>
          </a:p>
          <a:p>
            <a:pPr eaLnBrk="1" hangingPunct="1">
              <a:lnSpc>
                <a:spcPct val="90000"/>
              </a:lnSpc>
            </a:pPr>
            <a:r>
              <a:rPr lang="en-GB" altLang="zh-CN" sz="2000" smtClean="0">
                <a:ea typeface="宋体" charset="-122"/>
              </a:rPr>
              <a:t>Regional </a:t>
            </a:r>
            <a:r>
              <a:rPr lang="zh-CN" altLang="en-GB" sz="2000" smtClean="0">
                <a:ea typeface="宋体" charset="-122"/>
              </a:rPr>
              <a:t>区域层面 </a:t>
            </a:r>
            <a:endParaRPr lang="en-GB" altLang="zh-CN" sz="2500" smtClean="0">
              <a:ea typeface="宋体" charset="-122"/>
            </a:endParaRPr>
          </a:p>
          <a:p>
            <a:pPr lvl="1" eaLnBrk="1" hangingPunct="1">
              <a:lnSpc>
                <a:spcPct val="90000"/>
              </a:lnSpc>
            </a:pPr>
            <a:r>
              <a:rPr lang="en-GB" altLang="zh-CN" sz="1800" smtClean="0">
                <a:ea typeface="宋体" charset="-122"/>
              </a:rPr>
              <a:t>Planning authority:</a:t>
            </a:r>
            <a:br>
              <a:rPr lang="en-GB" altLang="zh-CN" sz="1800" smtClean="0">
                <a:ea typeface="宋体" charset="-122"/>
              </a:rPr>
            </a:br>
            <a:r>
              <a:rPr lang="en-GB" altLang="zh-CN" sz="1800" smtClean="0">
                <a:ea typeface="宋体" charset="-122"/>
              </a:rPr>
              <a:t>County Council                  </a:t>
            </a:r>
            <a:r>
              <a:rPr lang="zh-CN" altLang="en-GB" sz="1800" smtClean="0">
                <a:ea typeface="宋体" charset="-122"/>
              </a:rPr>
              <a:t>负责规划的部门：郡参议会 </a:t>
            </a:r>
            <a:endParaRPr lang="en-GB" altLang="zh-CN" sz="2100" smtClean="0">
              <a:ea typeface="宋体" charset="-122"/>
            </a:endParaRPr>
          </a:p>
          <a:p>
            <a:pPr lvl="1" eaLnBrk="1" hangingPunct="1">
              <a:lnSpc>
                <a:spcPct val="90000"/>
              </a:lnSpc>
            </a:pPr>
            <a:endParaRPr lang="en-GB" altLang="zh-CN" sz="2100" smtClean="0">
              <a:ea typeface="宋体" charset="-122"/>
            </a:endParaRPr>
          </a:p>
          <a:p>
            <a:pPr eaLnBrk="1" hangingPunct="1">
              <a:lnSpc>
                <a:spcPct val="90000"/>
              </a:lnSpc>
            </a:pPr>
            <a:r>
              <a:rPr lang="en-GB" altLang="zh-CN" sz="2000" smtClean="0">
                <a:ea typeface="宋体" charset="-122"/>
              </a:rPr>
              <a:t>Local </a:t>
            </a:r>
            <a:r>
              <a:rPr lang="zh-CN" altLang="en-GB" sz="2000" smtClean="0">
                <a:ea typeface="宋体" charset="-122"/>
              </a:rPr>
              <a:t>地方层面 </a:t>
            </a:r>
            <a:endParaRPr lang="en-GB" altLang="zh-CN" sz="2500" smtClean="0">
              <a:ea typeface="宋体" charset="-122"/>
            </a:endParaRPr>
          </a:p>
          <a:p>
            <a:pPr lvl="1" eaLnBrk="1" hangingPunct="1">
              <a:lnSpc>
                <a:spcPct val="90000"/>
              </a:lnSpc>
            </a:pPr>
            <a:r>
              <a:rPr lang="en-GB" altLang="zh-CN" sz="2100" smtClean="0">
                <a:ea typeface="宋体" charset="-122"/>
              </a:rPr>
              <a:t>Planning authority:</a:t>
            </a:r>
            <a:br>
              <a:rPr lang="en-GB" altLang="zh-CN" sz="2100" smtClean="0">
                <a:ea typeface="宋体" charset="-122"/>
              </a:rPr>
            </a:br>
            <a:r>
              <a:rPr lang="en-GB" altLang="zh-CN" sz="2100" smtClean="0">
                <a:ea typeface="宋体" charset="-122"/>
              </a:rPr>
              <a:t>Municipal Council        </a:t>
            </a:r>
            <a:r>
              <a:rPr lang="zh-CN" altLang="en-GB" sz="1800" smtClean="0">
                <a:ea typeface="宋体" charset="-122"/>
              </a:rPr>
              <a:t>负责规划的部门 ：市参议会 </a:t>
            </a:r>
            <a:endParaRPr lang="en-GB" altLang="zh-CN" sz="1800" smtClean="0">
              <a:ea typeface="宋体" charset="-122"/>
            </a:endParaRPr>
          </a:p>
        </p:txBody>
      </p:sp>
      <p:sp>
        <p:nvSpPr>
          <p:cNvPr id="10245" name="Rectangle 12"/>
          <p:cNvSpPr>
            <a:spLocks noGrp="1" noChangeArrowheads="1"/>
          </p:cNvSpPr>
          <p:nvPr>
            <p:ph type="body" sz="half" idx="2"/>
          </p:nvPr>
        </p:nvSpPr>
        <p:spPr>
          <a:xfrm>
            <a:off x="4572000" y="1341438"/>
            <a:ext cx="3806825" cy="1943100"/>
          </a:xfrm>
        </p:spPr>
        <p:txBody>
          <a:bodyPr lIns="90488" tIns="44450" rIns="90488" bIns="44450"/>
          <a:lstStyle/>
          <a:p>
            <a:pPr eaLnBrk="1" hangingPunct="1">
              <a:spcBef>
                <a:spcPct val="15000"/>
              </a:spcBef>
            </a:pPr>
            <a:r>
              <a:rPr lang="en-GB" altLang="zh-CN" sz="1600" smtClean="0">
                <a:ea typeface="宋体" charset="-122"/>
              </a:rPr>
              <a:t>Provide guidelines  for planning at regional and local level  </a:t>
            </a:r>
            <a:r>
              <a:rPr lang="zh-CN" altLang="en-GB" sz="1600" smtClean="0">
                <a:ea typeface="宋体" charset="-122"/>
              </a:rPr>
              <a:t>为区域或地方层面的规划提供导则 </a:t>
            </a:r>
            <a:endParaRPr lang="en-GB" altLang="zh-CN" sz="1600" smtClean="0">
              <a:ea typeface="宋体" charset="-122"/>
            </a:endParaRPr>
          </a:p>
          <a:p>
            <a:pPr lvl="1" eaLnBrk="1" hangingPunct="1">
              <a:spcBef>
                <a:spcPct val="15000"/>
              </a:spcBef>
            </a:pPr>
            <a:r>
              <a:rPr lang="en-GB" altLang="zh-CN" sz="1400" smtClean="0">
                <a:ea typeface="宋体" charset="-122"/>
              </a:rPr>
              <a:t>White Papers</a:t>
            </a:r>
            <a:r>
              <a:rPr lang="zh-CN" altLang="en-GB" sz="1400" smtClean="0">
                <a:ea typeface="宋体" charset="-122"/>
              </a:rPr>
              <a:t>白皮书 </a:t>
            </a:r>
            <a:endParaRPr lang="en-GB" altLang="zh-CN" sz="1400" smtClean="0">
              <a:ea typeface="宋体" charset="-122"/>
            </a:endParaRPr>
          </a:p>
          <a:p>
            <a:pPr lvl="1" eaLnBrk="1" hangingPunct="1">
              <a:spcBef>
                <a:spcPct val="15000"/>
              </a:spcBef>
            </a:pPr>
            <a:r>
              <a:rPr lang="en-GB" altLang="zh-CN" sz="1400" smtClean="0">
                <a:ea typeface="宋体" charset="-122"/>
              </a:rPr>
              <a:t>National policy guidelines</a:t>
            </a:r>
            <a:r>
              <a:rPr lang="zh-CN" altLang="en-GB" sz="1400" smtClean="0">
                <a:ea typeface="宋体" charset="-122"/>
              </a:rPr>
              <a:t>国家政策导则</a:t>
            </a:r>
            <a:endParaRPr lang="en-GB" altLang="zh-CN" sz="1400" smtClean="0">
              <a:ea typeface="宋体" charset="-122"/>
            </a:endParaRPr>
          </a:p>
          <a:p>
            <a:pPr eaLnBrk="1" hangingPunct="1">
              <a:spcBef>
                <a:spcPct val="15000"/>
              </a:spcBef>
            </a:pPr>
            <a:r>
              <a:rPr lang="en-GB" altLang="zh-CN" sz="1600" smtClean="0">
                <a:ea typeface="宋体" charset="-122"/>
              </a:rPr>
              <a:t>Resolve conflicts</a:t>
            </a:r>
            <a:r>
              <a:rPr lang="zh-CN" altLang="en-GB" sz="1600" smtClean="0">
                <a:ea typeface="宋体" charset="-122"/>
              </a:rPr>
              <a:t>解决矛盾 </a:t>
            </a:r>
            <a:endParaRPr lang="en-GB" altLang="zh-CN" sz="1600" smtClean="0">
              <a:ea typeface="宋体" charset="-122"/>
            </a:endParaRPr>
          </a:p>
        </p:txBody>
      </p:sp>
      <p:sp>
        <p:nvSpPr>
          <p:cNvPr id="10246" name="Rectangle 13"/>
          <p:cNvSpPr>
            <a:spLocks noChangeArrowheads="1"/>
          </p:cNvSpPr>
          <p:nvPr/>
        </p:nvSpPr>
        <p:spPr bwMode="auto">
          <a:xfrm>
            <a:off x="4572000" y="3427413"/>
            <a:ext cx="4248150" cy="1657350"/>
          </a:xfrm>
          <a:prstGeom prst="rect">
            <a:avLst/>
          </a:prstGeom>
          <a:noFill/>
          <a:ln w="9525">
            <a:noFill/>
            <a:miter lim="800000"/>
            <a:headEnd/>
            <a:tailEnd/>
          </a:ln>
        </p:spPr>
        <p:txBody>
          <a:bodyPr/>
          <a:lstStyle/>
          <a:p>
            <a:pPr marL="342900" indent="-342900">
              <a:spcBef>
                <a:spcPct val="20000"/>
              </a:spcBef>
              <a:buFontTx/>
              <a:buChar char="•"/>
            </a:pPr>
            <a:r>
              <a:rPr lang="en-GB" altLang="zh-CN" sz="1600"/>
              <a:t>Prepare county plans for the development of the county. Guidelines for planning on local (municipal) level and for sectoral planning  </a:t>
            </a:r>
            <a:r>
              <a:rPr lang="zh-CN" altLang="en-GB" sz="1600"/>
              <a:t>为郡发展准备计划。地方（市</a:t>
            </a:r>
            <a:r>
              <a:rPr lang="zh-CN" altLang="en-GB"/>
              <a:t>）层面的规划导则与部门规划导则</a:t>
            </a:r>
            <a:endParaRPr lang="nb-NO" altLang="zh-CN"/>
          </a:p>
        </p:txBody>
      </p:sp>
      <p:sp>
        <p:nvSpPr>
          <p:cNvPr id="33806" name="Text Box 14"/>
          <p:cNvSpPr txBox="1">
            <a:spLocks noChangeArrowheads="1"/>
          </p:cNvSpPr>
          <p:nvPr/>
        </p:nvSpPr>
        <p:spPr bwMode="auto">
          <a:xfrm>
            <a:off x="4643438" y="5084763"/>
            <a:ext cx="3581400" cy="1465262"/>
          </a:xfrm>
          <a:prstGeom prst="rect">
            <a:avLst/>
          </a:prstGeom>
          <a:noFill/>
          <a:ln w="9525">
            <a:noFill/>
            <a:miter lim="800000"/>
            <a:headEnd type="none" w="sm" len="sm"/>
            <a:tailEnd type="none" w="sm" len="sm"/>
          </a:ln>
          <a:effectLst/>
        </p:spPr>
        <p:txBody>
          <a:bodyPr>
            <a:spAutoFit/>
          </a:bodyPr>
          <a:lstStyle/>
          <a:p>
            <a:pPr>
              <a:spcBef>
                <a:spcPct val="20000"/>
              </a:spcBef>
              <a:buFontTx/>
              <a:buChar char="•"/>
            </a:pPr>
            <a:r>
              <a:rPr lang="en-GB" altLang="zh-CN" sz="1600">
                <a:effectLst>
                  <a:outerShdw blurRad="38100" dist="38100" dir="2700000" algn="tl">
                    <a:srgbClr val="C0C0C0"/>
                  </a:outerShdw>
                </a:effectLst>
                <a:latin typeface="Century Old Style"/>
              </a:rPr>
              <a:t>    </a:t>
            </a:r>
            <a:r>
              <a:rPr lang="en-GB" altLang="zh-CN">
                <a:effectLst>
                  <a:outerShdw blurRad="38100" dist="38100" dir="2700000" algn="tl">
                    <a:srgbClr val="C0C0C0"/>
                  </a:outerShdw>
                </a:effectLst>
                <a:latin typeface="Century Old Style"/>
              </a:rPr>
              <a:t>Prepare municipal plans and </a:t>
            </a:r>
            <a:br>
              <a:rPr lang="en-GB" altLang="zh-CN">
                <a:effectLst>
                  <a:outerShdw blurRad="38100" dist="38100" dir="2700000" algn="tl">
                    <a:srgbClr val="C0C0C0"/>
                  </a:outerShdw>
                </a:effectLst>
                <a:latin typeface="Century Old Style"/>
              </a:rPr>
            </a:br>
            <a:r>
              <a:rPr lang="en-GB" altLang="zh-CN">
                <a:effectLst>
                  <a:outerShdw blurRad="38100" dist="38100" dir="2700000" algn="tl">
                    <a:srgbClr val="C0C0C0"/>
                  </a:outerShdw>
                </a:effectLst>
                <a:latin typeface="Century Old Style"/>
              </a:rPr>
              <a:t>     legally binding local plans</a:t>
            </a:r>
            <a:r>
              <a:rPr lang="zh-CN" altLang="en-GB">
                <a:effectLst>
                  <a:outerShdw blurRad="38100" dist="38100" dir="2700000" algn="tl">
                    <a:srgbClr val="C0C0C0"/>
                  </a:outerShdw>
                </a:effectLst>
              </a:rPr>
              <a:t>准备市级规划及具有法律约束力的地方计划</a:t>
            </a:r>
            <a:r>
              <a:rPr lang="zh-CN" altLang="en-GB"/>
              <a:t> </a:t>
            </a:r>
            <a:endParaRPr lang="en-GB" altLang="zh-CN">
              <a:effectLst>
                <a:outerShdw blurRad="38100" dist="38100" dir="2700000" algn="tl">
                  <a:srgbClr val="C0C0C0"/>
                </a:outerShdw>
              </a:effectLst>
              <a:latin typeface="Century Old Style"/>
            </a:endParaRPr>
          </a:p>
          <a:p>
            <a:endParaRPr lang="nb-NO"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250825" y="188913"/>
            <a:ext cx="8229600" cy="863600"/>
          </a:xfrm>
        </p:spPr>
        <p:txBody>
          <a:bodyPr/>
          <a:lstStyle/>
          <a:p>
            <a:pPr eaLnBrk="1" hangingPunct="1"/>
            <a:r>
              <a:rPr lang="nb-NO" altLang="zh-CN" sz="2800" b="1" smtClean="0">
                <a:ea typeface="宋体" charset="-122"/>
              </a:rPr>
              <a:t>EIA-history – a short summary</a:t>
            </a:r>
            <a:br>
              <a:rPr lang="nb-NO" altLang="zh-CN" sz="2800" b="1" smtClean="0">
                <a:ea typeface="宋体" charset="-122"/>
              </a:rPr>
            </a:br>
            <a:r>
              <a:rPr lang="en-US" altLang="zh-CN" sz="2800" b="1" smtClean="0">
                <a:ea typeface="宋体" charset="-122"/>
              </a:rPr>
              <a:t>EIA</a:t>
            </a:r>
            <a:r>
              <a:rPr lang="zh-CN" altLang="en-US" sz="2800" b="1" smtClean="0">
                <a:ea typeface="宋体" charset="-122"/>
              </a:rPr>
              <a:t>历史</a:t>
            </a:r>
            <a:r>
              <a:rPr lang="en-US" altLang="zh-CN" sz="2800" b="1" smtClean="0">
                <a:ea typeface="宋体" charset="-122"/>
              </a:rPr>
              <a:t>——</a:t>
            </a:r>
            <a:r>
              <a:rPr lang="zh-CN" altLang="en-US" sz="2800" b="1" smtClean="0">
                <a:ea typeface="宋体" charset="-122"/>
              </a:rPr>
              <a:t>简要总结</a:t>
            </a:r>
            <a:r>
              <a:rPr lang="zh-CN" altLang="en-US" sz="2800" smtClean="0">
                <a:ea typeface="宋体" charset="-122"/>
              </a:rPr>
              <a:t> </a:t>
            </a:r>
            <a:endParaRPr lang="nb-NO" altLang="zh-CN" sz="2800" smtClean="0">
              <a:ea typeface="宋体" charset="-122"/>
            </a:endParaRPr>
          </a:p>
        </p:txBody>
      </p:sp>
      <p:sp>
        <p:nvSpPr>
          <p:cNvPr id="12290" name="Rectangle 3"/>
          <p:cNvSpPr>
            <a:spLocks noGrp="1" noChangeArrowheads="1"/>
          </p:cNvSpPr>
          <p:nvPr>
            <p:ph type="body" idx="4294967295"/>
          </p:nvPr>
        </p:nvSpPr>
        <p:spPr>
          <a:xfrm>
            <a:off x="250825" y="1341438"/>
            <a:ext cx="5329238" cy="4897437"/>
          </a:xfrm>
        </p:spPr>
        <p:txBody>
          <a:bodyPr/>
          <a:lstStyle/>
          <a:p>
            <a:pPr eaLnBrk="1" hangingPunct="1">
              <a:lnSpc>
                <a:spcPct val="90000"/>
              </a:lnSpc>
              <a:spcAft>
                <a:spcPct val="25000"/>
              </a:spcAft>
            </a:pPr>
            <a:r>
              <a:rPr lang="nb-NO" altLang="zh-CN" sz="1800" smtClean="0">
                <a:ea typeface="宋体" charset="-122"/>
              </a:rPr>
              <a:t>EIA-regulations in the Planning and Building Act since 1991</a:t>
            </a:r>
            <a:r>
              <a:rPr lang="zh-CN" altLang="nb-NO" sz="1800" smtClean="0">
                <a:ea typeface="宋体" charset="-122"/>
              </a:rPr>
              <a:t>；</a:t>
            </a:r>
            <a:r>
              <a:rPr lang="en-US" altLang="zh-CN" sz="1800" smtClean="0">
                <a:ea typeface="宋体" charset="-122"/>
              </a:rPr>
              <a:t>1991</a:t>
            </a:r>
            <a:r>
              <a:rPr lang="zh-CN" altLang="en-US" sz="1800" smtClean="0">
                <a:ea typeface="宋体" charset="-122"/>
              </a:rPr>
              <a:t>年</a:t>
            </a:r>
            <a:r>
              <a:rPr lang="en-US" altLang="zh-CN" sz="1800" smtClean="0">
                <a:ea typeface="宋体" charset="-122"/>
              </a:rPr>
              <a:t>《</a:t>
            </a:r>
            <a:r>
              <a:rPr lang="zh-CN" altLang="en-US" sz="1800" smtClean="0">
                <a:ea typeface="宋体" charset="-122"/>
              </a:rPr>
              <a:t>规划与建设法案</a:t>
            </a:r>
            <a:r>
              <a:rPr lang="en-US" altLang="zh-CN" sz="1800" smtClean="0">
                <a:ea typeface="宋体" charset="-122"/>
              </a:rPr>
              <a:t>》</a:t>
            </a:r>
            <a:r>
              <a:rPr lang="zh-CN" altLang="en-US" sz="1800" smtClean="0">
                <a:ea typeface="宋体" charset="-122"/>
              </a:rPr>
              <a:t>中关于环境影响评价的条例 </a:t>
            </a:r>
            <a:endParaRPr lang="nb-NO" altLang="zh-CN" sz="1800" smtClean="0">
              <a:ea typeface="宋体" charset="-122"/>
            </a:endParaRPr>
          </a:p>
          <a:p>
            <a:pPr eaLnBrk="1" hangingPunct="1">
              <a:lnSpc>
                <a:spcPct val="90000"/>
              </a:lnSpc>
              <a:spcAft>
                <a:spcPct val="25000"/>
              </a:spcAft>
            </a:pPr>
            <a:r>
              <a:rPr lang="nb-NO" altLang="zh-CN" sz="1800" smtClean="0">
                <a:ea typeface="宋体" charset="-122"/>
              </a:rPr>
              <a:t>Applicable to plans and projects that have significant effects on the environment, on natural resources or on the community  </a:t>
            </a:r>
            <a:r>
              <a:rPr lang="zh-CN" altLang="en-US" sz="1800" smtClean="0">
                <a:ea typeface="宋体" charset="-122"/>
              </a:rPr>
              <a:t>针对对于环境、自然资源或社区有重大影响的计划或项目开展 </a:t>
            </a:r>
            <a:endParaRPr lang="nb-NO" altLang="zh-CN" sz="1800" smtClean="0">
              <a:ea typeface="宋体" charset="-122"/>
            </a:endParaRPr>
          </a:p>
          <a:p>
            <a:pPr eaLnBrk="1" hangingPunct="1">
              <a:lnSpc>
                <a:spcPct val="90000"/>
              </a:lnSpc>
              <a:spcAft>
                <a:spcPct val="25000"/>
              </a:spcAft>
            </a:pPr>
            <a:r>
              <a:rPr lang="nb-NO" altLang="zh-CN" sz="1800" smtClean="0">
                <a:ea typeface="宋体" charset="-122"/>
              </a:rPr>
              <a:t>1991-2005: 700 EIAs undertaken</a:t>
            </a:r>
            <a:r>
              <a:rPr lang="zh-CN" altLang="nb-NO" sz="1800" smtClean="0">
                <a:ea typeface="宋体" charset="-122"/>
              </a:rPr>
              <a:t>；          </a:t>
            </a:r>
            <a:r>
              <a:rPr lang="nb-NO" altLang="zh-CN" sz="1800" smtClean="0">
                <a:ea typeface="宋体" charset="-122"/>
              </a:rPr>
              <a:t>1991</a:t>
            </a:r>
            <a:r>
              <a:rPr lang="zh-CN" altLang="nb-NO" sz="1800" smtClean="0">
                <a:ea typeface="宋体" charset="-122"/>
              </a:rPr>
              <a:t>年</a:t>
            </a:r>
            <a:r>
              <a:rPr lang="nb-NO" altLang="zh-CN" sz="1800" smtClean="0">
                <a:ea typeface="宋体" charset="-122"/>
              </a:rPr>
              <a:t>—2005</a:t>
            </a:r>
            <a:r>
              <a:rPr lang="zh-CN" altLang="nb-NO" sz="1800" smtClean="0">
                <a:ea typeface="宋体" charset="-122"/>
              </a:rPr>
              <a:t>年：共开展了</a:t>
            </a:r>
            <a:r>
              <a:rPr lang="nb-NO" altLang="zh-CN" sz="1800" smtClean="0">
                <a:ea typeface="宋体" charset="-122"/>
              </a:rPr>
              <a:t>700</a:t>
            </a:r>
            <a:r>
              <a:rPr lang="zh-CN" altLang="nb-NO" sz="1800" smtClean="0">
                <a:ea typeface="宋体" charset="-122"/>
              </a:rPr>
              <a:t>次环境影响评价 </a:t>
            </a:r>
            <a:endParaRPr lang="nb-NO" altLang="zh-CN" sz="1800" smtClean="0">
              <a:ea typeface="宋体" charset="-122"/>
            </a:endParaRPr>
          </a:p>
          <a:p>
            <a:pPr lvl="1" eaLnBrk="1" hangingPunct="1">
              <a:lnSpc>
                <a:spcPct val="90000"/>
              </a:lnSpc>
            </a:pPr>
            <a:r>
              <a:rPr lang="nb-NO" altLang="zh-CN" sz="1600" smtClean="0">
                <a:ea typeface="宋体" charset="-122"/>
              </a:rPr>
              <a:t>Extraction of minerals 132  </a:t>
            </a:r>
            <a:r>
              <a:rPr lang="zh-CN" altLang="nb-NO" sz="1600" smtClean="0">
                <a:ea typeface="宋体" charset="-122"/>
              </a:rPr>
              <a:t>开采矿产资源</a:t>
            </a:r>
            <a:r>
              <a:rPr lang="nb-NO" altLang="zh-CN" sz="1600" smtClean="0">
                <a:ea typeface="宋体" charset="-122"/>
              </a:rPr>
              <a:t>132</a:t>
            </a:r>
            <a:r>
              <a:rPr lang="zh-CN" altLang="nb-NO" sz="1600" smtClean="0">
                <a:ea typeface="宋体" charset="-122"/>
              </a:rPr>
              <a:t>例 </a:t>
            </a:r>
            <a:endParaRPr lang="nb-NO" altLang="zh-CN" sz="1600" smtClean="0">
              <a:ea typeface="宋体" charset="-122"/>
            </a:endParaRPr>
          </a:p>
          <a:p>
            <a:pPr lvl="1" eaLnBrk="1" hangingPunct="1">
              <a:lnSpc>
                <a:spcPct val="90000"/>
              </a:lnSpc>
            </a:pPr>
            <a:r>
              <a:rPr lang="nb-NO" altLang="zh-CN" sz="1600" smtClean="0">
                <a:ea typeface="宋体" charset="-122"/>
              </a:rPr>
              <a:t>Roads 124  </a:t>
            </a:r>
            <a:r>
              <a:rPr lang="zh-CN" altLang="nb-NO" sz="1600" smtClean="0">
                <a:ea typeface="宋体" charset="-122"/>
              </a:rPr>
              <a:t>道路建设</a:t>
            </a:r>
            <a:r>
              <a:rPr lang="nb-NO" altLang="zh-CN" sz="1600" smtClean="0">
                <a:ea typeface="宋体" charset="-122"/>
              </a:rPr>
              <a:t>124</a:t>
            </a:r>
            <a:r>
              <a:rPr lang="zh-CN" altLang="nb-NO" sz="1600" smtClean="0">
                <a:ea typeface="宋体" charset="-122"/>
              </a:rPr>
              <a:t>例 </a:t>
            </a:r>
            <a:endParaRPr lang="nb-NO" altLang="zh-CN" sz="1600" smtClean="0">
              <a:ea typeface="宋体" charset="-122"/>
            </a:endParaRPr>
          </a:p>
          <a:p>
            <a:pPr lvl="1" eaLnBrk="1" hangingPunct="1">
              <a:lnSpc>
                <a:spcPct val="90000"/>
              </a:lnSpc>
            </a:pPr>
            <a:r>
              <a:rPr lang="nb-NO" altLang="zh-CN" sz="1600" smtClean="0">
                <a:ea typeface="宋体" charset="-122"/>
              </a:rPr>
              <a:t>Industrial and commercial projects 94   </a:t>
            </a:r>
            <a:r>
              <a:rPr lang="zh-CN" altLang="nb-NO" sz="1600" smtClean="0">
                <a:ea typeface="宋体" charset="-122"/>
              </a:rPr>
              <a:t>工业和商业工程</a:t>
            </a:r>
            <a:r>
              <a:rPr lang="nb-NO" altLang="zh-CN" sz="1600" smtClean="0">
                <a:ea typeface="宋体" charset="-122"/>
              </a:rPr>
              <a:t>94</a:t>
            </a:r>
            <a:r>
              <a:rPr lang="zh-CN" altLang="nb-NO" sz="1600" smtClean="0">
                <a:ea typeface="宋体" charset="-122"/>
              </a:rPr>
              <a:t>例 </a:t>
            </a:r>
            <a:endParaRPr lang="nb-NO" altLang="zh-CN" sz="1600" smtClean="0">
              <a:ea typeface="宋体" charset="-122"/>
            </a:endParaRPr>
          </a:p>
          <a:p>
            <a:pPr lvl="1" eaLnBrk="1" hangingPunct="1">
              <a:lnSpc>
                <a:spcPct val="90000"/>
              </a:lnSpc>
            </a:pPr>
            <a:r>
              <a:rPr lang="nb-NO" altLang="zh-CN" sz="1600" smtClean="0">
                <a:ea typeface="宋体" charset="-122"/>
              </a:rPr>
              <a:t>Wind farms 63    </a:t>
            </a:r>
            <a:r>
              <a:rPr lang="zh-CN" altLang="nb-NO" sz="1600" smtClean="0">
                <a:ea typeface="宋体" charset="-122"/>
              </a:rPr>
              <a:t>风力发电项目</a:t>
            </a:r>
            <a:r>
              <a:rPr lang="nb-NO" altLang="zh-CN" sz="1600" smtClean="0">
                <a:ea typeface="宋体" charset="-122"/>
              </a:rPr>
              <a:t>63</a:t>
            </a:r>
            <a:r>
              <a:rPr lang="zh-CN" altLang="nb-NO" sz="1600" smtClean="0">
                <a:ea typeface="宋体" charset="-122"/>
              </a:rPr>
              <a:t>例 </a:t>
            </a:r>
            <a:endParaRPr lang="nb-NO" altLang="zh-CN" sz="1600" smtClean="0">
              <a:ea typeface="宋体" charset="-122"/>
            </a:endParaRPr>
          </a:p>
          <a:p>
            <a:pPr lvl="1" eaLnBrk="1" hangingPunct="1">
              <a:lnSpc>
                <a:spcPct val="90000"/>
              </a:lnSpc>
            </a:pPr>
            <a:r>
              <a:rPr lang="nb-NO" altLang="zh-CN" sz="1600" smtClean="0">
                <a:ea typeface="宋体" charset="-122"/>
              </a:rPr>
              <a:t>Hydro power 52    </a:t>
            </a:r>
            <a:r>
              <a:rPr lang="zh-CN" altLang="nb-NO" sz="1600" smtClean="0">
                <a:ea typeface="宋体" charset="-122"/>
              </a:rPr>
              <a:t>水力发电项目 </a:t>
            </a:r>
            <a:r>
              <a:rPr lang="nb-NO" altLang="zh-CN" sz="1600" smtClean="0">
                <a:ea typeface="宋体" charset="-122"/>
              </a:rPr>
              <a:t>52</a:t>
            </a:r>
            <a:r>
              <a:rPr lang="zh-CN" altLang="nb-NO" sz="1600" smtClean="0">
                <a:ea typeface="宋体" charset="-122"/>
              </a:rPr>
              <a:t>例 </a:t>
            </a:r>
            <a:endParaRPr lang="nb-NO" altLang="zh-CN" sz="1600" smtClean="0">
              <a:ea typeface="宋体" charset="-122"/>
            </a:endParaRPr>
          </a:p>
          <a:p>
            <a:pPr lvl="1" eaLnBrk="1" hangingPunct="1">
              <a:lnSpc>
                <a:spcPct val="90000"/>
              </a:lnSpc>
            </a:pPr>
            <a:r>
              <a:rPr lang="nb-NO" altLang="zh-CN" sz="1600" smtClean="0">
                <a:ea typeface="宋体" charset="-122"/>
              </a:rPr>
              <a:t>……</a:t>
            </a:r>
          </a:p>
          <a:p>
            <a:pPr eaLnBrk="1" hangingPunct="1">
              <a:lnSpc>
                <a:spcPct val="90000"/>
              </a:lnSpc>
            </a:pPr>
            <a:endParaRPr lang="nb-NO" altLang="zh-CN" sz="1800" smtClean="0">
              <a:ea typeface="宋体" charset="-122"/>
            </a:endParaRPr>
          </a:p>
        </p:txBody>
      </p:sp>
      <p:pic>
        <p:nvPicPr>
          <p:cNvPr id="12291" name="Picture 12" descr="DSCN3576b"/>
          <p:cNvPicPr>
            <a:picLocks noChangeAspect="1" noChangeArrowheads="1"/>
          </p:cNvPicPr>
          <p:nvPr/>
        </p:nvPicPr>
        <p:blipFill>
          <a:blip r:embed="rId2"/>
          <a:srcRect/>
          <a:stretch>
            <a:fillRect/>
          </a:stretch>
        </p:blipFill>
        <p:spPr bwMode="auto">
          <a:xfrm>
            <a:off x="5795963" y="4581525"/>
            <a:ext cx="3211512" cy="2087563"/>
          </a:xfrm>
          <a:prstGeom prst="rect">
            <a:avLst/>
          </a:prstGeom>
          <a:noFill/>
          <a:ln w="9525">
            <a:noFill/>
            <a:miter lim="800000"/>
            <a:headEnd/>
            <a:tailEnd/>
          </a:ln>
        </p:spPr>
      </p:pic>
      <p:pic>
        <p:nvPicPr>
          <p:cNvPr id="12292" name="Picture 16" descr="Hitra_vindmollepark"/>
          <p:cNvPicPr>
            <a:picLocks noChangeAspect="1" noChangeArrowheads="1"/>
          </p:cNvPicPr>
          <p:nvPr/>
        </p:nvPicPr>
        <p:blipFill>
          <a:blip r:embed="rId3"/>
          <a:srcRect/>
          <a:stretch>
            <a:fillRect/>
          </a:stretch>
        </p:blipFill>
        <p:spPr bwMode="auto">
          <a:xfrm>
            <a:off x="5795963" y="1268413"/>
            <a:ext cx="3168650" cy="1360487"/>
          </a:xfrm>
          <a:prstGeom prst="rect">
            <a:avLst/>
          </a:prstGeom>
          <a:noFill/>
          <a:ln w="9525">
            <a:noFill/>
            <a:miter lim="800000"/>
            <a:headEnd/>
            <a:tailEnd/>
          </a:ln>
        </p:spPr>
      </p:pic>
      <p:pic>
        <p:nvPicPr>
          <p:cNvPr id="12293" name="Picture 18" descr="MOTORVEI: Ifølge Bogens doktorgrad har Norge bare rundt 200 km med motorvei, langt mindre enn våre naboland."/>
          <p:cNvPicPr>
            <a:picLocks noChangeAspect="1" noChangeArrowheads="1"/>
          </p:cNvPicPr>
          <p:nvPr/>
        </p:nvPicPr>
        <p:blipFill>
          <a:blip r:embed="rId4"/>
          <a:srcRect/>
          <a:stretch>
            <a:fillRect/>
          </a:stretch>
        </p:blipFill>
        <p:spPr bwMode="auto">
          <a:xfrm>
            <a:off x="5795963" y="2708275"/>
            <a:ext cx="3203575"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nb-NO" altLang="zh-CN" sz="2800" b="1" smtClean="0">
                <a:ea typeface="宋体" charset="-122"/>
              </a:rPr>
              <a:t>The Norwegian planning system   </a:t>
            </a:r>
            <a:r>
              <a:rPr lang="zh-CN" altLang="en-US" sz="2800" b="1" smtClean="0">
                <a:ea typeface="宋体" charset="-122"/>
              </a:rPr>
              <a:t>挪威的规划体系</a:t>
            </a:r>
            <a:r>
              <a:rPr lang="zh-CN" altLang="en-US" smtClean="0">
                <a:ea typeface="宋体" charset="-122"/>
              </a:rPr>
              <a:t> </a:t>
            </a:r>
            <a:endParaRPr lang="nb-NO" altLang="zh-CN" smtClean="0">
              <a:ea typeface="宋体" charset="-122"/>
            </a:endParaRPr>
          </a:p>
        </p:txBody>
      </p:sp>
      <p:sp>
        <p:nvSpPr>
          <p:cNvPr id="13314" name="Rectangle 3"/>
          <p:cNvSpPr>
            <a:spLocks noGrp="1" noChangeArrowheads="1"/>
          </p:cNvSpPr>
          <p:nvPr>
            <p:ph type="body" idx="1"/>
          </p:nvPr>
        </p:nvSpPr>
        <p:spPr>
          <a:xfrm>
            <a:off x="457200" y="1600200"/>
            <a:ext cx="3394075" cy="4349750"/>
          </a:xfrm>
        </p:spPr>
        <p:txBody>
          <a:bodyPr/>
          <a:lstStyle/>
          <a:p>
            <a:pPr eaLnBrk="1" hangingPunct="1">
              <a:buFontTx/>
              <a:buNone/>
            </a:pPr>
            <a:r>
              <a:rPr lang="nb-NO" altLang="zh-CN" sz="2000" u="sng" smtClean="0">
                <a:ea typeface="宋体" charset="-122"/>
              </a:rPr>
              <a:t>Main principles:</a:t>
            </a:r>
            <a:r>
              <a:rPr lang="zh-CN" altLang="en-US" sz="2000" u="sng" smtClean="0">
                <a:ea typeface="宋体" charset="-122"/>
              </a:rPr>
              <a:t>重要原则：</a:t>
            </a:r>
            <a:r>
              <a:rPr lang="zh-CN" altLang="en-US" sz="2000" smtClean="0">
                <a:ea typeface="宋体" charset="-122"/>
              </a:rPr>
              <a:t> </a:t>
            </a:r>
            <a:endParaRPr lang="nb-NO" altLang="zh-CN" sz="2000" u="sng" smtClean="0">
              <a:ea typeface="宋体" charset="-122"/>
            </a:endParaRPr>
          </a:p>
          <a:p>
            <a:pPr eaLnBrk="1" hangingPunct="1">
              <a:spcAft>
                <a:spcPct val="30000"/>
              </a:spcAft>
            </a:pPr>
            <a:r>
              <a:rPr lang="nb-NO" altLang="zh-CN" sz="2000" smtClean="0">
                <a:ea typeface="宋体" charset="-122"/>
              </a:rPr>
              <a:t>Democratic and decentralized  </a:t>
            </a:r>
            <a:r>
              <a:rPr lang="zh-CN" altLang="nb-NO" sz="2000" smtClean="0">
                <a:ea typeface="宋体" charset="-122"/>
              </a:rPr>
              <a:t>民主性和分散性 </a:t>
            </a:r>
            <a:endParaRPr lang="nb-NO" altLang="zh-CN" sz="2000" smtClean="0">
              <a:ea typeface="宋体" charset="-122"/>
            </a:endParaRPr>
          </a:p>
          <a:p>
            <a:pPr eaLnBrk="1" hangingPunct="1">
              <a:spcAft>
                <a:spcPct val="30000"/>
              </a:spcAft>
            </a:pPr>
            <a:r>
              <a:rPr lang="nb-NO" altLang="zh-CN" sz="2000" smtClean="0">
                <a:ea typeface="宋体" charset="-122"/>
              </a:rPr>
              <a:t>Transparent process  </a:t>
            </a:r>
            <a:r>
              <a:rPr lang="zh-CN" altLang="nb-NO" sz="2000" smtClean="0">
                <a:ea typeface="宋体" charset="-122"/>
              </a:rPr>
              <a:t>透明的过程 </a:t>
            </a:r>
            <a:endParaRPr lang="nb-NO" altLang="zh-CN" sz="2000" smtClean="0">
              <a:ea typeface="宋体" charset="-122"/>
            </a:endParaRPr>
          </a:p>
          <a:p>
            <a:pPr eaLnBrk="1" hangingPunct="1">
              <a:spcAft>
                <a:spcPct val="30000"/>
              </a:spcAft>
            </a:pPr>
            <a:r>
              <a:rPr lang="en-GB" altLang="zh-CN" sz="2000" smtClean="0">
                <a:ea typeface="宋体" charset="-122"/>
              </a:rPr>
              <a:t>Affected individuals have a right to contribute in the planning process   </a:t>
            </a:r>
            <a:r>
              <a:rPr lang="zh-CN" altLang="en-GB" sz="2000" smtClean="0">
                <a:ea typeface="宋体" charset="-122"/>
              </a:rPr>
              <a:t>受到影响的个人有权利参与规划过程 </a:t>
            </a:r>
            <a:endParaRPr lang="en-GB" altLang="zh-CN" sz="2000" smtClean="0">
              <a:ea typeface="宋体" charset="-122"/>
            </a:endParaRPr>
          </a:p>
          <a:p>
            <a:pPr eaLnBrk="1" hangingPunct="1"/>
            <a:endParaRPr lang="nb-NO" altLang="zh-CN" sz="2000" smtClean="0">
              <a:ea typeface="宋体" charset="-122"/>
            </a:endParaRPr>
          </a:p>
          <a:p>
            <a:pPr eaLnBrk="1" hangingPunct="1"/>
            <a:endParaRPr lang="nb-NO" altLang="zh-CN" sz="2000" smtClean="0">
              <a:ea typeface="宋体" charset="-122"/>
            </a:endParaRPr>
          </a:p>
        </p:txBody>
      </p:sp>
      <p:pic>
        <p:nvPicPr>
          <p:cNvPr id="13315" name="Picture 6" descr="DSCN3883"/>
          <p:cNvPicPr>
            <a:picLocks noChangeAspect="1" noChangeArrowheads="1"/>
          </p:cNvPicPr>
          <p:nvPr/>
        </p:nvPicPr>
        <p:blipFill>
          <a:blip r:embed="rId2">
            <a:lum bright="24000" contrast="24000"/>
          </a:blip>
          <a:srcRect/>
          <a:stretch>
            <a:fillRect/>
          </a:stretch>
        </p:blipFill>
        <p:spPr bwMode="auto">
          <a:xfrm>
            <a:off x="4211638" y="1773238"/>
            <a:ext cx="4435475" cy="2533650"/>
          </a:xfrm>
          <a:prstGeom prst="rect">
            <a:avLst/>
          </a:prstGeom>
          <a:noFill/>
          <a:ln w="9525">
            <a:noFill/>
            <a:miter lim="800000"/>
            <a:headEnd/>
            <a:tailEnd/>
          </a:ln>
        </p:spPr>
      </p:pic>
      <p:pic>
        <p:nvPicPr>
          <p:cNvPr id="13316" name="Picture 7" descr="DSCN3844"/>
          <p:cNvPicPr>
            <a:picLocks noChangeAspect="1" noChangeArrowheads="1"/>
          </p:cNvPicPr>
          <p:nvPr/>
        </p:nvPicPr>
        <p:blipFill>
          <a:blip r:embed="rId3"/>
          <a:srcRect/>
          <a:stretch>
            <a:fillRect/>
          </a:stretch>
        </p:blipFill>
        <p:spPr bwMode="auto">
          <a:xfrm>
            <a:off x="4787900" y="4557713"/>
            <a:ext cx="3024188" cy="2076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395288" y="333375"/>
            <a:ext cx="6337300" cy="863600"/>
          </a:xfrm>
        </p:spPr>
        <p:txBody>
          <a:bodyPr/>
          <a:lstStyle/>
          <a:p>
            <a:pPr eaLnBrk="1" hangingPunct="1"/>
            <a:r>
              <a:rPr lang="nb-NO" altLang="zh-CN" sz="2400" b="1" smtClean="0">
                <a:ea typeface="宋体" charset="-122"/>
              </a:rPr>
              <a:t>The planning and building act – </a:t>
            </a:r>
            <a:br>
              <a:rPr lang="nb-NO" altLang="zh-CN" sz="2400" b="1" smtClean="0">
                <a:ea typeface="宋体" charset="-122"/>
              </a:rPr>
            </a:br>
            <a:r>
              <a:rPr lang="nb-NO" altLang="zh-CN" sz="2400" b="1" smtClean="0">
                <a:ea typeface="宋体" charset="-122"/>
              </a:rPr>
              <a:t>a vital tool for nature management</a:t>
            </a:r>
            <a:br>
              <a:rPr lang="nb-NO" altLang="zh-CN" sz="2400" b="1" smtClean="0">
                <a:ea typeface="宋体" charset="-122"/>
              </a:rPr>
            </a:br>
            <a:r>
              <a:rPr lang="zh-CN" altLang="en-US" sz="2400" b="1" smtClean="0">
                <a:ea typeface="宋体" charset="-122"/>
              </a:rPr>
              <a:t>规划与建设法案</a:t>
            </a:r>
            <a:r>
              <a:rPr lang="en-US" altLang="zh-CN" sz="2400" b="1" smtClean="0">
                <a:ea typeface="宋体" charset="-122"/>
              </a:rPr>
              <a:t>——</a:t>
            </a:r>
            <a:r>
              <a:rPr lang="zh-CN" altLang="en-US" sz="2400" b="1" smtClean="0">
                <a:ea typeface="宋体" charset="-122"/>
              </a:rPr>
              <a:t>自然管理的重要工具</a:t>
            </a:r>
            <a:endParaRPr lang="nb-NO" altLang="zh-CN" smtClean="0">
              <a:ea typeface="宋体" charset="-122"/>
            </a:endParaRPr>
          </a:p>
        </p:txBody>
      </p:sp>
      <p:sp>
        <p:nvSpPr>
          <p:cNvPr id="14338" name="Rectangle 3"/>
          <p:cNvSpPr>
            <a:spLocks noGrp="1" noChangeArrowheads="1"/>
          </p:cNvSpPr>
          <p:nvPr>
            <p:ph type="body" idx="1"/>
          </p:nvPr>
        </p:nvSpPr>
        <p:spPr>
          <a:xfrm>
            <a:off x="685800" y="1412875"/>
            <a:ext cx="7772400" cy="4538663"/>
          </a:xfrm>
        </p:spPr>
        <p:txBody>
          <a:bodyPr/>
          <a:lstStyle/>
          <a:p>
            <a:pPr eaLnBrk="1" hangingPunct="1"/>
            <a:r>
              <a:rPr lang="nb-NO" altLang="zh-CN" smtClean="0">
                <a:ea typeface="宋体" charset="-122"/>
              </a:rPr>
              <a:t>14% of norwegian territory controlled by the state (protected areas etc)  </a:t>
            </a:r>
            <a:r>
              <a:rPr lang="zh-CN" altLang="en-US" smtClean="0">
                <a:ea typeface="宋体" charset="-122"/>
              </a:rPr>
              <a:t>国家管控着挪威</a:t>
            </a:r>
            <a:r>
              <a:rPr lang="en-US" altLang="zh-CN" smtClean="0">
                <a:ea typeface="宋体" charset="-122"/>
              </a:rPr>
              <a:t>14%</a:t>
            </a:r>
            <a:r>
              <a:rPr lang="zh-CN" altLang="en-US" smtClean="0">
                <a:ea typeface="宋体" charset="-122"/>
              </a:rPr>
              <a:t>的领土（例如保护地） </a:t>
            </a:r>
            <a:endParaRPr lang="nb-NO" altLang="zh-CN" smtClean="0">
              <a:ea typeface="宋体" charset="-122"/>
            </a:endParaRPr>
          </a:p>
          <a:p>
            <a:pPr eaLnBrk="1" hangingPunct="1"/>
            <a:r>
              <a:rPr lang="nb-NO" altLang="zh-CN" smtClean="0">
                <a:ea typeface="宋体" charset="-122"/>
              </a:rPr>
              <a:t>86% controlled by municipalities through the use of the planning and building act   </a:t>
            </a:r>
            <a:r>
              <a:rPr lang="zh-CN" altLang="en-US" smtClean="0">
                <a:ea typeface="宋体" charset="-122"/>
              </a:rPr>
              <a:t>各市镇通过运用</a:t>
            </a:r>
            <a:r>
              <a:rPr lang="en-US" altLang="zh-CN" smtClean="0">
                <a:ea typeface="宋体" charset="-122"/>
              </a:rPr>
              <a:t>《</a:t>
            </a:r>
            <a:r>
              <a:rPr lang="zh-CN" altLang="en-US" smtClean="0">
                <a:ea typeface="宋体" charset="-122"/>
              </a:rPr>
              <a:t>规划与建设法案</a:t>
            </a:r>
            <a:r>
              <a:rPr lang="en-US" altLang="zh-CN" smtClean="0">
                <a:ea typeface="宋体" charset="-122"/>
              </a:rPr>
              <a:t>》</a:t>
            </a:r>
            <a:r>
              <a:rPr lang="zh-CN" altLang="en-US" smtClean="0">
                <a:ea typeface="宋体" charset="-122"/>
              </a:rPr>
              <a:t>管控着</a:t>
            </a:r>
            <a:r>
              <a:rPr lang="en-US" altLang="zh-CN" smtClean="0">
                <a:ea typeface="宋体" charset="-122"/>
              </a:rPr>
              <a:t>86%</a:t>
            </a:r>
            <a:r>
              <a:rPr lang="zh-CN" altLang="en-US" smtClean="0">
                <a:ea typeface="宋体" charset="-122"/>
              </a:rPr>
              <a:t>的领土 </a:t>
            </a:r>
            <a:endParaRPr lang="nb-NO" altLang="zh-CN" smtClean="0">
              <a:ea typeface="宋体" charset="-122"/>
            </a:endParaRPr>
          </a:p>
          <a:p>
            <a:pPr eaLnBrk="1" hangingPunct="1"/>
            <a:r>
              <a:rPr lang="nb-NO" altLang="zh-CN" smtClean="0">
                <a:ea typeface="宋体" charset="-122"/>
              </a:rPr>
              <a:t>1 nautical mile outside the sea boundary  </a:t>
            </a:r>
            <a:r>
              <a:rPr lang="zh-CN" altLang="en-US" smtClean="0">
                <a:ea typeface="宋体" charset="-122"/>
              </a:rPr>
              <a:t>领海边界以外一海里 </a:t>
            </a:r>
            <a:endParaRPr lang="nb-NO" altLang="zh-CN" smtClean="0">
              <a:ea typeface="宋体" charset="-122"/>
            </a:endParaRPr>
          </a:p>
          <a:p>
            <a:pPr eaLnBrk="1" hangingPunct="1"/>
            <a:endParaRPr lang="nb-NO" altLang="zh-CN" smtClean="0">
              <a:ea typeface="宋体" charset="-122"/>
            </a:endParaRPr>
          </a:p>
          <a:p>
            <a:pPr eaLnBrk="1" hangingPunct="1">
              <a:buFont typeface="Wingdings" pitchFamily="2" charset="2"/>
              <a:buChar char="Ø"/>
            </a:pPr>
            <a:r>
              <a:rPr lang="nb-NO" altLang="zh-CN" smtClean="0">
                <a:ea typeface="宋体" charset="-122"/>
              </a:rPr>
              <a:t>A tool to achieve national aims and policies  </a:t>
            </a:r>
            <a:r>
              <a:rPr lang="zh-CN" altLang="en-US" smtClean="0">
                <a:ea typeface="宋体" charset="-122"/>
              </a:rPr>
              <a:t>一个实现国家目标和政策的工具 </a:t>
            </a:r>
            <a:endParaRPr lang="nb-NO" altLang="zh-CN" smtClean="0">
              <a:ea typeface="宋体" charset="-122"/>
            </a:endParaRPr>
          </a:p>
          <a:p>
            <a:pPr eaLnBrk="1" hangingPunct="1"/>
            <a:endParaRPr lang="nb-NO" altLang="zh-CN" smtClean="0">
              <a:ea typeface="宋体"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1188" y="404813"/>
            <a:ext cx="7772400" cy="719137"/>
          </a:xfrm>
        </p:spPr>
        <p:txBody>
          <a:bodyPr/>
          <a:lstStyle/>
          <a:p>
            <a:pPr eaLnBrk="1" hangingPunct="1"/>
            <a:r>
              <a:rPr lang="nb-NO" altLang="zh-CN" smtClean="0">
                <a:ea typeface="宋体" charset="-122"/>
              </a:rPr>
              <a:t>The planning and building act</a:t>
            </a:r>
            <a:br>
              <a:rPr lang="nb-NO" altLang="zh-CN" smtClean="0">
                <a:ea typeface="宋体" charset="-122"/>
              </a:rPr>
            </a:br>
            <a:r>
              <a:rPr lang="zh-CN" altLang="en-US" sz="2800" smtClean="0">
                <a:ea typeface="宋体" charset="-122"/>
              </a:rPr>
              <a:t>规划与建设法案 </a:t>
            </a:r>
            <a:endParaRPr lang="nb-NO" altLang="zh-CN" sz="2800" smtClean="0">
              <a:ea typeface="宋体" charset="-122"/>
            </a:endParaRPr>
          </a:p>
        </p:txBody>
      </p:sp>
      <p:sp>
        <p:nvSpPr>
          <p:cNvPr id="15362" name="Rectangle 3"/>
          <p:cNvSpPr>
            <a:spLocks noGrp="1" noChangeArrowheads="1"/>
          </p:cNvSpPr>
          <p:nvPr>
            <p:ph type="body" idx="1"/>
          </p:nvPr>
        </p:nvSpPr>
        <p:spPr>
          <a:xfrm>
            <a:off x="900113" y="1412875"/>
            <a:ext cx="7416800" cy="4611688"/>
          </a:xfrm>
        </p:spPr>
        <p:txBody>
          <a:bodyPr/>
          <a:lstStyle/>
          <a:p>
            <a:pPr eaLnBrk="1" hangingPunct="1">
              <a:lnSpc>
                <a:spcPct val="90000"/>
              </a:lnSpc>
            </a:pPr>
            <a:r>
              <a:rPr lang="nb-NO" altLang="zh-CN" sz="2100" smtClean="0">
                <a:ea typeface="宋体" charset="-122"/>
              </a:rPr>
              <a:t>New law passed 5. june 2008, enforced 1. july 2009.  </a:t>
            </a:r>
            <a:r>
              <a:rPr lang="zh-CN" altLang="en-US" sz="2000" smtClean="0">
                <a:ea typeface="宋体" charset="-122"/>
              </a:rPr>
              <a:t>新法律</a:t>
            </a:r>
            <a:r>
              <a:rPr lang="en-US" altLang="zh-CN" sz="2000" smtClean="0">
                <a:ea typeface="宋体" charset="-122"/>
              </a:rPr>
              <a:t>2008</a:t>
            </a:r>
            <a:r>
              <a:rPr lang="zh-CN" altLang="en-US" sz="2000" smtClean="0">
                <a:ea typeface="宋体" charset="-122"/>
              </a:rPr>
              <a:t>年</a:t>
            </a:r>
            <a:r>
              <a:rPr lang="en-US" altLang="zh-CN" sz="2000" smtClean="0">
                <a:ea typeface="宋体" charset="-122"/>
              </a:rPr>
              <a:t>6</a:t>
            </a:r>
            <a:r>
              <a:rPr lang="zh-CN" altLang="en-US" sz="2000" smtClean="0">
                <a:ea typeface="宋体" charset="-122"/>
              </a:rPr>
              <a:t>月</a:t>
            </a:r>
            <a:r>
              <a:rPr lang="en-US" altLang="zh-CN" sz="2000" smtClean="0">
                <a:ea typeface="宋体" charset="-122"/>
              </a:rPr>
              <a:t>5</a:t>
            </a:r>
            <a:r>
              <a:rPr lang="zh-CN" altLang="en-US" sz="2000" smtClean="0">
                <a:ea typeface="宋体" charset="-122"/>
              </a:rPr>
              <a:t>日通过，</a:t>
            </a:r>
            <a:r>
              <a:rPr lang="en-US" altLang="zh-CN" sz="2000" smtClean="0">
                <a:ea typeface="宋体" charset="-122"/>
              </a:rPr>
              <a:t>2009</a:t>
            </a:r>
            <a:r>
              <a:rPr lang="zh-CN" altLang="en-US" sz="2000" smtClean="0">
                <a:ea typeface="宋体" charset="-122"/>
              </a:rPr>
              <a:t>年</a:t>
            </a:r>
            <a:r>
              <a:rPr lang="en-US" altLang="zh-CN" sz="2000" smtClean="0">
                <a:ea typeface="宋体" charset="-122"/>
              </a:rPr>
              <a:t>7</a:t>
            </a:r>
            <a:r>
              <a:rPr lang="zh-CN" altLang="en-US" sz="2000" smtClean="0">
                <a:ea typeface="宋体" charset="-122"/>
              </a:rPr>
              <a:t>月</a:t>
            </a:r>
            <a:r>
              <a:rPr lang="en-US" altLang="zh-CN" sz="2000" smtClean="0">
                <a:ea typeface="宋体" charset="-122"/>
              </a:rPr>
              <a:t>1</a:t>
            </a:r>
            <a:r>
              <a:rPr lang="zh-CN" altLang="en-US" sz="2000" smtClean="0">
                <a:ea typeface="宋体" charset="-122"/>
              </a:rPr>
              <a:t>日起开始施行 </a:t>
            </a:r>
            <a:endParaRPr lang="nb-NO" altLang="zh-CN" sz="2100" smtClean="0">
              <a:ea typeface="宋体" charset="-122"/>
            </a:endParaRPr>
          </a:p>
          <a:p>
            <a:pPr eaLnBrk="1" hangingPunct="1">
              <a:lnSpc>
                <a:spcPct val="90000"/>
              </a:lnSpc>
            </a:pPr>
            <a:r>
              <a:rPr lang="nb-NO" altLang="zh-CN" sz="2100" smtClean="0">
                <a:ea typeface="宋体" charset="-122"/>
              </a:rPr>
              <a:t>Purpose: ”…..provide a basis for decisions concerning the 1) </a:t>
            </a:r>
            <a:r>
              <a:rPr lang="nb-NO" altLang="zh-CN" sz="2100" b="1" smtClean="0">
                <a:ea typeface="宋体" charset="-122"/>
              </a:rPr>
              <a:t>use</a:t>
            </a:r>
            <a:r>
              <a:rPr lang="nb-NO" altLang="zh-CN" sz="2100" smtClean="0">
                <a:ea typeface="宋体" charset="-122"/>
              </a:rPr>
              <a:t> and </a:t>
            </a:r>
            <a:r>
              <a:rPr lang="nb-NO" altLang="zh-CN" sz="2100" b="1" smtClean="0">
                <a:ea typeface="宋体" charset="-122"/>
              </a:rPr>
              <a:t>protection</a:t>
            </a:r>
            <a:r>
              <a:rPr lang="nb-NO" altLang="zh-CN" sz="2100" smtClean="0">
                <a:ea typeface="宋体" charset="-122"/>
              </a:rPr>
              <a:t> of resources and concerning 2) development and to safeguard 3) aesthetic considerations.”  </a:t>
            </a:r>
            <a:r>
              <a:rPr lang="zh-CN" altLang="en-US" sz="2000" smtClean="0">
                <a:ea typeface="宋体" charset="-122"/>
              </a:rPr>
              <a:t>目的：“</a:t>
            </a:r>
            <a:r>
              <a:rPr lang="en-US" altLang="zh-CN" sz="2000" smtClean="0">
                <a:ea typeface="宋体" charset="-122"/>
              </a:rPr>
              <a:t>……</a:t>
            </a:r>
            <a:r>
              <a:rPr lang="zh-CN" altLang="en-US" sz="2000" smtClean="0">
                <a:ea typeface="宋体" charset="-122"/>
              </a:rPr>
              <a:t>作为进行以下方面决策的基础</a:t>
            </a:r>
            <a:r>
              <a:rPr lang="en-US" altLang="zh-CN" sz="2000" smtClean="0">
                <a:ea typeface="宋体" charset="-122"/>
              </a:rPr>
              <a:t>1</a:t>
            </a:r>
            <a:r>
              <a:rPr lang="zh-CN" altLang="en-US" sz="2000" smtClean="0">
                <a:ea typeface="宋体" charset="-122"/>
              </a:rPr>
              <a:t>）资源的</a:t>
            </a:r>
            <a:r>
              <a:rPr lang="zh-CN" altLang="en-US" sz="2000" b="1" smtClean="0">
                <a:ea typeface="宋体" charset="-122"/>
              </a:rPr>
              <a:t>使用</a:t>
            </a:r>
            <a:r>
              <a:rPr lang="zh-CN" altLang="en-US" sz="2000" smtClean="0">
                <a:ea typeface="宋体" charset="-122"/>
              </a:rPr>
              <a:t>与</a:t>
            </a:r>
            <a:r>
              <a:rPr lang="zh-CN" altLang="en-US" sz="2000" b="1" smtClean="0">
                <a:ea typeface="宋体" charset="-122"/>
              </a:rPr>
              <a:t>保护</a:t>
            </a:r>
            <a:r>
              <a:rPr lang="zh-CN" altLang="en-US" sz="2000" smtClean="0">
                <a:ea typeface="宋体" charset="-122"/>
              </a:rPr>
              <a:t>，</a:t>
            </a:r>
            <a:r>
              <a:rPr lang="en-US" altLang="zh-CN" sz="2000" smtClean="0">
                <a:ea typeface="宋体" charset="-122"/>
              </a:rPr>
              <a:t>2</a:t>
            </a:r>
            <a:r>
              <a:rPr lang="zh-CN" altLang="en-US" sz="2000" smtClean="0">
                <a:ea typeface="宋体" charset="-122"/>
              </a:rPr>
              <a:t>）发展，以及保证</a:t>
            </a:r>
            <a:r>
              <a:rPr lang="en-US" altLang="zh-CN" sz="2000" smtClean="0">
                <a:ea typeface="宋体" charset="-122"/>
              </a:rPr>
              <a:t>3</a:t>
            </a:r>
            <a:r>
              <a:rPr lang="zh-CN" altLang="en-US" sz="2000" smtClean="0">
                <a:ea typeface="宋体" charset="-122"/>
              </a:rPr>
              <a:t>）美学的考虑” </a:t>
            </a:r>
            <a:endParaRPr lang="nb-NO" altLang="zh-CN" sz="2100" smtClean="0">
              <a:ea typeface="宋体" charset="-122"/>
            </a:endParaRPr>
          </a:p>
          <a:p>
            <a:pPr eaLnBrk="1" hangingPunct="1">
              <a:lnSpc>
                <a:spcPct val="90000"/>
              </a:lnSpc>
            </a:pPr>
            <a:r>
              <a:rPr lang="nb-NO" altLang="zh-CN" sz="2100" smtClean="0">
                <a:ea typeface="宋体" charset="-122"/>
              </a:rPr>
              <a:t>Important principles:</a:t>
            </a:r>
            <a:r>
              <a:rPr lang="zh-CN" altLang="en-US" sz="2000" smtClean="0">
                <a:ea typeface="宋体" charset="-122"/>
              </a:rPr>
              <a:t>重要原则： </a:t>
            </a:r>
            <a:endParaRPr lang="nb-NO" altLang="zh-CN" sz="2100" smtClean="0">
              <a:ea typeface="宋体" charset="-122"/>
            </a:endParaRPr>
          </a:p>
          <a:p>
            <a:pPr lvl="1" eaLnBrk="1" hangingPunct="1">
              <a:lnSpc>
                <a:spcPct val="90000"/>
              </a:lnSpc>
            </a:pPr>
            <a:r>
              <a:rPr lang="nb-NO" altLang="zh-CN" sz="1900" smtClean="0">
                <a:ea typeface="宋体" charset="-122"/>
              </a:rPr>
              <a:t>Knowledge based – no ”I did not know”…  </a:t>
            </a:r>
            <a:r>
              <a:rPr lang="zh-CN" altLang="en-US" sz="1800" smtClean="0">
                <a:ea typeface="宋体" charset="-122"/>
              </a:rPr>
              <a:t>以知识为基础</a:t>
            </a:r>
            <a:r>
              <a:rPr lang="en-US" altLang="zh-CN" sz="1800" smtClean="0">
                <a:ea typeface="宋体" charset="-122"/>
              </a:rPr>
              <a:t>—</a:t>
            </a:r>
            <a:r>
              <a:rPr lang="zh-CN" altLang="en-US" sz="1800" smtClean="0">
                <a:ea typeface="宋体" charset="-122"/>
              </a:rPr>
              <a:t>没有“我不知道”</a:t>
            </a:r>
            <a:r>
              <a:rPr lang="en-US" altLang="zh-CN" sz="1800" smtClean="0">
                <a:ea typeface="宋体" charset="-122"/>
              </a:rPr>
              <a:t>…… </a:t>
            </a:r>
            <a:endParaRPr lang="nb-NO" altLang="zh-CN" sz="1900" smtClean="0">
              <a:ea typeface="宋体" charset="-122"/>
            </a:endParaRPr>
          </a:p>
          <a:p>
            <a:pPr lvl="1" eaLnBrk="1" hangingPunct="1">
              <a:lnSpc>
                <a:spcPct val="90000"/>
              </a:lnSpc>
            </a:pPr>
            <a:r>
              <a:rPr lang="nb-NO" altLang="zh-CN" sz="1900" smtClean="0">
                <a:ea typeface="宋体" charset="-122"/>
              </a:rPr>
              <a:t>Precautionary principle  </a:t>
            </a:r>
            <a:r>
              <a:rPr lang="zh-CN" altLang="en-US" sz="1800" smtClean="0">
                <a:ea typeface="宋体" charset="-122"/>
              </a:rPr>
              <a:t>预防原则 </a:t>
            </a:r>
            <a:endParaRPr lang="nb-NO" altLang="zh-CN" sz="1900" smtClean="0">
              <a:ea typeface="宋体" charset="-122"/>
            </a:endParaRPr>
          </a:p>
          <a:p>
            <a:pPr lvl="1" eaLnBrk="1" hangingPunct="1">
              <a:lnSpc>
                <a:spcPct val="90000"/>
              </a:lnSpc>
            </a:pPr>
            <a:r>
              <a:rPr lang="nb-NO" altLang="zh-CN" sz="1900" smtClean="0">
                <a:ea typeface="宋体" charset="-122"/>
              </a:rPr>
              <a:t>Ecosystem approach and total/cumulative effects  </a:t>
            </a:r>
            <a:r>
              <a:rPr lang="zh-CN" altLang="en-US" sz="1800" smtClean="0">
                <a:ea typeface="宋体" charset="-122"/>
              </a:rPr>
              <a:t>生态系统方法与全部（累积）影响 </a:t>
            </a:r>
            <a:endParaRPr lang="nb-NO" altLang="zh-CN" sz="1900" smtClean="0">
              <a:ea typeface="宋体" charset="-122"/>
            </a:endParaRPr>
          </a:p>
          <a:p>
            <a:pPr lvl="1" eaLnBrk="1" hangingPunct="1">
              <a:lnSpc>
                <a:spcPct val="90000"/>
              </a:lnSpc>
            </a:pPr>
            <a:r>
              <a:rPr lang="nb-NO" altLang="zh-CN" sz="1900" smtClean="0">
                <a:ea typeface="宋体" charset="-122"/>
              </a:rPr>
              <a:t>Polluter pays-principle  </a:t>
            </a:r>
            <a:r>
              <a:rPr lang="zh-CN" altLang="nb-NO" sz="1800" smtClean="0">
                <a:ea typeface="宋体" charset="-122"/>
              </a:rPr>
              <a:t>污染者付费原则 </a:t>
            </a:r>
            <a:endParaRPr lang="nb-NO" altLang="zh-CN" sz="1900" smtClean="0">
              <a:ea typeface="宋体" charset="-122"/>
            </a:endParaRPr>
          </a:p>
          <a:p>
            <a:pPr lvl="1" eaLnBrk="1" hangingPunct="1">
              <a:lnSpc>
                <a:spcPct val="90000"/>
              </a:lnSpc>
            </a:pPr>
            <a:r>
              <a:rPr lang="nb-NO" altLang="zh-CN" sz="1900" smtClean="0">
                <a:ea typeface="宋体" charset="-122"/>
              </a:rPr>
              <a:t>BAT – best available technology  </a:t>
            </a:r>
            <a:r>
              <a:rPr lang="zh-CN" altLang="nb-NO" sz="1800" smtClean="0">
                <a:ea typeface="宋体" charset="-122"/>
              </a:rPr>
              <a:t>最佳可用技术 </a:t>
            </a:r>
            <a:endParaRPr lang="nb-NO" altLang="zh-CN" sz="1800" smtClean="0">
              <a:ea typeface="宋体"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DSCN3575"/>
          <p:cNvPicPr>
            <a:picLocks noChangeAspect="1" noChangeArrowheads="1"/>
          </p:cNvPicPr>
          <p:nvPr/>
        </p:nvPicPr>
        <p:blipFill>
          <a:blip r:embed="rId2"/>
          <a:srcRect l="12204" r="43317"/>
          <a:stretch>
            <a:fillRect/>
          </a:stretch>
        </p:blipFill>
        <p:spPr bwMode="auto">
          <a:xfrm>
            <a:off x="0" y="209550"/>
            <a:ext cx="4067175" cy="6648450"/>
          </a:xfrm>
          <a:prstGeom prst="rect">
            <a:avLst/>
          </a:prstGeom>
          <a:noFill/>
          <a:ln w="9525">
            <a:noFill/>
            <a:miter lim="800000"/>
            <a:headEnd/>
            <a:tailEnd/>
          </a:ln>
        </p:spPr>
      </p:pic>
      <p:sp>
        <p:nvSpPr>
          <p:cNvPr id="10243" name="Rectangle 2"/>
          <p:cNvSpPr>
            <a:spLocks noGrp="1" noChangeArrowheads="1"/>
          </p:cNvSpPr>
          <p:nvPr>
            <p:ph type="title"/>
          </p:nvPr>
        </p:nvSpPr>
        <p:spPr>
          <a:xfrm>
            <a:off x="4211638" y="260350"/>
            <a:ext cx="3529012" cy="865188"/>
          </a:xfrm>
        </p:spPr>
        <p:txBody>
          <a:bodyPr>
            <a:normAutofit/>
          </a:bodyPr>
          <a:lstStyle/>
          <a:p>
            <a:pPr eaLnBrk="1" hangingPunct="1"/>
            <a:r>
              <a:rPr lang="nb-NO" altLang="zh-CN" sz="2800" smtClean="0">
                <a:ea typeface="宋体" charset="-122"/>
              </a:rPr>
              <a:t>The regional plan</a:t>
            </a:r>
            <a:br>
              <a:rPr lang="nb-NO" altLang="zh-CN" sz="2800" smtClean="0">
                <a:ea typeface="宋体" charset="-122"/>
              </a:rPr>
            </a:br>
            <a:r>
              <a:rPr lang="zh-CN" altLang="nb-NO" sz="2800" smtClean="0">
                <a:ea typeface="宋体" charset="-122"/>
              </a:rPr>
              <a:t>区域计划</a:t>
            </a:r>
            <a:r>
              <a:rPr lang="zh-CN" altLang="nb-NO" smtClean="0">
                <a:ea typeface="宋体" charset="-122"/>
              </a:rPr>
              <a:t> </a:t>
            </a:r>
            <a:endParaRPr lang="nb-NO" altLang="zh-CN" smtClean="0">
              <a:ea typeface="宋体" charset="-122"/>
            </a:endParaRPr>
          </a:p>
        </p:txBody>
      </p:sp>
      <p:sp>
        <p:nvSpPr>
          <p:cNvPr id="17411" name="Rectangle 3"/>
          <p:cNvSpPr>
            <a:spLocks noGrp="1" noChangeArrowheads="1"/>
          </p:cNvSpPr>
          <p:nvPr>
            <p:ph type="body" idx="1"/>
          </p:nvPr>
        </p:nvSpPr>
        <p:spPr>
          <a:xfrm>
            <a:off x="4284663" y="1204913"/>
            <a:ext cx="4532312" cy="5392737"/>
          </a:xfrm>
        </p:spPr>
        <p:txBody>
          <a:bodyPr/>
          <a:lstStyle/>
          <a:p>
            <a:pPr eaLnBrk="1" hangingPunct="1"/>
            <a:r>
              <a:rPr lang="nb-NO" altLang="zh-CN" sz="2100" smtClean="0">
                <a:ea typeface="宋体" charset="-122"/>
              </a:rPr>
              <a:t>Guidelines for the use of land and natural resources in the county/region  </a:t>
            </a:r>
            <a:r>
              <a:rPr lang="zh-CN" altLang="en-US" sz="2000" smtClean="0">
                <a:ea typeface="宋体" charset="-122"/>
              </a:rPr>
              <a:t>针对在郡或区域使用土地和自然资源的导则 </a:t>
            </a:r>
            <a:endParaRPr lang="nb-NO" altLang="zh-CN" sz="2100" smtClean="0">
              <a:ea typeface="宋体" charset="-122"/>
            </a:endParaRPr>
          </a:p>
          <a:p>
            <a:pPr eaLnBrk="1" hangingPunct="1"/>
            <a:r>
              <a:rPr lang="nb-NO" altLang="zh-CN" sz="2100" smtClean="0">
                <a:ea typeface="宋体" charset="-122"/>
              </a:rPr>
              <a:t>Issues with significant impacts beyond one municipality  </a:t>
            </a:r>
            <a:r>
              <a:rPr lang="zh-CN" altLang="en-US" sz="2000" smtClean="0">
                <a:ea typeface="宋体" charset="-122"/>
              </a:rPr>
              <a:t>产生的重大影响会波及一个市镇以外范围的问题 </a:t>
            </a:r>
            <a:endParaRPr lang="nb-NO" altLang="zh-CN" sz="2100" smtClean="0">
              <a:ea typeface="宋体" charset="-122"/>
            </a:endParaRPr>
          </a:p>
          <a:p>
            <a:pPr eaLnBrk="1" hangingPunct="1"/>
            <a:r>
              <a:rPr lang="nb-NO" altLang="zh-CN" sz="2100" smtClean="0">
                <a:ea typeface="宋体" charset="-122"/>
              </a:rPr>
              <a:t>Issues which must be considered for several municipalities jointly  </a:t>
            </a:r>
            <a:r>
              <a:rPr lang="zh-CN" altLang="en-US" sz="2000" smtClean="0">
                <a:ea typeface="宋体" charset="-122"/>
              </a:rPr>
              <a:t>需要几个市镇共同考虑的问题 </a:t>
            </a:r>
            <a:endParaRPr lang="nb-NO" altLang="zh-CN" sz="2100" smtClean="0">
              <a:ea typeface="宋体" charset="-122"/>
            </a:endParaRPr>
          </a:p>
          <a:p>
            <a:pPr eaLnBrk="1" hangingPunct="1"/>
            <a:r>
              <a:rPr lang="nb-NO" altLang="zh-CN" sz="2100" smtClean="0">
                <a:ea typeface="宋体" charset="-122"/>
              </a:rPr>
              <a:t>May be prepared for specific areas of activity and for parts of the county  </a:t>
            </a:r>
            <a:r>
              <a:rPr lang="zh-CN" altLang="en-US" sz="2000" smtClean="0">
                <a:ea typeface="宋体" charset="-122"/>
              </a:rPr>
              <a:t>可以针对某些活动的特定区域或者郡的某部分 </a:t>
            </a:r>
            <a:endParaRPr lang="nb-NO" altLang="zh-CN" sz="2000" smtClean="0">
              <a:ea typeface="宋体"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Jan Mayen Aina Holst"/>
          <p:cNvPicPr>
            <a:picLocks noChangeAspect="1" noChangeArrowheads="1"/>
          </p:cNvPicPr>
          <p:nvPr/>
        </p:nvPicPr>
        <p:blipFill>
          <a:blip r:embed="rId2">
            <a:lum bright="40000" contrast="-64000"/>
          </a:blip>
          <a:srcRect/>
          <a:stretch>
            <a:fillRect/>
          </a:stretch>
        </p:blipFill>
        <p:spPr bwMode="auto">
          <a:xfrm>
            <a:off x="0" y="228600"/>
            <a:ext cx="9144000" cy="6629400"/>
          </a:xfrm>
          <a:prstGeom prst="rect">
            <a:avLst/>
          </a:prstGeom>
          <a:noFill/>
          <a:ln w="9525">
            <a:noFill/>
            <a:miter lim="800000"/>
            <a:headEnd/>
            <a:tailEnd/>
          </a:ln>
        </p:spPr>
      </p:pic>
      <p:sp>
        <p:nvSpPr>
          <p:cNvPr id="18434" name="Rectangle 2"/>
          <p:cNvSpPr>
            <a:spLocks noGrp="1" noChangeArrowheads="1"/>
          </p:cNvSpPr>
          <p:nvPr>
            <p:ph type="title"/>
          </p:nvPr>
        </p:nvSpPr>
        <p:spPr>
          <a:xfrm>
            <a:off x="900113" y="476250"/>
            <a:ext cx="5543550" cy="639763"/>
          </a:xfrm>
        </p:spPr>
        <p:txBody>
          <a:bodyPr/>
          <a:lstStyle/>
          <a:p>
            <a:pPr eaLnBrk="1" hangingPunct="1"/>
            <a:r>
              <a:rPr lang="nb-NO" altLang="zh-CN" sz="2800" b="1" smtClean="0">
                <a:ea typeface="宋体" charset="-122"/>
              </a:rPr>
              <a:t>The municipal plan  </a:t>
            </a:r>
            <a:r>
              <a:rPr lang="zh-CN" altLang="en-US" sz="2800" b="1" smtClean="0">
                <a:ea typeface="宋体" charset="-122"/>
              </a:rPr>
              <a:t>市计划</a:t>
            </a:r>
            <a:r>
              <a:rPr lang="zh-CN" altLang="en-US" smtClean="0">
                <a:ea typeface="宋体" charset="-122"/>
              </a:rPr>
              <a:t> </a:t>
            </a:r>
            <a:endParaRPr lang="nb-NO" altLang="zh-CN" smtClean="0">
              <a:ea typeface="宋体" charset="-122"/>
            </a:endParaRPr>
          </a:p>
        </p:txBody>
      </p:sp>
      <p:sp>
        <p:nvSpPr>
          <p:cNvPr id="18435" name="Rectangle 3"/>
          <p:cNvSpPr>
            <a:spLocks noGrp="1" noChangeArrowheads="1"/>
          </p:cNvSpPr>
          <p:nvPr>
            <p:ph type="body" sz="half" idx="1"/>
          </p:nvPr>
        </p:nvSpPr>
        <p:spPr>
          <a:xfrm>
            <a:off x="684213" y="1268413"/>
            <a:ext cx="3959225" cy="5329237"/>
          </a:xfrm>
        </p:spPr>
        <p:txBody>
          <a:bodyPr/>
          <a:lstStyle/>
          <a:p>
            <a:pPr marL="400050" indent="-400050" eaLnBrk="1" hangingPunct="1">
              <a:buFontTx/>
              <a:buNone/>
              <a:tabLst>
                <a:tab pos="285750" algn="l"/>
              </a:tabLst>
            </a:pPr>
            <a:r>
              <a:rPr lang="en-GB" altLang="zh-CN" sz="1600" b="1" smtClean="0">
                <a:ea typeface="宋体" charset="-122"/>
                <a:cs typeface="Times New Roman" pitchFamily="18" charset="0"/>
              </a:rPr>
              <a:t>To the extent necessary the land use plan shall designate:  </a:t>
            </a:r>
            <a:r>
              <a:rPr lang="zh-CN" altLang="en-GB" sz="1600" b="1" smtClean="0">
                <a:ea typeface="宋体" charset="-122"/>
                <a:cs typeface="Times New Roman" pitchFamily="18" charset="0"/>
              </a:rPr>
              <a:t>在能达到要求的程度上，土地利用规划应该指定：</a:t>
            </a:r>
            <a:r>
              <a:rPr lang="zh-CN" altLang="en-GB" sz="1600" smtClean="0">
                <a:ea typeface="宋体" charset="-122"/>
                <a:cs typeface="Times New Roman" pitchFamily="18" charset="0"/>
              </a:rPr>
              <a:t> </a:t>
            </a:r>
            <a:endParaRPr lang="en-GB" altLang="zh-CN" sz="1600" b="1" smtClean="0">
              <a:ea typeface="宋体" charset="-122"/>
              <a:cs typeface="Times New Roman" pitchFamily="18" charset="0"/>
            </a:endParaRPr>
          </a:p>
          <a:p>
            <a:pPr marL="400050" indent="-400050" eaLnBrk="1" hangingPunct="1">
              <a:lnSpc>
                <a:spcPct val="80000"/>
              </a:lnSpc>
              <a:buFontTx/>
              <a:buNone/>
              <a:tabLst>
                <a:tab pos="285750" algn="l"/>
              </a:tabLst>
            </a:pPr>
            <a:endParaRPr lang="en-GB" altLang="zh-CN" sz="1600" b="1" smtClean="0">
              <a:ea typeface="宋体" charset="-122"/>
              <a:cs typeface="Times New Roman" pitchFamily="18" charset="0"/>
            </a:endParaRPr>
          </a:p>
          <a:p>
            <a:pPr marL="400050" indent="-400050" eaLnBrk="1" hangingPunct="1">
              <a:tabLst>
                <a:tab pos="285750" algn="l"/>
              </a:tabLst>
            </a:pPr>
            <a:r>
              <a:rPr lang="en-GB" altLang="zh-CN" sz="1600" smtClean="0">
                <a:ea typeface="宋体" charset="-122"/>
                <a:cs typeface="Times New Roman" pitchFamily="18" charset="0"/>
              </a:rPr>
              <a:t>Building areas  </a:t>
            </a:r>
            <a:r>
              <a:rPr lang="zh-CN" altLang="en-GB" sz="1600" smtClean="0">
                <a:ea typeface="宋体" charset="-122"/>
                <a:cs typeface="Times New Roman" pitchFamily="18" charset="0"/>
              </a:rPr>
              <a:t>建筑区域 </a:t>
            </a:r>
            <a:endParaRPr lang="en-GB" altLang="zh-CN" sz="1600" smtClean="0">
              <a:ea typeface="宋体" charset="-122"/>
              <a:cs typeface="Times New Roman" pitchFamily="18" charset="0"/>
            </a:endParaRPr>
          </a:p>
          <a:p>
            <a:pPr marL="400050" indent="-400050" eaLnBrk="1" hangingPunct="1">
              <a:tabLst>
                <a:tab pos="285750" algn="l"/>
              </a:tabLst>
            </a:pPr>
            <a:r>
              <a:rPr lang="en-GB" altLang="zh-CN" sz="1600" smtClean="0">
                <a:ea typeface="宋体" charset="-122"/>
                <a:cs typeface="Times New Roman" pitchFamily="18" charset="0"/>
              </a:rPr>
              <a:t>Agricultural / nature /out-door recreation areas  </a:t>
            </a:r>
            <a:r>
              <a:rPr lang="zh-CN" altLang="en-GB" sz="1600" smtClean="0">
                <a:ea typeface="宋体" charset="-122"/>
              </a:rPr>
              <a:t>农业、自然和户外娱乐活动用地 </a:t>
            </a:r>
            <a:endParaRPr lang="en-GB" altLang="zh-CN" sz="1600" smtClean="0">
              <a:ea typeface="宋体" charset="-122"/>
            </a:endParaRPr>
          </a:p>
          <a:p>
            <a:pPr marL="400050" indent="-400050" eaLnBrk="1" hangingPunct="1">
              <a:tabLst>
                <a:tab pos="285750" algn="l"/>
              </a:tabLst>
            </a:pPr>
            <a:r>
              <a:rPr lang="en-GB" altLang="zh-CN" sz="1600" smtClean="0">
                <a:ea typeface="宋体" charset="-122"/>
              </a:rPr>
              <a:t>Areas for extraction of raw materials  </a:t>
            </a:r>
            <a:r>
              <a:rPr lang="zh-CN" altLang="en-GB" sz="1600" smtClean="0">
                <a:ea typeface="宋体" charset="-122"/>
              </a:rPr>
              <a:t>开采矿产原料地区 </a:t>
            </a:r>
            <a:endParaRPr lang="en-GB" altLang="zh-CN" sz="1600" smtClean="0">
              <a:ea typeface="宋体" charset="-122"/>
            </a:endParaRPr>
          </a:p>
          <a:p>
            <a:pPr marL="400050" indent="-400050" eaLnBrk="1" hangingPunct="1">
              <a:tabLst>
                <a:tab pos="285750" algn="l"/>
              </a:tabLst>
            </a:pPr>
            <a:r>
              <a:rPr lang="en-GB" altLang="zh-CN" sz="1600" smtClean="0">
                <a:ea typeface="宋体" charset="-122"/>
              </a:rPr>
              <a:t>Areas reserved for defined purposes  </a:t>
            </a:r>
            <a:r>
              <a:rPr lang="zh-CN" altLang="en-GB" sz="1600" smtClean="0">
                <a:ea typeface="宋体" charset="-122"/>
              </a:rPr>
              <a:t>为了特定目的保留的区域 </a:t>
            </a:r>
            <a:endParaRPr lang="en-GB" altLang="zh-CN" sz="1600" smtClean="0">
              <a:ea typeface="宋体" charset="-122"/>
            </a:endParaRPr>
          </a:p>
          <a:p>
            <a:pPr marL="400050" indent="-400050" eaLnBrk="1" hangingPunct="1">
              <a:tabLst>
                <a:tab pos="285750" algn="l"/>
              </a:tabLst>
            </a:pPr>
            <a:r>
              <a:rPr lang="en-GB" altLang="zh-CN" sz="1600" smtClean="0">
                <a:ea typeface="宋体" charset="-122"/>
              </a:rPr>
              <a:t>Special use or protection</a:t>
            </a:r>
            <a:r>
              <a:rPr lang="zh-CN" altLang="en-GB" sz="1600" smtClean="0">
                <a:ea typeface="宋体" charset="-122"/>
              </a:rPr>
              <a:t>特殊使用或保护</a:t>
            </a:r>
            <a:r>
              <a:rPr lang="zh-CN" altLang="en-GB" sz="1400" smtClean="0">
                <a:ea typeface="宋体" charset="-122"/>
              </a:rPr>
              <a:t> </a:t>
            </a:r>
            <a:endParaRPr lang="en-GB" altLang="zh-CN" sz="1400" smtClean="0">
              <a:ea typeface="宋体" charset="-122"/>
            </a:endParaRPr>
          </a:p>
          <a:p>
            <a:pPr marL="1371600" lvl="2" indent="-323850" eaLnBrk="1" hangingPunct="1">
              <a:tabLst>
                <a:tab pos="285750" algn="l"/>
              </a:tabLst>
            </a:pPr>
            <a:r>
              <a:rPr lang="en-GB" altLang="zh-CN" sz="1400" smtClean="0">
                <a:ea typeface="宋体" charset="-122"/>
              </a:rPr>
              <a:t>Fisheries, aquaculture, nature, recreation etc  </a:t>
            </a:r>
            <a:r>
              <a:rPr lang="zh-CN" altLang="en-GB" sz="1400" smtClean="0">
                <a:ea typeface="宋体" charset="-122"/>
              </a:rPr>
              <a:t>渔业，水产养殖业，自然，娱乐等 </a:t>
            </a:r>
            <a:endParaRPr lang="en-GB" altLang="zh-CN" sz="1400" smtClean="0">
              <a:ea typeface="宋体" charset="-122"/>
            </a:endParaRPr>
          </a:p>
          <a:p>
            <a:pPr marL="400050" indent="-400050" eaLnBrk="1" hangingPunct="1">
              <a:tabLst>
                <a:tab pos="285750" algn="l"/>
              </a:tabLst>
            </a:pPr>
            <a:r>
              <a:rPr lang="en-GB" altLang="zh-CN" sz="1600" smtClean="0">
                <a:ea typeface="宋体" charset="-122"/>
              </a:rPr>
              <a:t>Important communication links  </a:t>
            </a:r>
            <a:r>
              <a:rPr lang="zh-CN" altLang="en-GB" sz="1600" smtClean="0">
                <a:ea typeface="宋体" charset="-122"/>
              </a:rPr>
              <a:t>重要的交流渠道</a:t>
            </a:r>
            <a:r>
              <a:rPr lang="zh-CN" altLang="en-GB" sz="1400" smtClean="0">
                <a:ea typeface="宋体" charset="-122"/>
              </a:rPr>
              <a:t> </a:t>
            </a:r>
            <a:endParaRPr lang="en-GB" altLang="zh-CN" sz="1400" smtClean="0">
              <a:ea typeface="宋体" charset="-122"/>
            </a:endParaRPr>
          </a:p>
          <a:p>
            <a:pPr marL="400050" indent="-400050" eaLnBrk="1" hangingPunct="1">
              <a:lnSpc>
                <a:spcPct val="80000"/>
              </a:lnSpc>
              <a:buFontTx/>
              <a:buNone/>
              <a:tabLst>
                <a:tab pos="285750" algn="l"/>
              </a:tabLst>
            </a:pPr>
            <a:endParaRPr lang="nb-NO" altLang="zh-CN" sz="1400" smtClean="0">
              <a:ea typeface="宋体" charset="-122"/>
            </a:endParaRPr>
          </a:p>
        </p:txBody>
      </p:sp>
      <p:pic>
        <p:nvPicPr>
          <p:cNvPr id="18436" name="Picture 4"/>
          <p:cNvPicPr>
            <a:picLocks noChangeAspect="1" noChangeArrowheads="1"/>
          </p:cNvPicPr>
          <p:nvPr>
            <p:ph type="body" sz="half" idx="2"/>
          </p:nvPr>
        </p:nvPicPr>
        <p:blipFill>
          <a:blip r:embed="rId3"/>
          <a:srcRect l="3824" t="1939" r="1630"/>
          <a:stretch>
            <a:fillRect/>
          </a:stretch>
        </p:blipFill>
        <p:spPr>
          <a:xfrm>
            <a:off x="4933950" y="1990725"/>
            <a:ext cx="3598863" cy="3735388"/>
          </a:xfrm>
          <a:ln>
            <a:solidFill>
              <a:schemeClr val="tx1"/>
            </a:solidFill>
          </a:ln>
        </p:spPr>
      </p:pic>
      <p:sp>
        <p:nvSpPr>
          <p:cNvPr id="18437" name="Text Box 5"/>
          <p:cNvSpPr txBox="1">
            <a:spLocks noChangeArrowheads="1"/>
          </p:cNvSpPr>
          <p:nvPr/>
        </p:nvSpPr>
        <p:spPr bwMode="auto">
          <a:xfrm>
            <a:off x="1050925" y="4918075"/>
            <a:ext cx="184150" cy="457200"/>
          </a:xfrm>
          <a:prstGeom prst="rect">
            <a:avLst/>
          </a:prstGeom>
          <a:noFill/>
          <a:ln w="9525">
            <a:noFill/>
            <a:miter lim="800000"/>
            <a:headEnd type="none" w="sm" len="sm"/>
            <a:tailEnd type="none" w="sm" len="sm"/>
          </a:ln>
        </p:spPr>
        <p:txBody>
          <a:bodyPr wrap="none">
            <a:spAutoFit/>
          </a:bodyPr>
          <a:lstStyle/>
          <a:p>
            <a:endParaRPr lang="en-GB" altLang="zh-CN"/>
          </a:p>
        </p:txBody>
      </p:sp>
      <p:pic>
        <p:nvPicPr>
          <p:cNvPr id="18438" name="Picture 6" descr="DN logo u tekst farger"/>
          <p:cNvPicPr>
            <a:picLocks noChangeAspect="1" noChangeArrowheads="1"/>
          </p:cNvPicPr>
          <p:nvPr/>
        </p:nvPicPr>
        <p:blipFill>
          <a:blip r:embed="rId4"/>
          <a:srcRect/>
          <a:stretch>
            <a:fillRect/>
          </a:stretch>
        </p:blipFill>
        <p:spPr bwMode="auto">
          <a:xfrm>
            <a:off x="0" y="0"/>
            <a:ext cx="609600" cy="990600"/>
          </a:xfrm>
          <a:prstGeom prst="rect">
            <a:avLst/>
          </a:prstGeom>
          <a:noFill/>
          <a:ln w="9525">
            <a:noFill/>
            <a:miter lim="800000"/>
            <a:headEnd/>
            <a:tailEnd/>
          </a:ln>
        </p:spPr>
      </p:pic>
      <p:sp>
        <p:nvSpPr>
          <p:cNvPr id="18439" name="Text Box 8"/>
          <p:cNvSpPr txBox="1">
            <a:spLocks noChangeArrowheads="1"/>
          </p:cNvSpPr>
          <p:nvPr/>
        </p:nvSpPr>
        <p:spPr bwMode="auto">
          <a:xfrm>
            <a:off x="5003800" y="5853113"/>
            <a:ext cx="3455988" cy="600075"/>
          </a:xfrm>
          <a:prstGeom prst="rect">
            <a:avLst/>
          </a:prstGeom>
          <a:noFill/>
          <a:ln w="9525" algn="ctr">
            <a:noFill/>
            <a:miter lim="800000"/>
            <a:headEnd/>
            <a:tailEnd/>
          </a:ln>
        </p:spPr>
        <p:txBody>
          <a:bodyPr/>
          <a:lstStyle/>
          <a:p>
            <a:pPr marL="400050" indent="-400050">
              <a:lnSpc>
                <a:spcPct val="80000"/>
              </a:lnSpc>
              <a:spcBef>
                <a:spcPct val="20000"/>
              </a:spcBef>
              <a:buFontTx/>
              <a:buChar char="•"/>
              <a:tabLst>
                <a:tab pos="285750" algn="l"/>
              </a:tabLst>
            </a:pPr>
            <a:r>
              <a:rPr lang="nb-NO" altLang="zh-CN" sz="1600">
                <a:cs typeface="Times New Roman" pitchFamily="18" charset="0"/>
              </a:rPr>
              <a:t>Binding  </a:t>
            </a:r>
            <a:r>
              <a:rPr lang="zh-CN" altLang="nb-NO" sz="1600"/>
              <a:t>约束力 </a:t>
            </a:r>
            <a:endParaRPr lang="nb-NO" altLang="zh-CN" sz="1600">
              <a:cs typeface="Times New Roman" pitchFamily="18" charset="0"/>
            </a:endParaRPr>
          </a:p>
          <a:p>
            <a:pPr marL="400050" indent="-400050">
              <a:lnSpc>
                <a:spcPct val="80000"/>
              </a:lnSpc>
              <a:spcBef>
                <a:spcPct val="20000"/>
              </a:spcBef>
              <a:buFontTx/>
              <a:buChar char="•"/>
              <a:tabLst>
                <a:tab pos="285750" algn="l"/>
              </a:tabLst>
            </a:pPr>
            <a:r>
              <a:rPr lang="nb-NO" altLang="zh-CN" sz="1600">
                <a:cs typeface="Times New Roman" pitchFamily="18" charset="0"/>
              </a:rPr>
              <a:t>Every four years </a:t>
            </a:r>
            <a:r>
              <a:rPr lang="zh-CN" altLang="nb-NO" sz="1600"/>
              <a:t>每四年</a:t>
            </a:r>
            <a:r>
              <a:rPr lang="zh-CN" altLang="nb-NO"/>
              <a:t> </a:t>
            </a:r>
            <a:endParaRPr lang="nb-NO"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DSC_0221"/>
          <p:cNvPicPr>
            <a:picLocks noChangeAspect="1" noChangeArrowheads="1"/>
          </p:cNvPicPr>
          <p:nvPr/>
        </p:nvPicPr>
        <p:blipFill>
          <a:blip r:embed="rId2"/>
          <a:srcRect/>
          <a:stretch>
            <a:fillRect/>
          </a:stretch>
        </p:blipFill>
        <p:spPr bwMode="auto">
          <a:xfrm>
            <a:off x="0" y="115888"/>
            <a:ext cx="9167813" cy="6669087"/>
          </a:xfrm>
          <a:prstGeom prst="rect">
            <a:avLst/>
          </a:prstGeom>
          <a:noFill/>
          <a:ln w="9525">
            <a:noFill/>
            <a:miter lim="800000"/>
            <a:headEnd/>
            <a:tailEnd/>
          </a:ln>
        </p:spPr>
      </p:pic>
      <p:sp>
        <p:nvSpPr>
          <p:cNvPr id="19458" name="Rectangle 2"/>
          <p:cNvSpPr>
            <a:spLocks noGrp="1" noChangeArrowheads="1"/>
          </p:cNvSpPr>
          <p:nvPr>
            <p:ph type="title"/>
          </p:nvPr>
        </p:nvSpPr>
        <p:spPr>
          <a:xfrm>
            <a:off x="539750" y="4365625"/>
            <a:ext cx="3168650" cy="711200"/>
          </a:xfrm>
        </p:spPr>
        <p:txBody>
          <a:bodyPr/>
          <a:lstStyle/>
          <a:p>
            <a:pPr eaLnBrk="1" hangingPunct="1"/>
            <a:r>
              <a:rPr lang="nb-NO" altLang="zh-CN" sz="2800" smtClean="0">
                <a:ea typeface="宋体" charset="-122"/>
              </a:rPr>
              <a:t>EIA</a:t>
            </a:r>
            <a:r>
              <a:rPr lang="zh-CN" altLang="nb-NO" sz="2800" smtClean="0">
                <a:ea typeface="宋体" charset="-122"/>
              </a:rPr>
              <a:t>环境影响评价</a:t>
            </a:r>
            <a:r>
              <a:rPr lang="zh-CN" altLang="nb-NO" smtClean="0">
                <a:ea typeface="宋体" charset="-122"/>
              </a:rPr>
              <a:t> </a:t>
            </a:r>
            <a:endParaRPr lang="nb-NO" altLang="zh-CN" smtClean="0">
              <a:ea typeface="宋体" charset="-122"/>
            </a:endParaRPr>
          </a:p>
        </p:txBody>
      </p:sp>
      <p:sp>
        <p:nvSpPr>
          <p:cNvPr id="19459" name="Rectangle 3"/>
          <p:cNvSpPr>
            <a:spLocks noGrp="1" noChangeArrowheads="1"/>
          </p:cNvSpPr>
          <p:nvPr>
            <p:ph type="body" idx="1"/>
          </p:nvPr>
        </p:nvSpPr>
        <p:spPr>
          <a:xfrm>
            <a:off x="395288" y="549275"/>
            <a:ext cx="7772400" cy="1358900"/>
          </a:xfrm>
        </p:spPr>
        <p:txBody>
          <a:bodyPr/>
          <a:lstStyle/>
          <a:p>
            <a:pPr eaLnBrk="1" hangingPunct="1">
              <a:buFontTx/>
              <a:buNone/>
            </a:pPr>
            <a:r>
              <a:rPr lang="nb-NO" altLang="zh-CN" smtClean="0">
                <a:ea typeface="宋体" charset="-122"/>
              </a:rPr>
              <a:t>	The Planning and building act comprise provisions for EIA for plans and projects  </a:t>
            </a:r>
            <a:r>
              <a:rPr lang="zh-CN" altLang="en-US" smtClean="0">
                <a:ea typeface="宋体" charset="-122"/>
              </a:rPr>
              <a:t>规划与建设法案涵盖了针对计划和项目开展环境影响评价的条款 </a:t>
            </a:r>
            <a:endParaRPr lang="nb-NO" altLang="zh-CN" smtClean="0">
              <a:ea typeface="宋体" charset="-122"/>
            </a:endParaRPr>
          </a:p>
        </p:txBody>
      </p:sp>
    </p:spTree>
  </p:cSld>
  <p:clrMapOvr>
    <a:masterClrMapping/>
  </p:clrMapOvr>
</p:sld>
</file>

<file path=ppt/theme/theme1.xml><?xml version="1.0" encoding="utf-8"?>
<a:theme xmlns:a="http://schemas.openxmlformats.org/drawingml/2006/main" name="EngPresentasjonsMAL2007[1]">
  <a:themeElements>
    <a:clrScheme name="DN">
      <a:dk1>
        <a:srgbClr val="000000"/>
      </a:dk1>
      <a:lt1>
        <a:srgbClr val="FFFFFF"/>
      </a:lt1>
      <a:dk2>
        <a:srgbClr val="9AAB7F"/>
      </a:dk2>
      <a:lt2>
        <a:srgbClr val="C2CDB1"/>
      </a:lt2>
      <a:accent1>
        <a:srgbClr val="3F5C14"/>
      </a:accent1>
      <a:accent2>
        <a:srgbClr val="EC008C"/>
      </a:accent2>
      <a:accent3>
        <a:srgbClr val="0092D1"/>
      </a:accent3>
      <a:accent4>
        <a:srgbClr val="0061AA"/>
      </a:accent4>
      <a:accent5>
        <a:srgbClr val="00ADEF"/>
      </a:accent5>
      <a:accent6>
        <a:srgbClr val="808284"/>
      </a:accent6>
      <a:hlink>
        <a:srgbClr val="3F5C14"/>
      </a:hlink>
      <a:folHlink>
        <a:srgbClr val="9AAB7F"/>
      </a:folHlink>
    </a:clrScheme>
    <a:fontScheme name="DN - Direktoratet for nautrforvalt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EngPresentasjonsMAL2007[1]</Template>
  <TotalTime>252</TotalTime>
  <Words>2331</Words>
  <Application>Microsoft Office PowerPoint</Application>
  <PresentationFormat>On-screen Show (4:3)</PresentationFormat>
  <Paragraphs>144</Paragraphs>
  <Slides>16</Slides>
  <Notes>3</Notes>
  <HiddenSlides>0</HiddenSlides>
  <MMClips>0</MMClips>
  <ScaleCrop>false</ScaleCrop>
  <HeadingPairs>
    <vt:vector size="6" baseType="variant">
      <vt:variant>
        <vt:lpstr>已用的字体</vt:lpstr>
      </vt:variant>
      <vt:variant>
        <vt:i4>8</vt:i4>
      </vt:variant>
      <vt:variant>
        <vt:lpstr>演示文稿设计模板</vt:lpstr>
      </vt:variant>
      <vt:variant>
        <vt:i4>7</vt:i4>
      </vt:variant>
      <vt:variant>
        <vt:lpstr>幻灯片标题</vt:lpstr>
      </vt:variant>
      <vt:variant>
        <vt:i4>16</vt:i4>
      </vt:variant>
    </vt:vector>
  </HeadingPairs>
  <TitlesOfParts>
    <vt:vector size="31" baseType="lpstr">
      <vt:lpstr>Arial</vt:lpstr>
      <vt:lpstr>宋体</vt:lpstr>
      <vt:lpstr>Calibri</vt:lpstr>
      <vt:lpstr>Century Old Style</vt:lpstr>
      <vt:lpstr>Wingdings</vt:lpstr>
      <vt:lpstr>Times New Roman</vt:lpstr>
      <vt:lpstr>DepCentury Old Style</vt:lpstr>
      <vt:lpstr>Verdana</vt:lpstr>
      <vt:lpstr>EngPresentasjonsMAL2007[1]</vt:lpstr>
      <vt:lpstr>EngPresentasjonsMAL2007[1]</vt:lpstr>
      <vt:lpstr>EngPresentasjonsMAL2007[1]</vt:lpstr>
      <vt:lpstr>EngPresentasjonsMAL2007[1]</vt:lpstr>
      <vt:lpstr>EngPresentasjonsMAL2007[1]</vt:lpstr>
      <vt:lpstr>EngPresentasjonsMAL2007[1]</vt:lpstr>
      <vt:lpstr>EngPresentasjonsMAL2007[1]</vt:lpstr>
      <vt:lpstr>The use of spatial planning regulations to protect biodiversity 运用空间规划法规保护生物多样性</vt:lpstr>
      <vt:lpstr>Division of Planning Tasks规划任务的分类 </vt:lpstr>
      <vt:lpstr>EIA-history – a short summary EIA历史——简要总结 </vt:lpstr>
      <vt:lpstr>The Norwegian planning system   挪威的规划体系 </vt:lpstr>
      <vt:lpstr>The planning and building act –  a vital tool for nature management 规划与建设法案——自然管理的重要工具</vt:lpstr>
      <vt:lpstr>The planning and building act 规划与建设法案 </vt:lpstr>
      <vt:lpstr>The regional plan 区域计划 </vt:lpstr>
      <vt:lpstr>The municipal plan  市计划 </vt:lpstr>
      <vt:lpstr>EIA环境影响评价 </vt:lpstr>
      <vt:lpstr>Plans and projects always  to be subject to an EIA 计划和项目总是要开展环境影响评价</vt:lpstr>
      <vt:lpstr>Plans and projects subject to EIA if significant effects on:如有以下重大影响，则计划和项目必须开展EIA</vt:lpstr>
      <vt:lpstr>Steps in the process</vt:lpstr>
      <vt:lpstr>Planning/study programme – purpose and content 规划和（或）研究项目——目的和内容</vt:lpstr>
      <vt:lpstr>Consultation  – an important part of the process 咨询—整个过程中的重要部分</vt:lpstr>
      <vt:lpstr>Plans or project applications with EIA – some principles开展EIA的计划和项目——一些原则</vt:lpstr>
      <vt:lpstr>EIA – follow-up 环境影响评价——后续活动 </vt:lpstr>
    </vt:vector>
  </TitlesOfParts>
  <Company>Direktoratet for naturforvaltning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spatial planning regulations to protect biodiversity</dc:title>
  <dc:creator>Svein Aage Mehli</dc:creator>
  <cp:lastModifiedBy>admin</cp:lastModifiedBy>
  <cp:revision>73</cp:revision>
  <dcterms:created xsi:type="dcterms:W3CDTF">2010-09-23T08:40:58Z</dcterms:created>
  <dcterms:modified xsi:type="dcterms:W3CDTF">2010-09-26T15:14:44Z</dcterms:modified>
</cp:coreProperties>
</file>