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1" r:id="rId3"/>
    <p:sldId id="262" r:id="rId4"/>
    <p:sldId id="263" r:id="rId5"/>
    <p:sldId id="264" r:id="rId6"/>
    <p:sldId id="265" r:id="rId7"/>
    <p:sldId id="266" r:id="rId8"/>
    <p:sldId id="267" r:id="rId9"/>
    <p:sldId id="268" r:id="rId10"/>
    <p:sldId id="277" r:id="rId11"/>
    <p:sldId id="278" r:id="rId12"/>
    <p:sldId id="279" r:id="rId13"/>
    <p:sldId id="269" r:id="rId14"/>
    <p:sldId id="270" r:id="rId15"/>
    <p:sldId id="271" r:id="rId16"/>
    <p:sldId id="272" r:id="rId17"/>
    <p:sldId id="273" r:id="rId18"/>
    <p:sldId id="274" r:id="rId19"/>
    <p:sldId id="275" r:id="rId20"/>
    <p:sldId id="276" r:id="rId21"/>
  </p:sldIdLst>
  <p:sldSz cx="9144000" cy="6858000" type="screen4x3"/>
  <p:notesSz cx="6794500" cy="9931400"/>
  <p:defaultTextStyle>
    <a:defPPr>
      <a:defRPr lang="nb-NO"/>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859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autoAdjust="0"/>
    <p:restoredTop sz="94660"/>
  </p:normalViewPr>
  <p:slideViewPr>
    <p:cSldViewPr>
      <p:cViewPr>
        <p:scale>
          <a:sx n="66" d="100"/>
          <a:sy n="66" d="100"/>
        </p:scale>
        <p:origin x="-660"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F66CB9-C302-48F7-90B0-3435677793E1}" type="datetimeFigureOut">
              <a:rPr lang="nb-NO"/>
              <a:pPr>
                <a:defRPr/>
              </a:pPr>
              <a:t>26.09.2010</a:t>
            </a:fld>
            <a:endParaRPr lang="nb-NO"/>
          </a:p>
        </p:txBody>
      </p:sp>
      <p:sp>
        <p:nvSpPr>
          <p:cNvPr id="4" name="Plassholder for lysbil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7" name="Plassholder for lysbilde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DF11B40-86F3-4A11-933D-D272716CD160}"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ssholder for lysbilde 1"/>
          <p:cNvSpPr>
            <a:spLocks noGrp="1" noRot="1" noChangeAspect="1"/>
          </p:cNvSpPr>
          <p:nvPr>
            <p:ph type="sldImg"/>
          </p:nvPr>
        </p:nvSpPr>
        <p:spPr bwMode="auto">
          <a:noFill/>
          <a:ln>
            <a:solidFill>
              <a:srgbClr val="000000"/>
            </a:solidFill>
            <a:miter lim="800000"/>
            <a:headEnd/>
            <a:tailEnd/>
          </a:ln>
        </p:spPr>
      </p:sp>
      <p:sp>
        <p:nvSpPr>
          <p:cNvPr id="9218"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At the 1992 Earth Summit in Rio de Janeiro, world leaders agreed on a comprehensive strategy for "sustainable development" -- meeting our needs while ensuring that we leave a healthy and viable world for future generations. One of the key agreements adopted at Rio was the Convention on Biological Diversity. This pact among the vast majority of the world's governments sets out commitments for maintaining the world's ecological underpinnings as we go about the business of economic development. </a:t>
            </a:r>
          </a:p>
          <a:p>
            <a:pPr eaLnBrk="1" hangingPunct="1">
              <a:spcBef>
                <a:spcPct val="0"/>
              </a:spcBef>
            </a:pPr>
            <a:endParaRPr lang="en-US" altLang="zh-CN" smtClean="0"/>
          </a:p>
          <a:p>
            <a:pPr eaLnBrk="1" hangingPunct="1">
              <a:spcBef>
                <a:spcPct val="0"/>
              </a:spcBef>
            </a:pPr>
            <a:endParaRPr lang="en-US" altLang="zh-CN" smtClean="0"/>
          </a:p>
          <a:p>
            <a:pPr eaLnBrk="1" hangingPunct="1">
              <a:spcBef>
                <a:spcPct val="0"/>
              </a:spcBef>
            </a:pPr>
            <a:endParaRPr lang="nb-NO" altLang="zh-CN" smtClean="0"/>
          </a:p>
        </p:txBody>
      </p:sp>
      <p:sp>
        <p:nvSpPr>
          <p:cNvPr id="9219"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4205C4-4DE9-4C43-8611-84B470F70E39}" type="slidenum">
              <a:rPr lang="nb-NO" altLang="zh-CN"/>
              <a:pPr fontAlgn="base">
                <a:spcBef>
                  <a:spcPct val="0"/>
                </a:spcBef>
                <a:spcAft>
                  <a:spcPct val="0"/>
                </a:spcAft>
                <a:defRPr/>
              </a:pPr>
              <a:t>2</a:t>
            </a:fld>
            <a:endParaRPr lang="nb-NO"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ssholder for lysbilde 1"/>
          <p:cNvSpPr>
            <a:spLocks noGrp="1" noRot="1" noChangeAspect="1"/>
          </p:cNvSpPr>
          <p:nvPr>
            <p:ph type="sldImg"/>
          </p:nvPr>
        </p:nvSpPr>
        <p:spPr bwMode="auto">
          <a:noFill/>
          <a:ln>
            <a:solidFill>
              <a:srgbClr val="000000"/>
            </a:solidFill>
            <a:miter lim="800000"/>
            <a:headEnd/>
            <a:tailEnd/>
          </a:ln>
        </p:spPr>
      </p:sp>
      <p:sp>
        <p:nvSpPr>
          <p:cNvPr id="34818"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altLang="zh-CN" b="1" smtClean="0"/>
              <a:t>2002 White Paper: </a:t>
            </a:r>
          </a:p>
          <a:p>
            <a:pPr eaLnBrk="1" hangingPunct="1">
              <a:spcBef>
                <a:spcPct val="0"/>
              </a:spcBef>
            </a:pPr>
            <a:r>
              <a:rPr lang="en-GB" altLang="zh-CN" smtClean="0"/>
              <a:t>Important to move step-by-step (prepare 3 successive IMPs), and to learn from experiences along the way.</a:t>
            </a:r>
          </a:p>
          <a:p>
            <a:pPr eaLnBrk="1" hangingPunct="1">
              <a:spcBef>
                <a:spcPct val="0"/>
              </a:spcBef>
            </a:pPr>
            <a:endParaRPr lang="en-GB" altLang="zh-CN" smtClean="0"/>
          </a:p>
          <a:p>
            <a:pPr eaLnBrk="1" hangingPunct="1">
              <a:spcBef>
                <a:spcPct val="0"/>
              </a:spcBef>
            </a:pPr>
            <a:r>
              <a:rPr lang="en-GB" altLang="zh-CN" smtClean="0"/>
              <a:t>- </a:t>
            </a:r>
            <a:r>
              <a:rPr lang="en-GB" altLang="zh-CN" i="1" smtClean="0"/>
              <a:t>hvorfor Barentshavet ble prioritert (s2002: 19-20)</a:t>
            </a:r>
            <a:endParaRPr lang="en-GB" altLang="zh-CN" smtClean="0"/>
          </a:p>
        </p:txBody>
      </p:sp>
      <p:sp>
        <p:nvSpPr>
          <p:cNvPr id="34819"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E7E3F4-44F4-4B0F-A60C-56021AC94BC2}" type="slidenum">
              <a:rPr lang="nb-NO" altLang="zh-CN"/>
              <a:pPr fontAlgn="base">
                <a:spcBef>
                  <a:spcPct val="0"/>
                </a:spcBef>
                <a:spcAft>
                  <a:spcPct val="0"/>
                </a:spcAft>
                <a:defRPr/>
              </a:pPr>
              <a:t>18</a:t>
            </a:fld>
            <a:endParaRPr lang="nb-NO"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ssholder for lysbilde 1"/>
          <p:cNvSpPr>
            <a:spLocks noGrp="1" noRot="1" noChangeAspect="1"/>
          </p:cNvSpPr>
          <p:nvPr>
            <p:ph type="sldImg"/>
          </p:nvPr>
        </p:nvSpPr>
        <p:spPr bwMode="auto">
          <a:noFill/>
          <a:ln>
            <a:solidFill>
              <a:srgbClr val="000000"/>
            </a:solidFill>
            <a:miter lim="800000"/>
            <a:headEnd/>
            <a:tailEnd/>
          </a:ln>
        </p:spPr>
      </p:sp>
      <p:sp>
        <p:nvSpPr>
          <p:cNvPr id="36866"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altLang="zh-CN" smtClean="0"/>
              <a:t> </a:t>
            </a:r>
          </a:p>
        </p:txBody>
      </p:sp>
      <p:sp>
        <p:nvSpPr>
          <p:cNvPr id="36867"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2E17C-9DF8-4F4F-A679-FE464659C6C8}" type="slidenum">
              <a:rPr lang="nb-NO" altLang="zh-CN"/>
              <a:pPr fontAlgn="base">
                <a:spcBef>
                  <a:spcPct val="0"/>
                </a:spcBef>
                <a:spcAft>
                  <a:spcPct val="0"/>
                </a:spcAft>
                <a:defRPr/>
              </a:pPr>
              <a:t>19</a:t>
            </a:fld>
            <a:endParaRPr lang="nb-NO"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Plassholder for lysbilde 1"/>
          <p:cNvSpPr>
            <a:spLocks noGrp="1" noRot="1" noChangeAspect="1"/>
          </p:cNvSpPr>
          <p:nvPr>
            <p:ph type="sldImg"/>
          </p:nvPr>
        </p:nvSpPr>
        <p:spPr bwMode="auto">
          <a:noFill/>
          <a:ln>
            <a:solidFill>
              <a:srgbClr val="000000"/>
            </a:solidFill>
            <a:miter lim="800000"/>
            <a:headEnd/>
            <a:tailEnd/>
          </a:ln>
        </p:spPr>
      </p:sp>
      <p:sp>
        <p:nvSpPr>
          <p:cNvPr id="11266"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altLang="zh-CN" smtClean="0"/>
              <a:t>Common frame to adress environmental challenges</a:t>
            </a:r>
          </a:p>
        </p:txBody>
      </p:sp>
      <p:sp>
        <p:nvSpPr>
          <p:cNvPr id="11267"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72221-4BFF-4CAE-A8DC-9C740254B039}" type="slidenum">
              <a:rPr lang="nb-NO" altLang="zh-CN"/>
              <a:pPr fontAlgn="base">
                <a:spcBef>
                  <a:spcPct val="0"/>
                </a:spcBef>
                <a:spcAft>
                  <a:spcPct val="0"/>
                </a:spcAft>
                <a:defRPr/>
              </a:pPr>
              <a:t>3</a:t>
            </a:fld>
            <a:endParaRPr lang="nb-NO"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Plassholder for lysbilde 1"/>
          <p:cNvSpPr>
            <a:spLocks noGrp="1" noRot="1" noChangeAspect="1"/>
          </p:cNvSpPr>
          <p:nvPr>
            <p:ph type="sldImg"/>
          </p:nvPr>
        </p:nvSpPr>
        <p:spPr bwMode="auto">
          <a:noFill/>
          <a:ln>
            <a:solidFill>
              <a:srgbClr val="000000"/>
            </a:solidFill>
            <a:miter lim="800000"/>
            <a:headEnd/>
            <a:tailEnd/>
          </a:ln>
        </p:spPr>
      </p:sp>
      <p:sp>
        <p:nvSpPr>
          <p:cNvPr id="13314"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The Convention establishes three main goals: the conservation of biological diversity, the sustainable use of its components, and the fair and equitable sharing of the benefits from the use of genetic resources. </a:t>
            </a:r>
          </a:p>
          <a:p>
            <a:pPr eaLnBrk="1" hangingPunct="1">
              <a:spcBef>
                <a:spcPct val="0"/>
              </a:spcBef>
            </a:pPr>
            <a:endParaRPr lang="nb-NO" altLang="zh-CN" smtClean="0"/>
          </a:p>
          <a:p>
            <a:pPr marL="0" lvl="1" eaLnBrk="1" hangingPunct="1">
              <a:spcBef>
                <a:spcPct val="0"/>
              </a:spcBef>
            </a:pPr>
            <a:r>
              <a:rPr lang="en-US" altLang="zh-CN" smtClean="0"/>
              <a:t>Legally binding; countries that join it ('Parties') are obliged to implement its provisions</a:t>
            </a:r>
            <a:endParaRPr lang="en-GB" altLang="zh-CN" smtClean="0"/>
          </a:p>
          <a:p>
            <a:pPr eaLnBrk="1" hangingPunct="1">
              <a:spcBef>
                <a:spcPct val="0"/>
              </a:spcBef>
            </a:pPr>
            <a:endParaRPr lang="nb-NO" altLang="zh-CN" smtClean="0"/>
          </a:p>
        </p:txBody>
      </p:sp>
      <p:sp>
        <p:nvSpPr>
          <p:cNvPr id="13315"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1779E-20AB-4604-9EC9-2B0F249054DB}" type="slidenum">
              <a:rPr lang="nb-NO" altLang="zh-CN"/>
              <a:pPr fontAlgn="base">
                <a:spcBef>
                  <a:spcPct val="0"/>
                </a:spcBef>
                <a:spcAft>
                  <a:spcPct val="0"/>
                </a:spcAft>
                <a:defRPr/>
              </a:pPr>
              <a:t>4</a:t>
            </a:fld>
            <a:endParaRPr lang="nb-NO"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ssholder for lysbilde 1"/>
          <p:cNvSpPr>
            <a:spLocks noGrp="1" noRot="1" noChangeAspect="1"/>
          </p:cNvSpPr>
          <p:nvPr>
            <p:ph type="sldImg"/>
          </p:nvPr>
        </p:nvSpPr>
        <p:spPr bwMode="auto">
          <a:noFill/>
          <a:ln>
            <a:solidFill>
              <a:srgbClr val="000000"/>
            </a:solidFill>
            <a:miter lim="800000"/>
            <a:headEnd/>
            <a:tailEnd/>
          </a:ln>
        </p:spPr>
      </p:sp>
      <p:sp>
        <p:nvSpPr>
          <p:cNvPr id="16386"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altLang="zh-CN" smtClean="0"/>
              <a:t>Tilpasse nasjonale forhold etc</a:t>
            </a:r>
          </a:p>
          <a:p>
            <a:pPr eaLnBrk="1" hangingPunct="1">
              <a:spcBef>
                <a:spcPct val="0"/>
              </a:spcBef>
            </a:pPr>
            <a:r>
              <a:rPr lang="nb-NO" altLang="zh-CN" smtClean="0"/>
              <a:t>Partsland blir sterkt anmodet om å </a:t>
            </a:r>
          </a:p>
          <a:p>
            <a:pPr eaLnBrk="1" hangingPunct="1">
              <a:spcBef>
                <a:spcPct val="0"/>
              </a:spcBef>
            </a:pPr>
            <a:r>
              <a:rPr lang="nb-NO" altLang="zh-CN" smtClean="0"/>
              <a:t>MDGs – rapportere til 2015 – innlemme post 2010-målene inn i post 2015 MDG-mål</a:t>
            </a:r>
          </a:p>
          <a:p>
            <a:pPr eaLnBrk="1" hangingPunct="1">
              <a:spcBef>
                <a:spcPct val="0"/>
              </a:spcBef>
            </a:pPr>
            <a:endParaRPr lang="nb-NO" altLang="zh-CN" smtClean="0"/>
          </a:p>
        </p:txBody>
      </p:sp>
      <p:sp>
        <p:nvSpPr>
          <p:cNvPr id="16387"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AD3D9-402B-4E0D-A123-7BC7A5D2E975}" type="slidenum">
              <a:rPr lang="nb-NO" altLang="zh-CN"/>
              <a:pPr fontAlgn="base">
                <a:spcBef>
                  <a:spcPct val="0"/>
                </a:spcBef>
                <a:spcAft>
                  <a:spcPct val="0"/>
                </a:spcAft>
                <a:defRPr/>
              </a:pPr>
              <a:t>6</a:t>
            </a:fld>
            <a:endParaRPr lang="nb-NO"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ssholder for lysbilde 1"/>
          <p:cNvSpPr>
            <a:spLocks noGrp="1" noRot="1" noChangeAspect="1"/>
          </p:cNvSpPr>
          <p:nvPr>
            <p:ph type="sldImg"/>
          </p:nvPr>
        </p:nvSpPr>
        <p:spPr bwMode="auto">
          <a:noFill/>
          <a:ln>
            <a:solidFill>
              <a:srgbClr val="000000"/>
            </a:solidFill>
            <a:miter lim="800000"/>
            <a:headEnd/>
            <a:tailEnd/>
          </a:ln>
        </p:spPr>
      </p:sp>
      <p:sp>
        <p:nvSpPr>
          <p:cNvPr id="24578"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We perform national management and advisory duties for global and regional multilateral environment conventions and agreements on biodiversity</a:t>
            </a:r>
          </a:p>
          <a:p>
            <a:pPr eaLnBrk="1" hangingPunct="1">
              <a:spcBef>
                <a:spcPct val="0"/>
              </a:spcBef>
            </a:pPr>
            <a:r>
              <a:rPr lang="en-US" altLang="zh-CN" smtClean="0"/>
              <a:t>We serve as an advisor to Norad (Norw Agency for Dev Coop) on issues related to biodiversity, biotechnology and sustainable use of natural resources.</a:t>
            </a:r>
          </a:p>
          <a:p>
            <a:pPr eaLnBrk="1" hangingPunct="1">
              <a:spcBef>
                <a:spcPct val="0"/>
              </a:spcBef>
            </a:pPr>
            <a:endParaRPr lang="nb-NO" altLang="zh-CN" smtClean="0"/>
          </a:p>
        </p:txBody>
      </p:sp>
      <p:sp>
        <p:nvSpPr>
          <p:cNvPr id="24579"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B63C1-9E73-4B55-9F5F-0E520EC9CE70}" type="slidenum">
              <a:rPr lang="nb-NO" altLang="zh-CN"/>
              <a:pPr fontAlgn="base">
                <a:spcBef>
                  <a:spcPct val="0"/>
                </a:spcBef>
                <a:spcAft>
                  <a:spcPct val="0"/>
                </a:spcAft>
                <a:defRPr/>
              </a:pPr>
              <a:t>13</a:t>
            </a:fld>
            <a:endParaRPr lang="nb-NO"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ssholder for lysbilde 1"/>
          <p:cNvSpPr>
            <a:spLocks noGrp="1" noRot="1" noChangeAspect="1"/>
          </p:cNvSpPr>
          <p:nvPr>
            <p:ph type="sldImg"/>
          </p:nvPr>
        </p:nvSpPr>
        <p:spPr bwMode="auto">
          <a:noFill/>
          <a:ln>
            <a:solidFill>
              <a:srgbClr val="000000"/>
            </a:solidFill>
            <a:miter lim="800000"/>
            <a:headEnd/>
            <a:tailEnd/>
          </a:ln>
        </p:spPr>
      </p:sp>
      <p:sp>
        <p:nvSpPr>
          <p:cNvPr id="26626"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zh-CN" sz="1100" smtClean="0"/>
              <a:t>The Convention on Biological Diversity provides a new international framework for comprehensive management of biodiversity. It is the first major international environmental protection agreement that clearly focuses on the links between the use and conservation of biodiversity and on the equitable sharing of its benefits.  </a:t>
            </a:r>
            <a:endParaRPr lang="nb-NO" altLang="zh-CN" sz="1100" smtClean="0"/>
          </a:p>
          <a:p>
            <a:pPr eaLnBrk="1" hangingPunct="1">
              <a:spcBef>
                <a:spcPct val="0"/>
              </a:spcBef>
            </a:pPr>
            <a:r>
              <a:rPr lang="en-GB" altLang="zh-CN" sz="1100" smtClean="0"/>
              <a:t>In order to ensure that the Norwegian legislation reflects this</a:t>
            </a:r>
          </a:p>
          <a:p>
            <a:pPr eaLnBrk="1" hangingPunct="1">
              <a:spcBef>
                <a:spcPct val="0"/>
              </a:spcBef>
            </a:pPr>
            <a:endParaRPr lang="en-GB" altLang="zh-CN" sz="1100" smtClean="0"/>
          </a:p>
          <a:p>
            <a:pPr eaLnBrk="1" hangingPunct="1">
              <a:spcBef>
                <a:spcPct val="0"/>
              </a:spcBef>
            </a:pPr>
            <a:r>
              <a:rPr lang="en-GB" altLang="zh-CN" sz="1100" smtClean="0"/>
              <a:t>The Act has important supplements to existing legislation; General rules for invertebrates and plants, common management objectives and principles for sustainable use, common rules for harvesting of biological resources, common rules for invasive alien species and a new set of regulations on access and benefit-sharing related to genetic resources </a:t>
            </a:r>
            <a:endParaRPr lang="nb-NO" altLang="zh-CN" sz="1100" smtClean="0"/>
          </a:p>
          <a:p>
            <a:pPr eaLnBrk="1" hangingPunct="1">
              <a:spcBef>
                <a:spcPct val="0"/>
              </a:spcBef>
            </a:pPr>
            <a:r>
              <a:rPr lang="en-GB" altLang="zh-CN" sz="1100" smtClean="0"/>
              <a:t>The Act will imply that all sectors that affect or exploit natural resources must put emphasis on common objectives and principles (i.a. precautionary principle, cumulative impacts, principle of payment for affecting the environment (based on polluter pays principle)), as well as minimize negative impacts on biodiversity. The Act puts emphasis on nature’s dynamics and the need for differentiated measures (including legislation and economic incentives) in order to reach the national target to halt the loss of biological diversity. </a:t>
            </a:r>
            <a:endParaRPr lang="nb-NO" altLang="zh-CN" sz="1100" smtClean="0"/>
          </a:p>
          <a:p>
            <a:pPr eaLnBrk="1" hangingPunct="1">
              <a:spcBef>
                <a:spcPct val="0"/>
              </a:spcBef>
            </a:pPr>
            <a:r>
              <a:rPr lang="en-GB" altLang="zh-CN" sz="1100" smtClean="0"/>
              <a:t>Trough the process of developing the Act there has been extensive cooperation with all relevant economic sectors and stakeholders. </a:t>
            </a:r>
          </a:p>
          <a:p>
            <a:pPr eaLnBrk="1" hangingPunct="1">
              <a:spcBef>
                <a:spcPct val="0"/>
              </a:spcBef>
            </a:pPr>
            <a:endParaRPr lang="en-GB" altLang="zh-CN" sz="1100" smtClean="0"/>
          </a:p>
          <a:p>
            <a:pPr eaLnBrk="1" hangingPunct="1">
              <a:spcBef>
                <a:spcPct val="0"/>
              </a:spcBef>
            </a:pPr>
            <a:r>
              <a:rPr lang="en-GB" altLang="zh-CN" sz="1100" smtClean="0"/>
              <a:t>The goal is to provide information on the location and value of important areas for biodiversity, changes in biological diversity over time, causes of changes, recommendations for appropriate measures, and to assess the effectiveness of measures. It is a requirement that results will be included in national reporting from the sectors via systems for results validation, and in Norway’s international reporting.</a:t>
            </a:r>
          </a:p>
          <a:p>
            <a:pPr eaLnBrk="1" hangingPunct="1">
              <a:spcBef>
                <a:spcPct val="0"/>
              </a:spcBef>
            </a:pPr>
            <a:endParaRPr lang="nb-NO" altLang="zh-CN" sz="1100" smtClean="0"/>
          </a:p>
        </p:txBody>
      </p:sp>
      <p:sp>
        <p:nvSpPr>
          <p:cNvPr id="26627"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A9FE5B-B1BD-4942-81C5-A38F7127A39C}" type="slidenum">
              <a:rPr lang="nb-NO" altLang="zh-CN"/>
              <a:pPr fontAlgn="base">
                <a:spcBef>
                  <a:spcPct val="0"/>
                </a:spcBef>
                <a:spcAft>
                  <a:spcPct val="0"/>
                </a:spcAft>
                <a:defRPr/>
              </a:pPr>
              <a:t>14</a:t>
            </a:fld>
            <a:endParaRPr lang="nb-NO"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ssholder for lysbilde 1"/>
          <p:cNvSpPr>
            <a:spLocks noGrp="1" noRot="1" noChangeAspect="1"/>
          </p:cNvSpPr>
          <p:nvPr>
            <p:ph type="sldImg"/>
          </p:nvPr>
        </p:nvSpPr>
        <p:spPr bwMode="auto">
          <a:noFill/>
          <a:ln>
            <a:solidFill>
              <a:srgbClr val="000000"/>
            </a:solidFill>
            <a:miter lim="800000"/>
            <a:headEnd/>
            <a:tailEnd/>
          </a:ln>
        </p:spPr>
      </p:sp>
      <p:sp>
        <p:nvSpPr>
          <p:cNvPr id="28674"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zh-CN" smtClean="0"/>
              <a:t>The action plans will identify the threats to the species, current and planned remedial measures, and completed and future monitoring. As of 2008, actions plans for six threatened species, including arctic fox, have been produced. Remedial measures have commenced for all six species. A further 11 action plans are in production. It has been decided to produce 22 new action plans for threatened species and natural habitats, including uncultivated grassy areas formerly harvested for hay (slåttemark), in 2009.</a:t>
            </a:r>
          </a:p>
          <a:p>
            <a:pPr eaLnBrk="1" hangingPunct="1">
              <a:spcBef>
                <a:spcPct val="0"/>
              </a:spcBef>
            </a:pPr>
            <a:endParaRPr lang="nb-NO" altLang="zh-CN" smtClean="0"/>
          </a:p>
        </p:txBody>
      </p:sp>
      <p:sp>
        <p:nvSpPr>
          <p:cNvPr id="28675"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E2942-19EB-43CC-A330-2D0693E59C00}" type="slidenum">
              <a:rPr lang="nb-NO" altLang="zh-CN"/>
              <a:pPr fontAlgn="base">
                <a:spcBef>
                  <a:spcPct val="0"/>
                </a:spcBef>
                <a:spcAft>
                  <a:spcPct val="0"/>
                </a:spcAft>
                <a:defRPr/>
              </a:pPr>
              <a:t>15</a:t>
            </a:fld>
            <a:endParaRPr lang="nb-NO"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ssholder for lysbilde 1"/>
          <p:cNvSpPr>
            <a:spLocks noGrp="1" noRot="1" noChangeAspect="1"/>
          </p:cNvSpPr>
          <p:nvPr>
            <p:ph type="sldImg"/>
          </p:nvPr>
        </p:nvSpPr>
        <p:spPr bwMode="auto">
          <a:noFill/>
          <a:ln>
            <a:solidFill>
              <a:srgbClr val="000000"/>
            </a:solidFill>
            <a:miter lim="800000"/>
            <a:headEnd/>
            <a:tailEnd/>
          </a:ln>
        </p:spPr>
      </p:sp>
      <p:sp>
        <p:nvSpPr>
          <p:cNvPr id="30722" name="Plassholder for notat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altLang="zh-CN" smtClean="0"/>
              <a:t>Sometimes the scientists does not know about important issues in biodiversity etc, and sometimes policy-makers and managers does not know how to use science</a:t>
            </a:r>
          </a:p>
          <a:p>
            <a:pPr eaLnBrk="1" hangingPunct="1">
              <a:spcBef>
                <a:spcPct val="0"/>
              </a:spcBef>
            </a:pPr>
            <a:endParaRPr lang="nb-NO" altLang="zh-CN" smtClean="0"/>
          </a:p>
        </p:txBody>
      </p:sp>
      <p:sp>
        <p:nvSpPr>
          <p:cNvPr id="30723"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3DE88-2A7B-4D7A-A275-F5C4F24BB0EF}" type="slidenum">
              <a:rPr lang="nb-NO" altLang="zh-CN"/>
              <a:pPr fontAlgn="base">
                <a:spcBef>
                  <a:spcPct val="0"/>
                </a:spcBef>
                <a:spcAft>
                  <a:spcPct val="0"/>
                </a:spcAft>
                <a:defRPr/>
              </a:pPr>
              <a:t>16</a:t>
            </a:fld>
            <a:endParaRPr lang="nb-NO"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ssholder for lysbilde 1"/>
          <p:cNvSpPr>
            <a:spLocks noGrp="1" noRot="1" noChangeAspect="1"/>
          </p:cNvSpPr>
          <p:nvPr>
            <p:ph type="sldImg"/>
          </p:nvPr>
        </p:nvSpPr>
        <p:spPr bwMode="auto">
          <a:noFill/>
          <a:ln>
            <a:solidFill>
              <a:srgbClr val="000000"/>
            </a:solidFill>
            <a:miter lim="800000"/>
            <a:headEnd/>
            <a:tailEnd/>
          </a:ln>
        </p:spPr>
      </p:sp>
      <p:sp>
        <p:nvSpPr>
          <p:cNvPr id="32770"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zh-CN" smtClean="0"/>
              <a:t>Specific attention to the interests and possibilities of other sectors (agriculture, nature conservation, fisheries, transport etc.) in an early stage increases the chance on identifying new opportunities and balancing short term and long term interests.</a:t>
            </a:r>
          </a:p>
          <a:p>
            <a:pPr eaLnBrk="1" hangingPunct="1">
              <a:spcBef>
                <a:spcPct val="0"/>
              </a:spcBef>
            </a:pPr>
            <a:endParaRPr lang="en-GB" altLang="zh-CN" smtClean="0"/>
          </a:p>
          <a:p>
            <a:pPr eaLnBrk="1" hangingPunct="1">
              <a:spcBef>
                <a:spcPct val="0"/>
              </a:spcBef>
            </a:pPr>
            <a:r>
              <a:rPr lang="en-GB" altLang="zh-CN" smtClean="0"/>
              <a:t>Important because oil and gas exploitation usually generates short term benefits with long lasting effects on the environment, economy</a:t>
            </a:r>
          </a:p>
          <a:p>
            <a:pPr eaLnBrk="1" hangingPunct="1">
              <a:spcBef>
                <a:spcPct val="0"/>
              </a:spcBef>
            </a:pPr>
            <a:endParaRPr lang="en-GB" altLang="zh-CN" smtClean="0"/>
          </a:p>
          <a:p>
            <a:pPr eaLnBrk="1" hangingPunct="1">
              <a:spcBef>
                <a:spcPct val="0"/>
              </a:spcBef>
            </a:pPr>
            <a:r>
              <a:rPr lang="en-GB" altLang="zh-CN" smtClean="0"/>
              <a:t>Identify stakeholders related to the SEA and planning/development process</a:t>
            </a:r>
          </a:p>
          <a:p>
            <a:pPr lvl="1" eaLnBrk="1" hangingPunct="1">
              <a:spcBef>
                <a:spcPct val="0"/>
              </a:spcBef>
            </a:pPr>
            <a:r>
              <a:rPr lang="en-GB" altLang="zh-CN" smtClean="0"/>
              <a:t>Ministries, Agencies, Companies, Local communities</a:t>
            </a:r>
          </a:p>
          <a:p>
            <a:pPr lvl="1" eaLnBrk="1" hangingPunct="1">
              <a:spcBef>
                <a:spcPct val="0"/>
              </a:spcBef>
            </a:pPr>
            <a:r>
              <a:rPr lang="en-GB" altLang="zh-CN" smtClean="0"/>
              <a:t>NGOs, General public</a:t>
            </a:r>
          </a:p>
          <a:p>
            <a:pPr eaLnBrk="1" hangingPunct="1">
              <a:spcBef>
                <a:spcPct val="0"/>
              </a:spcBef>
            </a:pPr>
            <a:r>
              <a:rPr lang="en-GB" altLang="zh-CN" smtClean="0"/>
              <a:t>Plan and elaborate on involvement in the process from various stakeholders</a:t>
            </a:r>
          </a:p>
          <a:p>
            <a:pPr eaLnBrk="1" hangingPunct="1">
              <a:spcBef>
                <a:spcPct val="0"/>
              </a:spcBef>
            </a:pPr>
            <a:endParaRPr lang="en-GB" altLang="zh-CN" smtClean="0"/>
          </a:p>
          <a:p>
            <a:pPr lvl="1" eaLnBrk="1" hangingPunct="1">
              <a:spcBef>
                <a:spcPct val="0"/>
              </a:spcBef>
            </a:pPr>
            <a:r>
              <a:rPr lang="en-GB" altLang="zh-CN" b="1" smtClean="0"/>
              <a:t>Capacity and knowledge in institutions:</a:t>
            </a:r>
            <a:r>
              <a:rPr lang="en-GB" altLang="zh-CN" smtClean="0"/>
              <a:t> SEA processes, oil and gas exploitation in general</a:t>
            </a:r>
          </a:p>
          <a:p>
            <a:pPr lvl="1" eaLnBrk="1" hangingPunct="1">
              <a:spcBef>
                <a:spcPct val="0"/>
              </a:spcBef>
            </a:pPr>
            <a:r>
              <a:rPr lang="en-GB" altLang="zh-CN" smtClean="0"/>
              <a:t>Geodata management</a:t>
            </a:r>
          </a:p>
          <a:p>
            <a:pPr lvl="1" eaLnBrk="1" hangingPunct="1">
              <a:spcBef>
                <a:spcPct val="0"/>
              </a:spcBef>
            </a:pPr>
            <a:r>
              <a:rPr lang="en-GB" altLang="zh-CN" smtClean="0"/>
              <a:t>Environment and Oil and gas and vice versa</a:t>
            </a:r>
          </a:p>
          <a:p>
            <a:pPr eaLnBrk="1" hangingPunct="1">
              <a:spcBef>
                <a:spcPct val="0"/>
              </a:spcBef>
            </a:pPr>
            <a:endParaRPr lang="en-GB" altLang="zh-CN" smtClean="0"/>
          </a:p>
          <a:p>
            <a:pPr eaLnBrk="1" hangingPunct="1">
              <a:spcBef>
                <a:spcPct val="0"/>
              </a:spcBef>
            </a:pPr>
            <a:endParaRPr lang="nb-NO" altLang="zh-CN" smtClean="0"/>
          </a:p>
        </p:txBody>
      </p:sp>
      <p:sp>
        <p:nvSpPr>
          <p:cNvPr id="32771"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27C98-3E0F-408A-8463-590FBB624859}" type="slidenum">
              <a:rPr lang="nb-NO" altLang="zh-CN"/>
              <a:pPr fontAlgn="base">
                <a:spcBef>
                  <a:spcPct val="0"/>
                </a:spcBef>
                <a:spcAft>
                  <a:spcPct val="0"/>
                </a:spcAft>
                <a:defRPr/>
              </a:pPr>
              <a:t>17</a:t>
            </a:fld>
            <a:endParaRPr lang="nb-NO"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Rektangel 9"/>
          <p:cNvSpPr/>
          <p:nvPr userDrawn="1"/>
        </p:nvSpPr>
        <p:spPr>
          <a:xfrm>
            <a:off x="0" y="357188"/>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5" name="Rektangel 6"/>
          <p:cNvSpPr/>
          <p:nvPr userDrawn="1"/>
        </p:nvSpPr>
        <p:spPr>
          <a:xfrm>
            <a:off x="0" y="1928813"/>
            <a:ext cx="9144000" cy="36004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6" name="Rektangel 8"/>
          <p:cNvSpPr/>
          <p:nvPr userDrawn="1"/>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pic>
        <p:nvPicPr>
          <p:cNvPr id="7" name="Bilde 11" descr="DN_profilill_lite_hvit.gif"/>
          <p:cNvPicPr>
            <a:picLocks noChangeAspect="1"/>
          </p:cNvPicPr>
          <p:nvPr userDrawn="1"/>
        </p:nvPicPr>
        <p:blipFill>
          <a:blip r:embed="rId2"/>
          <a:srcRect l="33427" t="5208" b="41666"/>
          <a:stretch>
            <a:fillRect/>
          </a:stretch>
        </p:blipFill>
        <p:spPr bwMode="auto">
          <a:xfrm>
            <a:off x="0" y="2857500"/>
            <a:ext cx="3286125" cy="2714625"/>
          </a:xfrm>
          <a:prstGeom prst="rect">
            <a:avLst/>
          </a:prstGeom>
          <a:noFill/>
          <a:ln w="9525">
            <a:noFill/>
            <a:miter lim="800000"/>
            <a:headEnd/>
            <a:tailEnd/>
          </a:ln>
        </p:spPr>
      </p:pic>
      <p:pic>
        <p:nvPicPr>
          <p:cNvPr id="8" name="Bilde 12" descr="DN_hovedlogo_eng.jpg"/>
          <p:cNvPicPr>
            <a:picLocks noChangeAspect="1"/>
          </p:cNvPicPr>
          <p:nvPr userDrawn="1"/>
        </p:nvPicPr>
        <p:blipFill>
          <a:blip r:embed="rId3"/>
          <a:srcRect/>
          <a:stretch>
            <a:fillRect/>
          </a:stretch>
        </p:blipFill>
        <p:spPr bwMode="auto">
          <a:xfrm>
            <a:off x="2952750" y="644525"/>
            <a:ext cx="3238500" cy="730250"/>
          </a:xfrm>
          <a:prstGeom prst="rect">
            <a:avLst/>
          </a:prstGeom>
          <a:noFill/>
          <a:ln w="9525">
            <a:noFill/>
            <a:miter lim="800000"/>
            <a:headEnd/>
            <a:tailEnd/>
          </a:ln>
        </p:spPr>
      </p:pic>
      <p:sp>
        <p:nvSpPr>
          <p:cNvPr id="2" name="Tittel 1"/>
          <p:cNvSpPr>
            <a:spLocks noGrp="1"/>
          </p:cNvSpPr>
          <p:nvPr>
            <p:ph type="ctrTitle"/>
          </p:nvPr>
        </p:nvSpPr>
        <p:spPr>
          <a:xfrm>
            <a:off x="714348" y="2570400"/>
            <a:ext cx="7772400" cy="1040400"/>
          </a:xfrm>
        </p:spPr>
        <p:txBody>
          <a:bodyPr anchor="t">
            <a:normAutofit/>
          </a:bodyPr>
          <a:lstStyle>
            <a:lvl1pPr algn="ctr">
              <a:defRPr sz="3200">
                <a:solidFill>
                  <a:schemeClr val="bg1"/>
                </a:solidFill>
              </a:defRPr>
            </a:lvl1pPr>
          </a:lstStyle>
          <a:p>
            <a:r>
              <a:rPr lang="en-US" altLang="zh-CN" dirty="0" smtClean="0"/>
              <a:t>Click to edit Master title style</a:t>
            </a:r>
            <a:endParaRPr lang="nb-NO" dirty="0"/>
          </a:p>
        </p:txBody>
      </p:sp>
      <p:sp>
        <p:nvSpPr>
          <p:cNvPr id="17" name="Plassholder for tekst 16"/>
          <p:cNvSpPr>
            <a:spLocks noGrp="1"/>
          </p:cNvSpPr>
          <p:nvPr>
            <p:ph type="body" sz="quarter" idx="13"/>
          </p:nvPr>
        </p:nvSpPr>
        <p:spPr>
          <a:xfrm>
            <a:off x="3429000" y="3714752"/>
            <a:ext cx="5072063" cy="714367"/>
          </a:xfrm>
        </p:spPr>
        <p:txBody>
          <a:bodyPr/>
          <a:lstStyle>
            <a:lvl1pPr>
              <a:buNone/>
              <a:defRPr sz="2000">
                <a:solidFill>
                  <a:schemeClr val="bg1"/>
                </a:solidFill>
              </a:defRPr>
            </a:lvl1pPr>
          </a:lstStyle>
          <a:p>
            <a:pPr lvl="0"/>
            <a:r>
              <a:rPr lang="en-US" altLang="zh-CN" dirty="0" smtClean="0"/>
              <a:t>Click to edit Master text styles</a:t>
            </a:r>
          </a:p>
        </p:txBody>
      </p:sp>
      <p:sp>
        <p:nvSpPr>
          <p:cNvPr id="9" name="Plassholder for dato 3"/>
          <p:cNvSpPr>
            <a:spLocks noGrp="1"/>
          </p:cNvSpPr>
          <p:nvPr>
            <p:ph type="dt" sz="half" idx="14"/>
          </p:nvPr>
        </p:nvSpPr>
        <p:spPr/>
        <p:txBody>
          <a:bodyPr/>
          <a:lstStyle>
            <a:lvl1pPr>
              <a:defRPr/>
            </a:lvl1pPr>
          </a:lstStyle>
          <a:p>
            <a:pPr>
              <a:defRPr/>
            </a:pPr>
            <a:fld id="{3EB0E60D-7808-4D48-8656-4E9ABF276CCC}" type="datetimeFigureOut">
              <a:rPr lang="nb-NO"/>
              <a:pPr>
                <a:defRPr/>
              </a:pPr>
              <a:t>26.09.2010</a:t>
            </a:fld>
            <a:endParaRPr lang="nb-NO"/>
          </a:p>
        </p:txBody>
      </p:sp>
      <p:sp>
        <p:nvSpPr>
          <p:cNvPr id="10" name="Plassholder for bunntekst 4"/>
          <p:cNvSpPr>
            <a:spLocks noGrp="1"/>
          </p:cNvSpPr>
          <p:nvPr>
            <p:ph type="ftr" sz="quarter" idx="15"/>
          </p:nvPr>
        </p:nvSpPr>
        <p:spPr/>
        <p:txBody>
          <a:bodyPr/>
          <a:lstStyle>
            <a:lvl1pPr>
              <a:defRPr/>
            </a:lvl1pPr>
          </a:lstStyle>
          <a:p>
            <a:pPr>
              <a:defRPr/>
            </a:pPr>
            <a:endParaRPr lang="nb-NO"/>
          </a:p>
        </p:txBody>
      </p:sp>
      <p:sp>
        <p:nvSpPr>
          <p:cNvPr id="11" name="Plassholder for lysbildenummer 5"/>
          <p:cNvSpPr>
            <a:spLocks noGrp="1"/>
          </p:cNvSpPr>
          <p:nvPr>
            <p:ph type="sldNum" sz="quarter" idx="16"/>
          </p:nvPr>
        </p:nvSpPr>
        <p:spPr/>
        <p:txBody>
          <a:bodyPr/>
          <a:lstStyle>
            <a:lvl1pPr>
              <a:defRPr/>
            </a:lvl1pPr>
          </a:lstStyle>
          <a:p>
            <a:pPr>
              <a:defRPr/>
            </a:pPr>
            <a:fld id="{851560FA-AB7F-474F-9B59-17468A5350B7}"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1D06F4B3-37AF-48C7-A337-11A92AFD0B6E}" type="datetimeFigureOut">
              <a:rPr lang="nb-NO"/>
              <a:pPr>
                <a:defRPr/>
              </a:pPr>
              <a:t>26.09.2010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4EB2601-0FE4-429F-9A8F-CF4A5209C545}"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0" y="1641600"/>
            <a:ext cx="9144000" cy="3600000"/>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86A7001D-97C0-4393-8A93-CBBE6F908514}" type="datetimeFigureOut">
              <a:rPr lang="nb-NO"/>
              <a:pPr>
                <a:defRPr/>
              </a:pPr>
              <a:t>26.09.2010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90B075C-B88B-4C8C-9F27-BBB3AC7CD56D}"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28596" y="274638"/>
            <a:ext cx="7215238" cy="796908"/>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normAutofit/>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normAutofit/>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a:defRPr/>
            </a:lvl1pPr>
          </a:lstStyle>
          <a:p>
            <a:pPr>
              <a:defRPr/>
            </a:pPr>
            <a:fld id="{0B5B77BA-E719-498E-BF0A-8C043E8524D7}" type="datetimeFigureOut">
              <a:rPr lang="nb-NO"/>
              <a:pPr>
                <a:defRPr/>
              </a:pPr>
              <a:t>26.09.2010</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A488992A-D680-4D4C-86B3-E62EEF0F1AA9}"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28625" y="274638"/>
            <a:ext cx="6286500" cy="86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altLang="zh-CN" smtClean="0"/>
              <a:t>Klikk for å redigere tittelstil</a:t>
            </a:r>
          </a:p>
        </p:txBody>
      </p:sp>
      <p:sp>
        <p:nvSpPr>
          <p:cNvPr id="1027" name="Plassholder for tekst 2"/>
          <p:cNvSpPr>
            <a:spLocks noGrp="1"/>
          </p:cNvSpPr>
          <p:nvPr>
            <p:ph type="body" idx="1"/>
          </p:nvPr>
        </p:nvSpPr>
        <p:spPr bwMode="auto">
          <a:xfrm>
            <a:off x="428625" y="1600200"/>
            <a:ext cx="8229600"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zh-CN" smtClean="0"/>
              <a:t>Klikk for å redigere tekststiler i malen</a:t>
            </a:r>
          </a:p>
          <a:p>
            <a:pPr lvl="1"/>
            <a:r>
              <a:rPr lang="nb-NO" altLang="zh-CN" smtClean="0"/>
              <a:t>Andre nivå</a:t>
            </a:r>
          </a:p>
          <a:p>
            <a:pPr lvl="2"/>
            <a:r>
              <a:rPr lang="nb-NO" altLang="zh-CN" smtClean="0"/>
              <a:t>Tredje nivå</a:t>
            </a:r>
          </a:p>
          <a:p>
            <a:pPr lvl="3"/>
            <a:r>
              <a:rPr lang="nb-NO" altLang="zh-CN" smtClean="0"/>
              <a:t>Fjerde nivå</a:t>
            </a:r>
          </a:p>
          <a:p>
            <a:pPr lvl="4"/>
            <a:r>
              <a:rPr lang="nb-NO" altLang="zh-CN" smtClean="0"/>
              <a:t>Femte nivå</a:t>
            </a:r>
          </a:p>
        </p:txBody>
      </p:sp>
      <p:sp>
        <p:nvSpPr>
          <p:cNvPr id="4" name="Plassholder for dato 3"/>
          <p:cNvSpPr>
            <a:spLocks noGrp="1"/>
          </p:cNvSpPr>
          <p:nvPr>
            <p:ph type="dt" sz="half" idx="2"/>
          </p:nvPr>
        </p:nvSpPr>
        <p:spPr>
          <a:xfrm>
            <a:off x="457200" y="6500813"/>
            <a:ext cx="2133600" cy="2206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fld id="{15DC5636-EE3F-4238-8996-8164A400B753}" type="datetimeFigureOut">
              <a:rPr lang="nb-NO"/>
              <a:pPr>
                <a:defRPr/>
              </a:pPr>
              <a:t>26.09.2010</a:t>
            </a:fld>
            <a:endParaRPr lang="nb-NO"/>
          </a:p>
        </p:txBody>
      </p:sp>
      <p:sp>
        <p:nvSpPr>
          <p:cNvPr id="5" name="Plassholder for bunntekst 4"/>
          <p:cNvSpPr>
            <a:spLocks noGrp="1"/>
          </p:cNvSpPr>
          <p:nvPr>
            <p:ph type="ftr" sz="quarter" idx="3"/>
          </p:nvPr>
        </p:nvSpPr>
        <p:spPr>
          <a:xfrm>
            <a:off x="3124200" y="6500813"/>
            <a:ext cx="2895600" cy="22066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r>
              <a:rPr lang="nb-NO"/>
              <a:t>www.dirnat.no</a:t>
            </a:r>
          </a:p>
        </p:txBody>
      </p:sp>
      <p:sp>
        <p:nvSpPr>
          <p:cNvPr id="6" name="Plassholder for lysbildenummer 5"/>
          <p:cNvSpPr>
            <a:spLocks noGrp="1"/>
          </p:cNvSpPr>
          <p:nvPr>
            <p:ph type="sldNum" sz="quarter" idx="4"/>
          </p:nvPr>
        </p:nvSpPr>
        <p:spPr>
          <a:xfrm>
            <a:off x="6553200" y="6500813"/>
            <a:ext cx="2133600" cy="220662"/>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ea typeface="+mn-ea"/>
              </a:defRPr>
            </a:lvl1pPr>
          </a:lstStyle>
          <a:p>
            <a:pPr>
              <a:defRPr/>
            </a:pPr>
            <a:fld id="{0DFC697F-3B57-4FE6-A3D4-F9FB692EF832}" type="slidenum">
              <a:rPr lang="nb-NO"/>
              <a:pPr>
                <a:defRPr/>
              </a:pPr>
              <a:t>‹#›</a:t>
            </a:fld>
            <a:endParaRPr lang="nb-NO" dirty="0"/>
          </a:p>
        </p:txBody>
      </p:sp>
      <p:cxnSp>
        <p:nvCxnSpPr>
          <p:cNvPr id="9" name="Rett linje 8"/>
          <p:cNvCxnSpPr/>
          <p:nvPr/>
        </p:nvCxnSpPr>
        <p:spPr>
          <a:xfrm>
            <a:off x="428625" y="6427788"/>
            <a:ext cx="82153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428625" y="1143000"/>
            <a:ext cx="8143875"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Bilde 11" descr="DN_hovedlogo_eng.jpg"/>
          <p:cNvPicPr>
            <a:picLocks noChangeAspect="1"/>
          </p:cNvPicPr>
          <p:nvPr/>
        </p:nvPicPr>
        <p:blipFill>
          <a:blip r:embed="rId6"/>
          <a:srcRect/>
          <a:stretch>
            <a:fillRect/>
          </a:stretch>
        </p:blipFill>
        <p:spPr bwMode="auto">
          <a:xfrm>
            <a:off x="6858000" y="730250"/>
            <a:ext cx="1800225"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oregonstate.edu/international/CWG/17/UNCCD-logo.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temate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www.cbd.i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bd.in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tel 1"/>
          <p:cNvSpPr>
            <a:spLocks noGrp="1"/>
          </p:cNvSpPr>
          <p:nvPr>
            <p:ph type="ctrTitle"/>
          </p:nvPr>
        </p:nvSpPr>
        <p:spPr>
          <a:xfrm>
            <a:off x="755650" y="1989138"/>
            <a:ext cx="7993063" cy="1800225"/>
          </a:xfrm>
        </p:spPr>
        <p:txBody>
          <a:bodyPr/>
          <a:lstStyle/>
          <a:p>
            <a:pPr eaLnBrk="1" hangingPunct="1"/>
            <a:r>
              <a:rPr lang="nb-NO" altLang="zh-CN" sz="2900" smtClean="0">
                <a:ea typeface="宋体" charset="-122"/>
              </a:rPr>
              <a:t>Development and implementation of the Convention on Biologial Diversity in Norway</a:t>
            </a:r>
            <a:br>
              <a:rPr lang="nb-NO" altLang="zh-CN" sz="2900" smtClean="0">
                <a:ea typeface="宋体" charset="-122"/>
              </a:rPr>
            </a:br>
            <a:r>
              <a:rPr lang="nb-NO" altLang="zh-CN" sz="2900" smtClean="0">
                <a:ea typeface="宋体" charset="-122"/>
              </a:rPr>
              <a:t>《</a:t>
            </a:r>
            <a:r>
              <a:rPr lang="zh-CN" altLang="nb-NO" sz="2900" smtClean="0">
                <a:ea typeface="宋体" charset="-122"/>
              </a:rPr>
              <a:t>生物多样性公约</a:t>
            </a:r>
            <a:r>
              <a:rPr lang="nb-NO" altLang="zh-CN" sz="2900" smtClean="0">
                <a:ea typeface="宋体" charset="-122"/>
              </a:rPr>
              <a:t>》</a:t>
            </a:r>
            <a:r>
              <a:rPr lang="zh-CN" altLang="nb-NO" sz="2900" smtClean="0">
                <a:ea typeface="宋体" charset="-122"/>
              </a:rPr>
              <a:t>的发展及挪威履行</a:t>
            </a:r>
            <a:r>
              <a:rPr lang="nb-NO" altLang="zh-CN" sz="2900" smtClean="0">
                <a:ea typeface="宋体" charset="-122"/>
              </a:rPr>
              <a:t>《</a:t>
            </a:r>
            <a:r>
              <a:rPr lang="zh-CN" altLang="nb-NO" sz="2900" smtClean="0">
                <a:ea typeface="宋体" charset="-122"/>
              </a:rPr>
              <a:t>生物多样性公约</a:t>
            </a:r>
            <a:r>
              <a:rPr lang="nb-NO" altLang="zh-CN" sz="2900" smtClean="0">
                <a:ea typeface="宋体" charset="-122"/>
              </a:rPr>
              <a:t>》</a:t>
            </a:r>
            <a:r>
              <a:rPr lang="zh-CN" altLang="nb-NO" sz="2900" smtClean="0">
                <a:ea typeface="宋体" charset="-122"/>
              </a:rPr>
              <a:t>情况</a:t>
            </a:r>
          </a:p>
        </p:txBody>
      </p:sp>
      <p:sp>
        <p:nvSpPr>
          <p:cNvPr id="7170" name="Plassholder for tekst 2"/>
          <p:cNvSpPr>
            <a:spLocks noGrp="1"/>
          </p:cNvSpPr>
          <p:nvPr>
            <p:ph type="body" sz="quarter" idx="13"/>
          </p:nvPr>
        </p:nvSpPr>
        <p:spPr>
          <a:xfrm>
            <a:off x="3348038" y="4005263"/>
            <a:ext cx="5472112" cy="1722437"/>
          </a:xfrm>
        </p:spPr>
        <p:txBody>
          <a:bodyPr/>
          <a:lstStyle/>
          <a:p>
            <a:pPr eaLnBrk="1" hangingPunct="1"/>
            <a:r>
              <a:rPr lang="nb-NO" altLang="zh-CN" smtClean="0">
                <a:ea typeface="宋体" charset="-122"/>
              </a:rPr>
              <a:t>Svein Aage Mehli, </a:t>
            </a:r>
          </a:p>
          <a:p>
            <a:pPr eaLnBrk="1" hangingPunct="1"/>
            <a:r>
              <a:rPr lang="zh-CN" altLang="nb-NO" smtClean="0">
                <a:ea typeface="宋体" charset="-122"/>
              </a:rPr>
              <a:t>斯文</a:t>
            </a:r>
            <a:r>
              <a:rPr lang="en-US" altLang="zh-CN" sz="1800" b="1" smtClean="0">
                <a:ea typeface="宋体" charset="-122"/>
              </a:rPr>
              <a:t>·</a:t>
            </a:r>
            <a:r>
              <a:rPr lang="zh-CN" altLang="nb-NO" smtClean="0">
                <a:ea typeface="宋体" charset="-122"/>
              </a:rPr>
              <a:t>阿格</a:t>
            </a:r>
            <a:r>
              <a:rPr lang="en-US" altLang="zh-CN" sz="1800" b="1" smtClean="0">
                <a:ea typeface="宋体" charset="-122"/>
              </a:rPr>
              <a:t>·</a:t>
            </a:r>
            <a:r>
              <a:rPr lang="zh-CN" altLang="nb-NO" smtClean="0">
                <a:ea typeface="宋体" charset="-122"/>
              </a:rPr>
              <a:t>梅里</a:t>
            </a:r>
          </a:p>
          <a:p>
            <a:pPr eaLnBrk="1" hangingPunct="1"/>
            <a:r>
              <a:rPr lang="nb-NO" altLang="zh-CN" smtClean="0">
                <a:ea typeface="宋体" charset="-122"/>
              </a:rPr>
              <a:t>Changsha, 27 September, 2010</a:t>
            </a:r>
          </a:p>
          <a:p>
            <a:pPr eaLnBrk="1" hangingPunct="1"/>
            <a:r>
              <a:rPr lang="nb-NO" altLang="zh-CN" smtClean="0">
                <a:ea typeface="宋体" charset="-122"/>
              </a:rPr>
              <a:t>2010</a:t>
            </a:r>
            <a:r>
              <a:rPr lang="zh-CN" altLang="nb-NO" smtClean="0">
                <a:ea typeface="宋体" charset="-122"/>
              </a:rPr>
              <a:t>年</a:t>
            </a:r>
            <a:r>
              <a:rPr lang="nb-NO" altLang="zh-CN" smtClean="0">
                <a:ea typeface="宋体" charset="-122"/>
              </a:rPr>
              <a:t>9</a:t>
            </a:r>
            <a:r>
              <a:rPr lang="zh-CN" altLang="nb-NO" smtClean="0">
                <a:ea typeface="宋体" charset="-122"/>
              </a:rPr>
              <a:t>月</a:t>
            </a:r>
            <a:r>
              <a:rPr lang="nb-NO" altLang="zh-CN" smtClean="0">
                <a:ea typeface="宋体" charset="-122"/>
              </a:rPr>
              <a:t>27</a:t>
            </a:r>
            <a:r>
              <a:rPr lang="zh-CN" altLang="nb-NO" smtClean="0">
                <a:ea typeface="宋体" charset="-122"/>
              </a:rPr>
              <a:t>日，长沙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tel 1"/>
          <p:cNvSpPr>
            <a:spLocks noGrp="1"/>
          </p:cNvSpPr>
          <p:nvPr>
            <p:ph type="title"/>
          </p:nvPr>
        </p:nvSpPr>
        <p:spPr/>
        <p:txBody>
          <a:bodyPr/>
          <a:lstStyle/>
          <a:p>
            <a:pPr eaLnBrk="1" hangingPunct="1"/>
            <a:r>
              <a:rPr lang="nb-NO" altLang="zh-CN" sz="2800" smtClean="0">
                <a:ea typeface="宋体" charset="-122"/>
              </a:rPr>
              <a:t>Why sector integration</a:t>
            </a:r>
            <a:br>
              <a:rPr lang="nb-NO" altLang="zh-CN" sz="2800" smtClean="0">
                <a:ea typeface="宋体" charset="-122"/>
              </a:rPr>
            </a:br>
            <a:r>
              <a:rPr lang="zh-CN" altLang="nb-NO" sz="2800" smtClean="0">
                <a:ea typeface="宋体" charset="-122"/>
              </a:rPr>
              <a:t>为什么要开展部门纳入工作？</a:t>
            </a:r>
            <a:r>
              <a:rPr lang="zh-CN" altLang="nb-NO" smtClean="0">
                <a:ea typeface="宋体" charset="-122"/>
              </a:rPr>
              <a:t> </a:t>
            </a:r>
            <a:r>
              <a:rPr lang="nb-NO" altLang="zh-CN" sz="2800" smtClean="0">
                <a:ea typeface="宋体" charset="-122"/>
              </a:rPr>
              <a:t> </a:t>
            </a:r>
          </a:p>
        </p:txBody>
      </p:sp>
      <p:sp>
        <p:nvSpPr>
          <p:cNvPr id="20482" name="Plassholder for innhold 2"/>
          <p:cNvSpPr>
            <a:spLocks noGrp="1"/>
          </p:cNvSpPr>
          <p:nvPr>
            <p:ph idx="1"/>
          </p:nvPr>
        </p:nvSpPr>
        <p:spPr>
          <a:xfrm>
            <a:off x="428625" y="1412875"/>
            <a:ext cx="8229600" cy="4659313"/>
          </a:xfrm>
        </p:spPr>
        <p:txBody>
          <a:bodyPr/>
          <a:lstStyle/>
          <a:p>
            <a:pPr eaLnBrk="1" hangingPunct="1"/>
            <a:r>
              <a:rPr lang="nb-NO" altLang="zh-CN" smtClean="0">
                <a:ea typeface="宋体" charset="-122"/>
              </a:rPr>
              <a:t>The economic sectors have the basic responsibility for laws, regulations and activities affecting biodiversity  </a:t>
            </a:r>
            <a:r>
              <a:rPr lang="zh-CN" altLang="en-US" smtClean="0">
                <a:ea typeface="宋体" charset="-122"/>
              </a:rPr>
              <a:t>经济部门对影响生物多样性的法律、法规和活动负有基本的责任 </a:t>
            </a:r>
            <a:endParaRPr lang="nb-NO" altLang="zh-CN" smtClean="0">
              <a:ea typeface="宋体" charset="-122"/>
            </a:endParaRPr>
          </a:p>
          <a:p>
            <a:pPr eaLnBrk="1" hangingPunct="1"/>
            <a:r>
              <a:rPr lang="nb-NO" altLang="zh-CN" smtClean="0">
                <a:ea typeface="宋体" charset="-122"/>
              </a:rPr>
              <a:t>Conservation and sustainable use are two sides of the same coin and must be seen in context  </a:t>
            </a:r>
            <a:r>
              <a:rPr lang="zh-CN" altLang="en-US" smtClean="0">
                <a:ea typeface="宋体" charset="-122"/>
              </a:rPr>
              <a:t>保护与可持续利用是一个硬币的两面，需要在同一个背景下处理 </a:t>
            </a:r>
            <a:endParaRPr lang="nb-NO" altLang="zh-CN" smtClean="0">
              <a:ea typeface="宋体" charset="-122"/>
            </a:endParaRPr>
          </a:p>
          <a:p>
            <a:pPr eaLnBrk="1" hangingPunct="1"/>
            <a:r>
              <a:rPr lang="nb-NO" altLang="zh-CN" smtClean="0">
                <a:ea typeface="宋体" charset="-122"/>
              </a:rPr>
              <a:t>Economic sectors normally have large economic and political power  </a:t>
            </a:r>
            <a:r>
              <a:rPr lang="zh-CN" altLang="en-US" smtClean="0">
                <a:ea typeface="宋体" charset="-122"/>
              </a:rPr>
              <a:t>经济部门通常拥有巨大的经济政治力量 </a:t>
            </a:r>
            <a:endParaRPr lang="nb-NO" altLang="zh-CN" smtClean="0">
              <a:ea typeface="宋体" charset="-122"/>
            </a:endParaRPr>
          </a:p>
          <a:p>
            <a:pPr eaLnBrk="1" hangingPunct="1"/>
            <a:r>
              <a:rPr lang="nb-NO" altLang="zh-CN" smtClean="0">
                <a:ea typeface="宋体" charset="-122"/>
              </a:rPr>
              <a:t>Preventing biodiversity loss is cheaper than restauration</a:t>
            </a:r>
            <a:r>
              <a:rPr lang="zh-CN" altLang="en-US" smtClean="0">
                <a:ea typeface="宋体" charset="-122"/>
              </a:rPr>
              <a:t>防止生物多样性丧失的成本远低于恢复成本 </a:t>
            </a:r>
            <a:endParaRPr lang="nb-NO" altLang="zh-CN" smtClean="0">
              <a:ea typeface="宋体"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tel 1"/>
          <p:cNvSpPr>
            <a:spLocks noGrp="1"/>
          </p:cNvSpPr>
          <p:nvPr>
            <p:ph type="title"/>
          </p:nvPr>
        </p:nvSpPr>
        <p:spPr>
          <a:xfrm>
            <a:off x="428625" y="188913"/>
            <a:ext cx="6303963" cy="1008062"/>
          </a:xfrm>
        </p:spPr>
        <p:txBody>
          <a:bodyPr/>
          <a:lstStyle/>
          <a:p>
            <a:pPr eaLnBrk="1" hangingPunct="1"/>
            <a:r>
              <a:rPr lang="nb-NO" altLang="zh-CN" sz="2000" b="1" smtClean="0">
                <a:ea typeface="宋体" charset="-122"/>
              </a:rPr>
              <a:t>Positive effects of integrated sector responsibility and cooperation on environment</a:t>
            </a:r>
            <a:br>
              <a:rPr lang="nb-NO" altLang="zh-CN" sz="2000" b="1" smtClean="0">
                <a:ea typeface="宋体" charset="-122"/>
              </a:rPr>
            </a:br>
            <a:r>
              <a:rPr lang="zh-CN" altLang="en-US" sz="2000" b="1" smtClean="0">
                <a:ea typeface="宋体" charset="-122"/>
              </a:rPr>
              <a:t>在环境领域增强部门责任、开展部门合作的积极作用</a:t>
            </a:r>
            <a:endParaRPr lang="nb-NO" altLang="zh-CN" smtClean="0">
              <a:ea typeface="宋体" charset="-122"/>
            </a:endParaRPr>
          </a:p>
        </p:txBody>
      </p:sp>
      <p:sp>
        <p:nvSpPr>
          <p:cNvPr id="21506" name="Plassholder for innhold 2"/>
          <p:cNvSpPr>
            <a:spLocks noGrp="1"/>
          </p:cNvSpPr>
          <p:nvPr>
            <p:ph idx="1"/>
          </p:nvPr>
        </p:nvSpPr>
        <p:spPr>
          <a:xfrm>
            <a:off x="428625" y="1341438"/>
            <a:ext cx="8229600" cy="4730750"/>
          </a:xfrm>
        </p:spPr>
        <p:txBody>
          <a:bodyPr/>
          <a:lstStyle/>
          <a:p>
            <a:pPr eaLnBrk="1" hangingPunct="1"/>
            <a:r>
              <a:rPr lang="nb-NO" altLang="zh-CN" smtClean="0">
                <a:ea typeface="宋体" charset="-122"/>
              </a:rPr>
              <a:t>Improved consiousness and responsibility for environment issues at all levels in sector Ministries and institutions  </a:t>
            </a:r>
            <a:r>
              <a:rPr lang="zh-CN" altLang="en-US" smtClean="0">
                <a:ea typeface="宋体" charset="-122"/>
              </a:rPr>
              <a:t>增强了各级部门部委和机构对环境问题的意识和责任感 </a:t>
            </a:r>
            <a:endParaRPr lang="nb-NO" altLang="zh-CN" smtClean="0">
              <a:ea typeface="宋体" charset="-122"/>
            </a:endParaRPr>
          </a:p>
          <a:p>
            <a:pPr eaLnBrk="1" hangingPunct="1"/>
            <a:r>
              <a:rPr lang="nb-NO" altLang="zh-CN" smtClean="0">
                <a:ea typeface="宋体" charset="-122"/>
              </a:rPr>
              <a:t>Additional administrative and financial resources allocated for conservation and sustainable use  </a:t>
            </a:r>
            <a:r>
              <a:rPr lang="zh-CN" altLang="en-US" smtClean="0">
                <a:ea typeface="宋体" charset="-122"/>
              </a:rPr>
              <a:t>为保护与可持续利用活动调拨了额外的行政与财政资源 </a:t>
            </a:r>
            <a:endParaRPr lang="nb-NO" altLang="zh-CN" smtClean="0">
              <a:ea typeface="宋体" charset="-122"/>
            </a:endParaRPr>
          </a:p>
          <a:p>
            <a:pPr eaLnBrk="1" hangingPunct="1"/>
            <a:r>
              <a:rPr lang="nb-NO" altLang="zh-CN" smtClean="0">
                <a:ea typeface="宋体" charset="-122"/>
              </a:rPr>
              <a:t>Active cross-sectoral cooperation established in the management of biodiversity  </a:t>
            </a:r>
            <a:r>
              <a:rPr lang="zh-CN" altLang="en-US" smtClean="0">
                <a:ea typeface="宋体" charset="-122"/>
              </a:rPr>
              <a:t>在生物多样性管理领域开展了积极的跨部门合作 </a:t>
            </a:r>
            <a:endParaRPr lang="nb-NO" altLang="zh-CN" smtClean="0">
              <a:ea typeface="宋体"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tel 1"/>
          <p:cNvSpPr>
            <a:spLocks noGrp="1"/>
          </p:cNvSpPr>
          <p:nvPr>
            <p:ph type="title"/>
          </p:nvPr>
        </p:nvSpPr>
        <p:spPr/>
        <p:txBody>
          <a:bodyPr/>
          <a:lstStyle/>
          <a:p>
            <a:pPr eaLnBrk="1" hangingPunct="1"/>
            <a:r>
              <a:rPr lang="nb-NO" altLang="zh-CN" sz="2400" b="1" smtClean="0">
                <a:ea typeface="宋体" charset="-122"/>
              </a:rPr>
              <a:t>Risks in relation to sector integration</a:t>
            </a:r>
            <a:br>
              <a:rPr lang="nb-NO" altLang="zh-CN" sz="2400" b="1" smtClean="0">
                <a:ea typeface="宋体" charset="-122"/>
              </a:rPr>
            </a:br>
            <a:r>
              <a:rPr lang="zh-CN" altLang="en-US" sz="2400" b="1" smtClean="0">
                <a:ea typeface="宋体" charset="-122"/>
              </a:rPr>
              <a:t>部门纳入生多因素带来的风险</a:t>
            </a:r>
            <a:endParaRPr lang="nb-NO" altLang="zh-CN" smtClean="0">
              <a:ea typeface="宋体" charset="-122"/>
            </a:endParaRPr>
          </a:p>
        </p:txBody>
      </p:sp>
      <p:sp>
        <p:nvSpPr>
          <p:cNvPr id="22530" name="Plassholder for innhold 2"/>
          <p:cNvSpPr>
            <a:spLocks noGrp="1"/>
          </p:cNvSpPr>
          <p:nvPr>
            <p:ph idx="1"/>
          </p:nvPr>
        </p:nvSpPr>
        <p:spPr>
          <a:xfrm>
            <a:off x="428625" y="1412875"/>
            <a:ext cx="8229600" cy="4659313"/>
          </a:xfrm>
        </p:spPr>
        <p:txBody>
          <a:bodyPr/>
          <a:lstStyle/>
          <a:p>
            <a:pPr eaLnBrk="1" hangingPunct="1"/>
            <a:r>
              <a:rPr lang="nb-NO" altLang="zh-CN" smtClean="0">
                <a:ea typeface="宋体" charset="-122"/>
              </a:rPr>
              <a:t>The sector does not follow up due to lack of understanding or little priority  </a:t>
            </a:r>
            <a:r>
              <a:rPr lang="zh-CN" altLang="en-US" smtClean="0">
                <a:ea typeface="宋体" charset="-122"/>
              </a:rPr>
              <a:t>部门由于缺乏理解或没有给予优先考虑导致无法跟进 </a:t>
            </a:r>
            <a:endParaRPr lang="nb-NO" altLang="zh-CN" smtClean="0">
              <a:ea typeface="宋体" charset="-122"/>
            </a:endParaRPr>
          </a:p>
          <a:p>
            <a:pPr eaLnBrk="1" hangingPunct="1"/>
            <a:r>
              <a:rPr lang="nb-NO" altLang="zh-CN" smtClean="0">
                <a:ea typeface="宋体" charset="-122"/>
              </a:rPr>
              <a:t>The sector wants responsibility to control or minimize biodiversity conservation  </a:t>
            </a:r>
            <a:r>
              <a:rPr lang="zh-CN" altLang="en-US" smtClean="0">
                <a:ea typeface="宋体" charset="-122"/>
              </a:rPr>
              <a:t>部门希望有权控制生物多样性保护或将其减至最少 </a:t>
            </a:r>
            <a:endParaRPr lang="nb-NO" altLang="zh-CN" smtClean="0">
              <a:ea typeface="宋体" charset="-122"/>
            </a:endParaRPr>
          </a:p>
          <a:p>
            <a:pPr eaLnBrk="1" hangingPunct="1"/>
            <a:r>
              <a:rPr lang="nb-NO" altLang="zh-CN" smtClean="0">
                <a:ea typeface="宋体" charset="-122"/>
              </a:rPr>
              <a:t>Lack of capacity, resources and competance in the sector  </a:t>
            </a:r>
            <a:r>
              <a:rPr lang="zh-CN" altLang="en-US" smtClean="0">
                <a:ea typeface="宋体" charset="-122"/>
              </a:rPr>
              <a:t>部门缺乏能力和资源，难以胜任 </a:t>
            </a:r>
            <a:endParaRPr lang="nb-NO" altLang="zh-CN" smtClean="0">
              <a:ea typeface="宋体" charset="-122"/>
            </a:endParaRPr>
          </a:p>
          <a:p>
            <a:pPr eaLnBrk="1" hangingPunct="1"/>
            <a:r>
              <a:rPr lang="nb-NO" altLang="zh-CN" smtClean="0">
                <a:ea typeface="宋体" charset="-122"/>
              </a:rPr>
              <a:t>If lack of horizontal cooperation, risks of fragmentation of biodiversity policy  </a:t>
            </a:r>
            <a:r>
              <a:rPr lang="zh-CN" altLang="en-US" smtClean="0">
                <a:ea typeface="宋体" charset="-122"/>
              </a:rPr>
              <a:t>如果缺少横向的合作，则存在生物多样性政策破碎化的风险 </a:t>
            </a:r>
            <a:endParaRPr lang="nb-NO" altLang="zh-CN" smtClean="0">
              <a:ea typeface="宋体"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tel 1"/>
          <p:cNvSpPr>
            <a:spLocks noGrp="1"/>
          </p:cNvSpPr>
          <p:nvPr>
            <p:ph type="title"/>
          </p:nvPr>
        </p:nvSpPr>
        <p:spPr/>
        <p:txBody>
          <a:bodyPr/>
          <a:lstStyle/>
          <a:p>
            <a:pPr eaLnBrk="1" hangingPunct="1"/>
            <a:r>
              <a:rPr lang="nb-NO" altLang="zh-CN" sz="2800" smtClean="0">
                <a:ea typeface="宋体" charset="-122"/>
              </a:rPr>
              <a:t>Environmental sector in Norway</a:t>
            </a:r>
            <a:br>
              <a:rPr lang="nb-NO" altLang="zh-CN" sz="2800" smtClean="0">
                <a:ea typeface="宋体" charset="-122"/>
              </a:rPr>
            </a:br>
            <a:r>
              <a:rPr lang="zh-CN" altLang="nb-NO" sz="2800" smtClean="0">
                <a:ea typeface="宋体" charset="-122"/>
              </a:rPr>
              <a:t>挪威环境相关部门</a:t>
            </a:r>
            <a:endParaRPr lang="zh-CN" altLang="en-GB" sz="2800" smtClean="0">
              <a:ea typeface="宋体" charset="-122"/>
            </a:endParaRPr>
          </a:p>
        </p:txBody>
      </p:sp>
      <p:grpSp>
        <p:nvGrpSpPr>
          <p:cNvPr id="23554" name="Gruppe 3"/>
          <p:cNvGrpSpPr>
            <a:grpSpLocks/>
          </p:cNvGrpSpPr>
          <p:nvPr/>
        </p:nvGrpSpPr>
        <p:grpSpPr bwMode="auto">
          <a:xfrm>
            <a:off x="450850" y="1985963"/>
            <a:ext cx="8286750" cy="2071687"/>
            <a:chOff x="450607" y="1986727"/>
            <a:chExt cx="8286776" cy="2071702"/>
          </a:xfrm>
        </p:grpSpPr>
        <p:sp>
          <p:nvSpPr>
            <p:cNvPr id="5" name="Avrundet rektangel 4"/>
            <p:cNvSpPr/>
            <p:nvPr/>
          </p:nvSpPr>
          <p:spPr bwMode="auto">
            <a:xfrm>
              <a:off x="7808693" y="1986727"/>
              <a:ext cx="928690" cy="57150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GB" altLang="zh-CN" sz="1400" i="1">
                  <a:ea typeface="Geneva"/>
                  <a:cs typeface="Geneva"/>
                </a:rPr>
                <a:t>other ministries</a:t>
              </a:r>
              <a:r>
                <a:rPr lang="zh-CN" altLang="en-GB" sz="1400" i="1"/>
                <a:t>其他部委</a:t>
              </a:r>
              <a:r>
                <a:rPr lang="zh-CN" altLang="en-GB"/>
                <a:t> </a:t>
              </a:r>
              <a:endParaRPr lang="en-GB" altLang="zh-CN"/>
            </a:p>
          </p:txBody>
        </p:sp>
        <p:sp>
          <p:nvSpPr>
            <p:cNvPr id="23559" name="Avrundet rektangel 5"/>
            <p:cNvSpPr>
              <a:spLocks noChangeArrowheads="1"/>
            </p:cNvSpPr>
            <p:nvPr/>
          </p:nvSpPr>
          <p:spPr bwMode="auto">
            <a:xfrm>
              <a:off x="2379433" y="1986727"/>
              <a:ext cx="1643074" cy="571504"/>
            </a:xfrm>
            <a:prstGeom prst="roundRect">
              <a:avLst>
                <a:gd name="adj" fmla="val 16667"/>
              </a:avLst>
            </a:prstGeom>
            <a:solidFill>
              <a:srgbClr val="00B050"/>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Ministry of the Environment</a:t>
              </a:r>
            </a:p>
            <a:p>
              <a:pPr algn="ctr" eaLnBrk="0" hangingPunct="0"/>
              <a:r>
                <a:rPr lang="zh-CN" altLang="en-GB" sz="1600" b="1"/>
                <a:t>环境部</a:t>
              </a:r>
              <a:r>
                <a:rPr lang="zh-CN" altLang="en-GB" sz="1600"/>
                <a:t> </a:t>
              </a:r>
              <a:endParaRPr lang="en-GB" altLang="zh-CN" sz="1600"/>
            </a:p>
          </p:txBody>
        </p:sp>
        <p:sp>
          <p:nvSpPr>
            <p:cNvPr id="7" name="Avrundet rektangel 6"/>
            <p:cNvSpPr/>
            <p:nvPr/>
          </p:nvSpPr>
          <p:spPr bwMode="auto">
            <a:xfrm>
              <a:off x="4093931" y="1986727"/>
              <a:ext cx="1785943" cy="57150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GB" altLang="zh-CN" sz="1400">
                  <a:ea typeface="Geneva"/>
                  <a:cs typeface="Geneva"/>
                </a:rPr>
                <a:t>Ministry of Petroleum and Energy</a:t>
              </a:r>
            </a:p>
            <a:p>
              <a:pPr algn="ctr" eaLnBrk="0" hangingPunct="0">
                <a:defRPr/>
              </a:pPr>
              <a:r>
                <a:rPr lang="zh-CN" altLang="en-GB" sz="1400"/>
                <a:t>石油与能源部 </a:t>
              </a:r>
              <a:endParaRPr lang="en-GB" altLang="zh-CN" sz="1400"/>
            </a:p>
          </p:txBody>
        </p:sp>
        <p:sp>
          <p:nvSpPr>
            <p:cNvPr id="8" name="Avrundet rektangel 7"/>
            <p:cNvSpPr/>
            <p:nvPr/>
          </p:nvSpPr>
          <p:spPr bwMode="auto">
            <a:xfrm>
              <a:off x="5951312" y="1986727"/>
              <a:ext cx="1785943" cy="57150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GB" altLang="zh-CN" sz="1400">
                  <a:ea typeface="Geneva"/>
                  <a:cs typeface="Geneva"/>
                </a:rPr>
                <a:t>Ministry of Fisheries and Coastal Affairs</a:t>
              </a:r>
            </a:p>
            <a:p>
              <a:pPr algn="ctr" eaLnBrk="0" hangingPunct="0">
                <a:defRPr/>
              </a:pPr>
              <a:r>
                <a:rPr lang="zh-CN" altLang="en-GB" sz="1400"/>
                <a:t>渔业及海岸事务部</a:t>
              </a:r>
              <a:r>
                <a:rPr lang="zh-CN" altLang="en-GB"/>
                <a:t> </a:t>
              </a:r>
              <a:endParaRPr lang="en-GB" altLang="zh-CN"/>
            </a:p>
          </p:txBody>
        </p:sp>
        <p:sp>
          <p:nvSpPr>
            <p:cNvPr id="9" name="Avrundet rektangel 8"/>
            <p:cNvSpPr/>
            <p:nvPr/>
          </p:nvSpPr>
          <p:spPr bwMode="auto">
            <a:xfrm>
              <a:off x="450607" y="1986727"/>
              <a:ext cx="1857381" cy="57150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lnSpc>
                  <a:spcPct val="80000"/>
                </a:lnSpc>
                <a:defRPr/>
              </a:pPr>
              <a:r>
                <a:rPr lang="en-GB" altLang="zh-CN" sz="1400">
                  <a:ea typeface="Geneva"/>
                  <a:cs typeface="Geneva"/>
                </a:rPr>
                <a:t>Ministry of Agriculture and Food</a:t>
              </a:r>
            </a:p>
            <a:p>
              <a:pPr algn="ctr" eaLnBrk="0" hangingPunct="0">
                <a:lnSpc>
                  <a:spcPct val="80000"/>
                </a:lnSpc>
                <a:defRPr/>
              </a:pPr>
              <a:r>
                <a:rPr lang="zh-CN" altLang="en-GB" sz="1400"/>
                <a:t>农业和粮食部 </a:t>
              </a:r>
              <a:endParaRPr lang="en-GB" altLang="zh-CN" sz="1400"/>
            </a:p>
          </p:txBody>
        </p:sp>
        <p:sp>
          <p:nvSpPr>
            <p:cNvPr id="23563" name="Avrundet rektangel 9"/>
            <p:cNvSpPr>
              <a:spLocks noChangeArrowheads="1"/>
            </p:cNvSpPr>
            <p:nvPr/>
          </p:nvSpPr>
          <p:spPr bwMode="auto">
            <a:xfrm>
              <a:off x="736327" y="3272611"/>
              <a:ext cx="1500230" cy="785818"/>
            </a:xfrm>
            <a:prstGeom prst="roundRect">
              <a:avLst>
                <a:gd name="adj" fmla="val 16667"/>
              </a:avLst>
            </a:prstGeom>
            <a:solidFill>
              <a:schemeClr val="bg1"/>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Directorate for Cultural Heritage</a:t>
              </a:r>
            </a:p>
            <a:p>
              <a:pPr algn="ctr" eaLnBrk="0" hangingPunct="0"/>
              <a:r>
                <a:rPr lang="zh-CN" altLang="en-GB" sz="1600" b="1"/>
                <a:t>文化遗产局</a:t>
              </a:r>
              <a:r>
                <a:rPr lang="zh-CN" altLang="en-GB" sz="1600"/>
                <a:t> </a:t>
              </a:r>
              <a:endParaRPr lang="en-GB" altLang="zh-CN" sz="1600"/>
            </a:p>
          </p:txBody>
        </p:sp>
        <p:sp>
          <p:nvSpPr>
            <p:cNvPr id="23564" name="Avrundet rektangel 10"/>
            <p:cNvSpPr>
              <a:spLocks noChangeArrowheads="1"/>
            </p:cNvSpPr>
            <p:nvPr/>
          </p:nvSpPr>
          <p:spPr bwMode="auto">
            <a:xfrm>
              <a:off x="2379401" y="3272611"/>
              <a:ext cx="1643074" cy="785818"/>
            </a:xfrm>
            <a:prstGeom prst="roundRect">
              <a:avLst>
                <a:gd name="adj" fmla="val 16667"/>
              </a:avLst>
            </a:prstGeom>
            <a:solidFill>
              <a:srgbClr val="92D050"/>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Directorate for Nature Management</a:t>
              </a:r>
            </a:p>
            <a:p>
              <a:pPr algn="ctr" eaLnBrk="0" hangingPunct="0"/>
              <a:r>
                <a:rPr lang="zh-CN" altLang="en-GB" sz="1600" b="1"/>
                <a:t>自然资源管理局</a:t>
              </a:r>
              <a:r>
                <a:rPr lang="zh-CN" altLang="en-GB"/>
                <a:t> </a:t>
              </a:r>
              <a:endParaRPr lang="en-GB" altLang="zh-CN"/>
            </a:p>
          </p:txBody>
        </p:sp>
        <p:sp>
          <p:nvSpPr>
            <p:cNvPr id="23565" name="Avrundet rektangel 11"/>
            <p:cNvSpPr>
              <a:spLocks noChangeArrowheads="1"/>
            </p:cNvSpPr>
            <p:nvPr/>
          </p:nvSpPr>
          <p:spPr bwMode="auto">
            <a:xfrm>
              <a:off x="4165351" y="3272611"/>
              <a:ext cx="1214446" cy="785818"/>
            </a:xfrm>
            <a:prstGeom prst="roundRect">
              <a:avLst>
                <a:gd name="adj" fmla="val 16667"/>
              </a:avLst>
            </a:prstGeom>
            <a:solidFill>
              <a:schemeClr val="bg1"/>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Mapping Authority</a:t>
              </a:r>
            </a:p>
            <a:p>
              <a:pPr algn="ctr" eaLnBrk="0" hangingPunct="0"/>
              <a:r>
                <a:rPr lang="zh-CN" altLang="en-GB" sz="1600" b="1"/>
                <a:t>测绘局</a:t>
              </a:r>
              <a:r>
                <a:rPr lang="zh-CN" altLang="en-GB"/>
                <a:t> </a:t>
              </a:r>
              <a:endParaRPr lang="en-GB" altLang="zh-CN"/>
            </a:p>
          </p:txBody>
        </p:sp>
        <p:sp>
          <p:nvSpPr>
            <p:cNvPr id="23566" name="Avrundet rektangel 12"/>
            <p:cNvSpPr>
              <a:spLocks noChangeArrowheads="1"/>
            </p:cNvSpPr>
            <p:nvPr/>
          </p:nvSpPr>
          <p:spPr bwMode="auto">
            <a:xfrm>
              <a:off x="5522673" y="3272611"/>
              <a:ext cx="1143008" cy="785818"/>
            </a:xfrm>
            <a:prstGeom prst="roundRect">
              <a:avLst>
                <a:gd name="adj" fmla="val 16667"/>
              </a:avLst>
            </a:prstGeom>
            <a:solidFill>
              <a:schemeClr val="bg1"/>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Polar Institute</a:t>
              </a:r>
            </a:p>
            <a:p>
              <a:pPr algn="ctr" eaLnBrk="0" hangingPunct="0"/>
              <a:r>
                <a:rPr lang="zh-CN" altLang="en-GB" sz="1600" b="1"/>
                <a:t>北极研究所</a:t>
              </a:r>
              <a:r>
                <a:rPr lang="zh-CN" altLang="en-GB"/>
                <a:t> </a:t>
              </a:r>
              <a:endParaRPr lang="en-GB" altLang="zh-CN"/>
            </a:p>
          </p:txBody>
        </p:sp>
        <p:sp>
          <p:nvSpPr>
            <p:cNvPr id="23567" name="Avrundet rektangel 13"/>
            <p:cNvSpPr>
              <a:spLocks noChangeArrowheads="1"/>
            </p:cNvSpPr>
            <p:nvPr/>
          </p:nvSpPr>
          <p:spPr bwMode="auto">
            <a:xfrm>
              <a:off x="6808557" y="3272611"/>
              <a:ext cx="1214446" cy="785818"/>
            </a:xfrm>
            <a:prstGeom prst="roundRect">
              <a:avLst>
                <a:gd name="adj" fmla="val 16667"/>
              </a:avLst>
            </a:prstGeom>
            <a:solidFill>
              <a:schemeClr val="bg1"/>
            </a:solidFill>
            <a:ln w="9525" algn="ctr">
              <a:solidFill>
                <a:schemeClr val="tx1"/>
              </a:solidFill>
              <a:round/>
              <a:headEnd/>
              <a:tailEnd/>
            </a:ln>
          </p:spPr>
          <p:txBody>
            <a:bodyPr lIns="0" tIns="0" rIns="0" bIns="0" anchor="ctr"/>
            <a:lstStyle/>
            <a:p>
              <a:pPr algn="ctr" eaLnBrk="0" hangingPunct="0"/>
              <a:r>
                <a:rPr lang="en-GB" altLang="zh-CN" sz="1600" b="1">
                  <a:ea typeface="Geneva"/>
                  <a:cs typeface="Geneva"/>
                </a:rPr>
                <a:t>Pollution Control Authority</a:t>
              </a:r>
            </a:p>
            <a:p>
              <a:pPr algn="ctr" eaLnBrk="0" hangingPunct="0"/>
              <a:r>
                <a:rPr lang="zh-CN" altLang="en-GB" sz="1600" b="1"/>
                <a:t>污染管制局</a:t>
              </a:r>
              <a:r>
                <a:rPr lang="zh-CN" altLang="en-GB"/>
                <a:t> </a:t>
              </a:r>
              <a:endParaRPr lang="en-GB" altLang="zh-CN"/>
            </a:p>
          </p:txBody>
        </p:sp>
        <p:cxnSp>
          <p:nvCxnSpPr>
            <p:cNvPr id="23568" name="Rett pil 14"/>
            <p:cNvCxnSpPr>
              <a:cxnSpLocks noChangeShapeType="1"/>
              <a:stCxn id="23559" idx="2"/>
              <a:endCxn id="23564" idx="0"/>
            </p:cNvCxnSpPr>
            <p:nvPr/>
          </p:nvCxnSpPr>
          <p:spPr bwMode="auto">
            <a:xfrm rot="5400000">
              <a:off x="2843764" y="2915405"/>
              <a:ext cx="714380" cy="32"/>
            </a:xfrm>
            <a:prstGeom prst="straightConnector1">
              <a:avLst/>
            </a:prstGeom>
            <a:noFill/>
            <a:ln w="9525" algn="ctr">
              <a:solidFill>
                <a:schemeClr val="tx1"/>
              </a:solidFill>
              <a:round/>
              <a:headEnd/>
              <a:tailEnd type="arrow" w="med" len="med"/>
            </a:ln>
          </p:spPr>
        </p:cxnSp>
      </p:grpSp>
      <p:grpSp>
        <p:nvGrpSpPr>
          <p:cNvPr id="23555" name="Gruppe 15"/>
          <p:cNvGrpSpPr>
            <a:grpSpLocks/>
          </p:cNvGrpSpPr>
          <p:nvPr/>
        </p:nvGrpSpPr>
        <p:grpSpPr bwMode="auto">
          <a:xfrm>
            <a:off x="2382838" y="4068763"/>
            <a:ext cx="4302125" cy="1231900"/>
            <a:chOff x="2383519" y="4068083"/>
            <a:chExt cx="4301486" cy="1232966"/>
          </a:xfrm>
        </p:grpSpPr>
        <p:cxnSp>
          <p:nvCxnSpPr>
            <p:cNvPr id="23556" name="Rett pil 16"/>
            <p:cNvCxnSpPr>
              <a:cxnSpLocks noChangeShapeType="1"/>
            </p:cNvCxnSpPr>
            <p:nvPr/>
          </p:nvCxnSpPr>
          <p:spPr bwMode="auto">
            <a:xfrm rot="5400000">
              <a:off x="2955007" y="4318100"/>
              <a:ext cx="500066" cy="32"/>
            </a:xfrm>
            <a:prstGeom prst="straightConnector1">
              <a:avLst/>
            </a:prstGeom>
            <a:noFill/>
            <a:ln w="9525" algn="ctr">
              <a:solidFill>
                <a:schemeClr val="tx1"/>
              </a:solidFill>
              <a:round/>
              <a:headEnd/>
              <a:tailEnd/>
            </a:ln>
          </p:spPr>
        </p:cxnSp>
        <p:sp>
          <p:nvSpPr>
            <p:cNvPr id="23557" name="Avrundet rektangel 17"/>
            <p:cNvSpPr>
              <a:spLocks noChangeArrowheads="1"/>
            </p:cNvSpPr>
            <p:nvPr/>
          </p:nvSpPr>
          <p:spPr bwMode="auto">
            <a:xfrm>
              <a:off x="2383519" y="4574189"/>
              <a:ext cx="4301486" cy="726860"/>
            </a:xfrm>
            <a:prstGeom prst="roundRect">
              <a:avLst>
                <a:gd name="adj" fmla="val 16667"/>
              </a:avLst>
            </a:prstGeom>
            <a:solidFill>
              <a:srgbClr val="92D050"/>
            </a:solidFill>
            <a:ln w="9525" algn="ctr">
              <a:solidFill>
                <a:schemeClr val="tx1"/>
              </a:solidFill>
              <a:round/>
              <a:headEnd/>
              <a:tailEnd/>
            </a:ln>
          </p:spPr>
          <p:txBody>
            <a:bodyPr lIns="72000" tIns="72000" rIns="72000" bIns="72000" anchor="ctr"/>
            <a:lstStyle/>
            <a:p>
              <a:pPr defTabSz="711200"/>
              <a:r>
                <a:rPr lang="en-US" altLang="zh-CN" sz="1600" b="1"/>
                <a:t>National executive and advisory authority on conservation and sustainable use of biological diversity  </a:t>
              </a:r>
              <a:r>
                <a:rPr lang="zh-CN" altLang="en-US" sz="1600" b="1"/>
                <a:t>国家生物多样性保护与可持续利用执行与顾问局</a:t>
              </a:r>
              <a:r>
                <a:rPr lang="zh-CN" altLang="en-US"/>
                <a:t> </a:t>
              </a:r>
              <a:endParaRPr lang="en-US" altLang="zh-CN"/>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tel 1"/>
          <p:cNvSpPr>
            <a:spLocks noGrp="1"/>
          </p:cNvSpPr>
          <p:nvPr>
            <p:ph type="title"/>
          </p:nvPr>
        </p:nvSpPr>
        <p:spPr/>
        <p:txBody>
          <a:bodyPr/>
          <a:lstStyle/>
          <a:p>
            <a:pPr eaLnBrk="1" hangingPunct="1"/>
            <a:r>
              <a:rPr lang="en-US" altLang="zh-CN" sz="2800" smtClean="0">
                <a:ea typeface="宋体" charset="-122"/>
              </a:rPr>
              <a:t>What have we achieved?</a:t>
            </a:r>
            <a:br>
              <a:rPr lang="en-US" altLang="zh-CN" sz="2800" smtClean="0">
                <a:ea typeface="宋体" charset="-122"/>
              </a:rPr>
            </a:br>
            <a:r>
              <a:rPr lang="zh-CN" altLang="en-US" sz="2800" smtClean="0">
                <a:ea typeface="宋体" charset="-122"/>
              </a:rPr>
              <a:t>我们取得了什么成果？ </a:t>
            </a:r>
            <a:endParaRPr lang="nb-NO" altLang="zh-CN" sz="2800" smtClean="0">
              <a:ea typeface="宋体" charset="-122"/>
            </a:endParaRPr>
          </a:p>
        </p:txBody>
      </p:sp>
      <p:sp>
        <p:nvSpPr>
          <p:cNvPr id="25602" name="Plassholder for innhold 2"/>
          <p:cNvSpPr>
            <a:spLocks noGrp="1"/>
          </p:cNvSpPr>
          <p:nvPr>
            <p:ph idx="1"/>
          </p:nvPr>
        </p:nvSpPr>
        <p:spPr>
          <a:xfrm>
            <a:off x="395288" y="1268413"/>
            <a:ext cx="3998912" cy="4687887"/>
          </a:xfrm>
        </p:spPr>
        <p:txBody>
          <a:bodyPr/>
          <a:lstStyle/>
          <a:p>
            <a:pPr eaLnBrk="1" hangingPunct="1"/>
            <a:r>
              <a:rPr lang="nb-NO" altLang="zh-CN" sz="2000" smtClean="0">
                <a:ea typeface="宋体" charset="-122"/>
              </a:rPr>
              <a:t>Nature Diversity Act  </a:t>
            </a:r>
            <a:r>
              <a:rPr lang="zh-CN" altLang="nb-NO" sz="2000" smtClean="0">
                <a:ea typeface="宋体" charset="-122"/>
              </a:rPr>
              <a:t>自然多样性法案 </a:t>
            </a:r>
            <a:endParaRPr lang="nb-NO" altLang="zh-CN" sz="2000" smtClean="0">
              <a:ea typeface="宋体" charset="-122"/>
            </a:endParaRPr>
          </a:p>
          <a:p>
            <a:pPr lvl="1" eaLnBrk="1" hangingPunct="1"/>
            <a:r>
              <a:rPr lang="nb-NO" altLang="zh-CN" sz="1600" smtClean="0">
                <a:ea typeface="宋体" charset="-122"/>
              </a:rPr>
              <a:t>Suplements to excisting legislation  </a:t>
            </a:r>
            <a:r>
              <a:rPr lang="zh-CN" altLang="nb-NO" sz="1600" smtClean="0">
                <a:ea typeface="宋体" charset="-122"/>
              </a:rPr>
              <a:t>对现行法律法规的补充 </a:t>
            </a:r>
            <a:endParaRPr lang="nb-NO" altLang="zh-CN" sz="1600" smtClean="0">
              <a:ea typeface="宋体" charset="-122"/>
            </a:endParaRPr>
          </a:p>
          <a:p>
            <a:pPr lvl="1" eaLnBrk="1" hangingPunct="1"/>
            <a:r>
              <a:rPr lang="nb-NO" altLang="zh-CN" sz="1600" smtClean="0">
                <a:ea typeface="宋体" charset="-122"/>
              </a:rPr>
              <a:t>Common principles for sustainable use  </a:t>
            </a:r>
            <a:r>
              <a:rPr lang="zh-CN" altLang="nb-NO" sz="1600" smtClean="0">
                <a:ea typeface="宋体" charset="-122"/>
              </a:rPr>
              <a:t>针对可持续利用的共同原则 </a:t>
            </a:r>
            <a:endParaRPr lang="nb-NO" altLang="zh-CN" sz="1600" smtClean="0">
              <a:ea typeface="宋体" charset="-122"/>
            </a:endParaRPr>
          </a:p>
          <a:p>
            <a:pPr lvl="1" eaLnBrk="1" hangingPunct="1"/>
            <a:r>
              <a:rPr lang="nb-NO" altLang="zh-CN" sz="1600" smtClean="0">
                <a:ea typeface="宋体" charset="-122"/>
              </a:rPr>
              <a:t>Common objectives for all sectors  </a:t>
            </a:r>
            <a:r>
              <a:rPr lang="zh-CN" altLang="nb-NO" sz="1600" smtClean="0">
                <a:ea typeface="宋体" charset="-122"/>
              </a:rPr>
              <a:t>所有部门的共同目标 </a:t>
            </a:r>
            <a:endParaRPr lang="nb-NO" altLang="zh-CN" sz="1600" smtClean="0">
              <a:ea typeface="宋体" charset="-122"/>
            </a:endParaRPr>
          </a:p>
          <a:p>
            <a:pPr lvl="2" eaLnBrk="1" hangingPunct="1"/>
            <a:r>
              <a:rPr lang="nb-NO" altLang="zh-CN" sz="1400" smtClean="0">
                <a:ea typeface="宋体" charset="-122"/>
              </a:rPr>
              <a:t>Precautionary principle  </a:t>
            </a:r>
            <a:r>
              <a:rPr lang="zh-CN" altLang="nb-NO" sz="1400" smtClean="0">
                <a:ea typeface="宋体" charset="-122"/>
              </a:rPr>
              <a:t>预防原则 </a:t>
            </a:r>
            <a:endParaRPr lang="nb-NO" altLang="zh-CN" sz="1400" smtClean="0">
              <a:ea typeface="宋体" charset="-122"/>
            </a:endParaRPr>
          </a:p>
          <a:p>
            <a:pPr lvl="2" eaLnBrk="1" hangingPunct="1"/>
            <a:r>
              <a:rPr lang="nb-NO" altLang="zh-CN" sz="1400" smtClean="0">
                <a:ea typeface="宋体" charset="-122"/>
              </a:rPr>
              <a:t>Cumulative impacts  </a:t>
            </a:r>
            <a:r>
              <a:rPr lang="zh-CN" altLang="nb-NO" sz="1400" smtClean="0">
                <a:ea typeface="宋体" charset="-122"/>
              </a:rPr>
              <a:t>累积影响 </a:t>
            </a:r>
            <a:endParaRPr lang="nb-NO" altLang="zh-CN" sz="1400" smtClean="0">
              <a:ea typeface="宋体" charset="-122"/>
            </a:endParaRPr>
          </a:p>
          <a:p>
            <a:pPr lvl="2" eaLnBrk="1" hangingPunct="1"/>
            <a:r>
              <a:rPr lang="nb-NO" altLang="zh-CN" sz="1400" smtClean="0">
                <a:ea typeface="宋体" charset="-122"/>
              </a:rPr>
              <a:t>Polluter pays principle  </a:t>
            </a:r>
            <a:r>
              <a:rPr lang="zh-CN" altLang="nb-NO" sz="1400" smtClean="0">
                <a:ea typeface="宋体" charset="-122"/>
              </a:rPr>
              <a:t>污染者付费原则 </a:t>
            </a:r>
            <a:endParaRPr lang="nb-NO" altLang="zh-CN" sz="1400" smtClean="0">
              <a:ea typeface="宋体" charset="-122"/>
            </a:endParaRPr>
          </a:p>
          <a:p>
            <a:pPr lvl="2" eaLnBrk="1" hangingPunct="1"/>
            <a:r>
              <a:rPr lang="nb-NO" altLang="zh-CN" sz="1400" smtClean="0">
                <a:ea typeface="宋体" charset="-122"/>
              </a:rPr>
              <a:t>Minimize negative effects  </a:t>
            </a:r>
            <a:r>
              <a:rPr lang="zh-CN" altLang="nb-NO" sz="1400" smtClean="0">
                <a:ea typeface="宋体" charset="-122"/>
              </a:rPr>
              <a:t>将负面影响减至最低 </a:t>
            </a:r>
            <a:endParaRPr lang="nb-NO" altLang="zh-CN" sz="900" smtClean="0">
              <a:ea typeface="宋体" charset="-122"/>
            </a:endParaRPr>
          </a:p>
        </p:txBody>
      </p:sp>
      <p:sp>
        <p:nvSpPr>
          <p:cNvPr id="25603" name="Plassholder for innhold 2"/>
          <p:cNvSpPr txBox="1">
            <a:spLocks/>
          </p:cNvSpPr>
          <p:nvPr/>
        </p:nvSpPr>
        <p:spPr bwMode="auto">
          <a:xfrm>
            <a:off x="4500563" y="1196975"/>
            <a:ext cx="3998912" cy="4614863"/>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2000">
                <a:solidFill>
                  <a:srgbClr val="000000"/>
                </a:solidFill>
              </a:rPr>
              <a:t>National programme for mapping and monitoring of biological diversity  </a:t>
            </a:r>
            <a:r>
              <a:rPr lang="zh-CN" altLang="en-US" sz="2000"/>
              <a:t>生物多样性测绘与监测的国家项目 </a:t>
            </a:r>
            <a:endParaRPr lang="en-US" altLang="zh-CN" sz="2000">
              <a:solidFill>
                <a:srgbClr val="000000"/>
              </a:solidFill>
            </a:endParaRPr>
          </a:p>
          <a:p>
            <a:pPr marL="742950" lvl="1" indent="-285750">
              <a:spcBef>
                <a:spcPct val="20000"/>
              </a:spcBef>
              <a:buFont typeface="Arial" charset="0"/>
              <a:buChar char="–"/>
            </a:pPr>
            <a:r>
              <a:rPr lang="nb-NO" altLang="zh-CN" sz="1600">
                <a:solidFill>
                  <a:srgbClr val="000000"/>
                </a:solidFill>
              </a:rPr>
              <a:t>Changes over time  </a:t>
            </a:r>
            <a:r>
              <a:rPr lang="zh-CN" altLang="nb-NO" sz="1600"/>
              <a:t>随着时间推移发生的变化 </a:t>
            </a:r>
            <a:endParaRPr lang="nb-NO" altLang="zh-CN" sz="1600">
              <a:solidFill>
                <a:srgbClr val="000000"/>
              </a:solidFill>
            </a:endParaRPr>
          </a:p>
          <a:p>
            <a:pPr marL="742950" lvl="1" indent="-285750">
              <a:spcBef>
                <a:spcPct val="20000"/>
              </a:spcBef>
              <a:buFont typeface="Arial" charset="0"/>
              <a:buChar char="–"/>
            </a:pPr>
            <a:r>
              <a:rPr lang="nb-NO" altLang="zh-CN" sz="1600">
                <a:solidFill>
                  <a:srgbClr val="000000"/>
                </a:solidFill>
              </a:rPr>
              <a:t>Causes of changes  </a:t>
            </a:r>
            <a:r>
              <a:rPr lang="zh-CN" altLang="nb-NO" sz="1600"/>
              <a:t>变化的原因 </a:t>
            </a:r>
            <a:endParaRPr lang="nb-NO" altLang="zh-CN" sz="1600">
              <a:solidFill>
                <a:srgbClr val="000000"/>
              </a:solidFill>
            </a:endParaRPr>
          </a:p>
          <a:p>
            <a:pPr marL="742950" lvl="1" indent="-285750">
              <a:spcBef>
                <a:spcPct val="20000"/>
              </a:spcBef>
              <a:buFont typeface="Arial" charset="0"/>
              <a:buChar char="–"/>
            </a:pPr>
            <a:r>
              <a:rPr lang="nb-NO" altLang="zh-CN" sz="1600">
                <a:solidFill>
                  <a:srgbClr val="000000"/>
                </a:solidFill>
              </a:rPr>
              <a:t>Recommendations for measures</a:t>
            </a:r>
            <a:r>
              <a:rPr lang="zh-CN" altLang="nb-NO" sz="1600"/>
              <a:t>措施建议 </a:t>
            </a:r>
            <a:endParaRPr lang="nb-NO" altLang="zh-CN" sz="1600">
              <a:solidFill>
                <a:srgbClr val="000000"/>
              </a:solidFill>
            </a:endParaRPr>
          </a:p>
          <a:p>
            <a:pPr marL="742950" lvl="1" indent="-285750">
              <a:spcBef>
                <a:spcPct val="20000"/>
              </a:spcBef>
              <a:buFont typeface="Arial" charset="0"/>
              <a:buChar char="–"/>
            </a:pPr>
            <a:r>
              <a:rPr lang="nb-NO" altLang="zh-CN" sz="1600">
                <a:solidFill>
                  <a:srgbClr val="000000"/>
                </a:solidFill>
              </a:rPr>
              <a:t>Assess effectiveness of measures  </a:t>
            </a:r>
            <a:r>
              <a:rPr lang="zh-CN" altLang="nb-NO" sz="1600"/>
              <a:t>评估措施的效果 </a:t>
            </a:r>
            <a:endParaRPr lang="nb-NO" altLang="zh-CN" sz="1600">
              <a:solidFill>
                <a:srgbClr val="000000"/>
              </a:solidFill>
            </a:endParaRPr>
          </a:p>
          <a:p>
            <a:pPr marL="742950" lvl="1" indent="-285750">
              <a:spcBef>
                <a:spcPct val="20000"/>
              </a:spcBef>
              <a:buFont typeface="Arial" charset="0"/>
              <a:buChar char="–"/>
            </a:pPr>
            <a:r>
              <a:rPr lang="nb-NO" altLang="zh-CN" sz="1600">
                <a:solidFill>
                  <a:srgbClr val="000000"/>
                </a:solidFill>
              </a:rPr>
              <a:t>Part of reporting to CBD  </a:t>
            </a:r>
            <a:r>
              <a:rPr lang="zh-CN" altLang="nb-NO" sz="1600"/>
              <a:t>向生多公约汇报的一部分</a:t>
            </a:r>
            <a:r>
              <a:rPr lang="zh-CN" altLang="nb-NO"/>
              <a:t> </a:t>
            </a:r>
            <a:endParaRPr lang="nb-NO" altLang="zh-CN"/>
          </a:p>
        </p:txBody>
      </p:sp>
      <p:pic>
        <p:nvPicPr>
          <p:cNvPr id="25604" name="Bilde 7" descr="IMG_7477oksmall.jpg"/>
          <p:cNvPicPr>
            <a:picLocks noChangeAspect="1"/>
          </p:cNvPicPr>
          <p:nvPr/>
        </p:nvPicPr>
        <p:blipFill>
          <a:blip r:embed="rId3"/>
          <a:srcRect t="32365" b="44574"/>
          <a:stretch>
            <a:fillRect/>
          </a:stretch>
        </p:blipFill>
        <p:spPr bwMode="auto">
          <a:xfrm>
            <a:off x="468313" y="5445125"/>
            <a:ext cx="812800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tel 1"/>
          <p:cNvSpPr>
            <a:spLocks noGrp="1"/>
          </p:cNvSpPr>
          <p:nvPr>
            <p:ph type="title"/>
          </p:nvPr>
        </p:nvSpPr>
        <p:spPr/>
        <p:txBody>
          <a:bodyPr/>
          <a:lstStyle/>
          <a:p>
            <a:pPr eaLnBrk="1" hangingPunct="1"/>
            <a:r>
              <a:rPr lang="en-US" altLang="zh-CN" sz="2800" smtClean="0">
                <a:ea typeface="宋体" charset="-122"/>
              </a:rPr>
              <a:t>What have we achieved?</a:t>
            </a:r>
            <a:br>
              <a:rPr lang="en-US" altLang="zh-CN" sz="2800" smtClean="0">
                <a:ea typeface="宋体" charset="-122"/>
              </a:rPr>
            </a:br>
            <a:r>
              <a:rPr lang="zh-CN" altLang="en-US" sz="2800" smtClean="0">
                <a:ea typeface="宋体" charset="-122"/>
              </a:rPr>
              <a:t>我们取得了什么成果？ </a:t>
            </a:r>
            <a:endParaRPr lang="nb-NO" altLang="zh-CN" sz="2800" smtClean="0">
              <a:ea typeface="宋体" charset="-122"/>
            </a:endParaRPr>
          </a:p>
        </p:txBody>
      </p:sp>
      <p:sp>
        <p:nvSpPr>
          <p:cNvPr id="27650" name="Plassholder for innhold 3"/>
          <p:cNvSpPr>
            <a:spLocks noGrp="1"/>
          </p:cNvSpPr>
          <p:nvPr>
            <p:ph idx="1"/>
          </p:nvPr>
        </p:nvSpPr>
        <p:spPr>
          <a:xfrm>
            <a:off x="428625" y="1341438"/>
            <a:ext cx="3856038" cy="4730750"/>
          </a:xfrm>
        </p:spPr>
        <p:txBody>
          <a:bodyPr/>
          <a:lstStyle/>
          <a:p>
            <a:pPr eaLnBrk="1" hangingPunct="1"/>
            <a:r>
              <a:rPr lang="en-US" altLang="zh-CN" sz="2000" smtClean="0">
                <a:ea typeface="宋体" charset="-122"/>
              </a:rPr>
              <a:t>Management plans for threatened species and natural habitats  </a:t>
            </a:r>
            <a:r>
              <a:rPr lang="zh-CN" altLang="en-US" sz="2000" smtClean="0">
                <a:ea typeface="宋体" charset="-122"/>
              </a:rPr>
              <a:t>针对受威胁物种和自然栖息地的管理计划</a:t>
            </a:r>
            <a:r>
              <a:rPr lang="zh-CN" altLang="en-US" smtClean="0">
                <a:ea typeface="宋体" charset="-122"/>
              </a:rPr>
              <a:t> </a:t>
            </a:r>
            <a:endParaRPr lang="en-US" altLang="zh-CN" smtClean="0">
              <a:ea typeface="宋体" charset="-122"/>
            </a:endParaRPr>
          </a:p>
          <a:p>
            <a:pPr lvl="1" eaLnBrk="1" hangingPunct="1"/>
            <a:r>
              <a:rPr lang="nb-NO" altLang="zh-CN" sz="1800" smtClean="0">
                <a:ea typeface="宋体" charset="-122"/>
              </a:rPr>
              <a:t>Threats  </a:t>
            </a:r>
            <a:r>
              <a:rPr lang="zh-CN" altLang="nb-NO" sz="1800" smtClean="0">
                <a:ea typeface="宋体" charset="-122"/>
              </a:rPr>
              <a:t>威胁 </a:t>
            </a:r>
            <a:endParaRPr lang="nb-NO" altLang="zh-CN" sz="1800" smtClean="0">
              <a:ea typeface="宋体" charset="-122"/>
            </a:endParaRPr>
          </a:p>
          <a:p>
            <a:pPr lvl="1" eaLnBrk="1" hangingPunct="1"/>
            <a:r>
              <a:rPr lang="nb-NO" altLang="zh-CN" sz="1800" smtClean="0">
                <a:ea typeface="宋体" charset="-122"/>
              </a:rPr>
              <a:t>Remedial measures  </a:t>
            </a:r>
            <a:r>
              <a:rPr lang="zh-CN" altLang="nb-NO" sz="1800" smtClean="0">
                <a:ea typeface="宋体" charset="-122"/>
              </a:rPr>
              <a:t>补救措施 </a:t>
            </a:r>
            <a:endParaRPr lang="nb-NO" altLang="zh-CN" sz="1800" smtClean="0">
              <a:ea typeface="宋体" charset="-122"/>
            </a:endParaRPr>
          </a:p>
          <a:p>
            <a:pPr lvl="1" eaLnBrk="1" hangingPunct="1"/>
            <a:r>
              <a:rPr lang="nb-NO" altLang="zh-CN" sz="1800" smtClean="0">
                <a:ea typeface="宋体" charset="-122"/>
              </a:rPr>
              <a:t>Monitoring  </a:t>
            </a:r>
            <a:r>
              <a:rPr lang="zh-CN" altLang="nb-NO" sz="1800" smtClean="0">
                <a:ea typeface="宋体" charset="-122"/>
              </a:rPr>
              <a:t>监测 </a:t>
            </a:r>
            <a:endParaRPr lang="nb-NO" altLang="zh-CN" sz="1800" smtClean="0">
              <a:ea typeface="宋体" charset="-122"/>
            </a:endParaRPr>
          </a:p>
          <a:p>
            <a:pPr lvl="1" eaLnBrk="1" hangingPunct="1"/>
            <a:endParaRPr lang="nb-NO" altLang="zh-CN" sz="1800" smtClean="0">
              <a:ea typeface="宋体" charset="-122"/>
            </a:endParaRPr>
          </a:p>
        </p:txBody>
      </p:sp>
      <p:pic>
        <p:nvPicPr>
          <p:cNvPr id="27651" name="Picture 4" descr="http://www.dirnat.no/multimedia.ap?id=172"/>
          <p:cNvPicPr>
            <a:picLocks noChangeAspect="1" noChangeArrowheads="1"/>
          </p:cNvPicPr>
          <p:nvPr/>
        </p:nvPicPr>
        <p:blipFill>
          <a:blip r:embed="rId3"/>
          <a:srcRect/>
          <a:stretch>
            <a:fillRect/>
          </a:stretch>
        </p:blipFill>
        <p:spPr bwMode="auto">
          <a:xfrm>
            <a:off x="179388" y="4508500"/>
            <a:ext cx="1593850" cy="1619250"/>
          </a:xfrm>
          <a:prstGeom prst="rect">
            <a:avLst/>
          </a:prstGeom>
          <a:noFill/>
          <a:ln w="9525">
            <a:noFill/>
            <a:miter lim="800000"/>
            <a:headEnd/>
            <a:tailEnd/>
          </a:ln>
        </p:spPr>
      </p:pic>
      <p:pic>
        <p:nvPicPr>
          <p:cNvPr id="27652" name="Picture 2" descr="http://www.dirnat.no/multimedia.ap?id=174"/>
          <p:cNvPicPr>
            <a:picLocks noChangeAspect="1" noChangeArrowheads="1"/>
          </p:cNvPicPr>
          <p:nvPr/>
        </p:nvPicPr>
        <p:blipFill>
          <a:blip r:embed="rId4"/>
          <a:srcRect/>
          <a:stretch>
            <a:fillRect/>
          </a:stretch>
        </p:blipFill>
        <p:spPr bwMode="auto">
          <a:xfrm>
            <a:off x="2554288" y="5300663"/>
            <a:ext cx="1441450" cy="1465262"/>
          </a:xfrm>
          <a:prstGeom prst="rect">
            <a:avLst/>
          </a:prstGeom>
          <a:noFill/>
          <a:ln w="9525">
            <a:noFill/>
            <a:miter lim="800000"/>
            <a:headEnd/>
            <a:tailEnd/>
          </a:ln>
        </p:spPr>
      </p:pic>
      <p:pic>
        <p:nvPicPr>
          <p:cNvPr id="27653" name="Picture 6" descr="http://www.dirnat.no/multimedia.ap?id=42064"/>
          <p:cNvPicPr>
            <a:picLocks noChangeAspect="1" noChangeArrowheads="1"/>
          </p:cNvPicPr>
          <p:nvPr/>
        </p:nvPicPr>
        <p:blipFill>
          <a:blip r:embed="rId5"/>
          <a:srcRect/>
          <a:stretch>
            <a:fillRect/>
          </a:stretch>
        </p:blipFill>
        <p:spPr bwMode="auto">
          <a:xfrm>
            <a:off x="1835150" y="4067175"/>
            <a:ext cx="1428750" cy="1162050"/>
          </a:xfrm>
          <a:prstGeom prst="rect">
            <a:avLst/>
          </a:prstGeom>
          <a:noFill/>
          <a:ln w="9525">
            <a:noFill/>
            <a:miter lim="800000"/>
            <a:headEnd/>
            <a:tailEnd/>
          </a:ln>
        </p:spPr>
      </p:pic>
      <p:sp>
        <p:nvSpPr>
          <p:cNvPr id="27654" name="Plassholder for innhold 2"/>
          <p:cNvSpPr txBox="1">
            <a:spLocks/>
          </p:cNvSpPr>
          <p:nvPr/>
        </p:nvSpPr>
        <p:spPr bwMode="auto">
          <a:xfrm>
            <a:off x="4643438" y="1341438"/>
            <a:ext cx="3424237" cy="4471987"/>
          </a:xfrm>
          <a:prstGeom prst="rect">
            <a:avLst/>
          </a:prstGeom>
          <a:noFill/>
          <a:ln w="9525">
            <a:noFill/>
            <a:miter lim="800000"/>
            <a:headEnd/>
            <a:tailEnd/>
          </a:ln>
        </p:spPr>
        <p:txBody>
          <a:bodyPr/>
          <a:lstStyle/>
          <a:p>
            <a:pPr marL="342900" indent="-342900">
              <a:spcBef>
                <a:spcPct val="20000"/>
              </a:spcBef>
              <a:buFont typeface="Arial" charset="0"/>
              <a:buChar char="•"/>
            </a:pPr>
            <a:r>
              <a:rPr lang="nb-NO" altLang="zh-CN" sz="2000">
                <a:solidFill>
                  <a:srgbClr val="000000"/>
                </a:solidFill>
              </a:rPr>
              <a:t>Red list + Black List  </a:t>
            </a:r>
            <a:r>
              <a:rPr lang="zh-CN" altLang="nb-NO" sz="2000"/>
              <a:t>红色名录</a:t>
            </a:r>
            <a:r>
              <a:rPr lang="nb-NO" altLang="zh-CN" sz="2000"/>
              <a:t>+</a:t>
            </a:r>
            <a:r>
              <a:rPr lang="zh-CN" altLang="nb-NO" sz="2000"/>
              <a:t>黑色名录 </a:t>
            </a:r>
            <a:endParaRPr lang="nb-NO" altLang="zh-CN" sz="2000">
              <a:solidFill>
                <a:srgbClr val="000000"/>
              </a:solidFill>
            </a:endParaRPr>
          </a:p>
          <a:p>
            <a:pPr marL="800100" lvl="1" indent="-342900">
              <a:spcBef>
                <a:spcPct val="20000"/>
              </a:spcBef>
              <a:buFont typeface="Arial" charset="0"/>
              <a:buChar char="•"/>
            </a:pPr>
            <a:r>
              <a:rPr lang="nb-NO" altLang="zh-CN">
                <a:solidFill>
                  <a:srgbClr val="000000"/>
                </a:solidFill>
              </a:rPr>
              <a:t>Limited probability of survival  </a:t>
            </a:r>
            <a:r>
              <a:rPr lang="zh-CN" altLang="nb-NO"/>
              <a:t>有限的生存可能性 </a:t>
            </a:r>
            <a:endParaRPr lang="nb-NO" altLang="zh-CN">
              <a:solidFill>
                <a:srgbClr val="000000"/>
              </a:solidFill>
            </a:endParaRPr>
          </a:p>
          <a:p>
            <a:pPr marL="800100" lvl="1" indent="-342900">
              <a:spcBef>
                <a:spcPct val="20000"/>
              </a:spcBef>
              <a:buFont typeface="Arial" charset="0"/>
              <a:buChar char="•"/>
            </a:pPr>
            <a:r>
              <a:rPr lang="nb-NO" altLang="zh-CN">
                <a:solidFill>
                  <a:srgbClr val="000000"/>
                </a:solidFill>
              </a:rPr>
              <a:t>Invasive alien species</a:t>
            </a:r>
            <a:r>
              <a:rPr lang="zh-CN" altLang="nb-NO"/>
              <a:t>外来入侵种 </a:t>
            </a:r>
            <a:endParaRPr lang="nb-NO" altLang="zh-CN"/>
          </a:p>
        </p:txBody>
      </p:sp>
      <p:pic>
        <p:nvPicPr>
          <p:cNvPr id="27655" name="Picture 8" descr="http://www.imr.no/images/bildearkiv/2009/04/Kongekrabbe_nr2_stein_j-5@1.jpg/nb-no?size=original"/>
          <p:cNvPicPr>
            <a:picLocks noChangeAspect="1" noChangeArrowheads="1"/>
          </p:cNvPicPr>
          <p:nvPr/>
        </p:nvPicPr>
        <p:blipFill>
          <a:blip r:embed="rId6"/>
          <a:srcRect l="39311" r="10793" b="10043"/>
          <a:stretch>
            <a:fillRect/>
          </a:stretch>
        </p:blipFill>
        <p:spPr bwMode="auto">
          <a:xfrm>
            <a:off x="4427538" y="4349750"/>
            <a:ext cx="1873250" cy="2247900"/>
          </a:xfrm>
          <a:prstGeom prst="rect">
            <a:avLst/>
          </a:prstGeom>
          <a:noFill/>
          <a:ln w="9525">
            <a:noFill/>
            <a:miter lim="800000"/>
            <a:headEnd/>
            <a:tailEnd/>
          </a:ln>
        </p:spPr>
      </p:pic>
      <p:pic>
        <p:nvPicPr>
          <p:cNvPr id="27656" name="Picture 10" descr="http://www.nrk.no/contentfile/file/1.654195!img654156.jpg"/>
          <p:cNvPicPr>
            <a:picLocks noChangeAspect="1" noChangeArrowheads="1"/>
          </p:cNvPicPr>
          <p:nvPr/>
        </p:nvPicPr>
        <p:blipFill>
          <a:blip r:embed="rId7"/>
          <a:srcRect l="48848" r="7158"/>
          <a:stretch>
            <a:fillRect/>
          </a:stretch>
        </p:blipFill>
        <p:spPr bwMode="auto">
          <a:xfrm>
            <a:off x="6659563" y="4365625"/>
            <a:ext cx="1728787" cy="221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tel 1"/>
          <p:cNvSpPr>
            <a:spLocks noGrp="1"/>
          </p:cNvSpPr>
          <p:nvPr>
            <p:ph type="title"/>
          </p:nvPr>
        </p:nvSpPr>
        <p:spPr/>
        <p:txBody>
          <a:bodyPr/>
          <a:lstStyle/>
          <a:p>
            <a:pPr eaLnBrk="1" hangingPunct="1"/>
            <a:r>
              <a:rPr lang="nb-NO" altLang="zh-CN" sz="2800" smtClean="0">
                <a:ea typeface="宋体" charset="-122"/>
              </a:rPr>
              <a:t>Science-policy interface</a:t>
            </a:r>
            <a:br>
              <a:rPr lang="nb-NO" altLang="zh-CN" sz="2800" smtClean="0">
                <a:ea typeface="宋体" charset="-122"/>
              </a:rPr>
            </a:br>
            <a:r>
              <a:rPr lang="zh-CN" altLang="nb-NO" sz="2800" smtClean="0">
                <a:ea typeface="宋体" charset="-122"/>
              </a:rPr>
              <a:t>科学与政策的结合 </a:t>
            </a:r>
            <a:endParaRPr lang="nb-NO" altLang="zh-CN" sz="2800" smtClean="0">
              <a:ea typeface="宋体" charset="-122"/>
            </a:endParaRPr>
          </a:p>
        </p:txBody>
      </p:sp>
      <p:sp>
        <p:nvSpPr>
          <p:cNvPr id="29698" name="Plassholder for innhold 2"/>
          <p:cNvSpPr>
            <a:spLocks noGrp="1"/>
          </p:cNvSpPr>
          <p:nvPr>
            <p:ph idx="1"/>
          </p:nvPr>
        </p:nvSpPr>
        <p:spPr>
          <a:xfrm>
            <a:off x="428625" y="1268413"/>
            <a:ext cx="8175625" cy="4852987"/>
          </a:xfrm>
        </p:spPr>
        <p:txBody>
          <a:bodyPr/>
          <a:lstStyle/>
          <a:p>
            <a:pPr eaLnBrk="1" hangingPunct="1"/>
            <a:r>
              <a:rPr lang="en-US" altLang="zh-CN" sz="2000" smtClean="0">
                <a:ea typeface="宋体" charset="-122"/>
              </a:rPr>
              <a:t>Science vs. policy (roles and responsibility)  </a:t>
            </a:r>
            <a:r>
              <a:rPr lang="zh-CN" altLang="en-US" sz="2000" smtClean="0">
                <a:ea typeface="宋体" charset="-122"/>
              </a:rPr>
              <a:t>科学与政策（角色和责任） </a:t>
            </a:r>
            <a:endParaRPr lang="en-US" altLang="zh-CN" sz="2000" smtClean="0">
              <a:ea typeface="宋体" charset="-122"/>
            </a:endParaRPr>
          </a:p>
          <a:p>
            <a:pPr eaLnBrk="1" hangingPunct="1"/>
            <a:r>
              <a:rPr lang="en-US" altLang="zh-CN" sz="2000" smtClean="0">
                <a:ea typeface="宋体" charset="-122"/>
              </a:rPr>
              <a:t>Norway: Knowledge-based management  </a:t>
            </a:r>
            <a:r>
              <a:rPr lang="zh-CN" altLang="en-US" sz="2000" smtClean="0">
                <a:ea typeface="宋体" charset="-122"/>
              </a:rPr>
              <a:t>挪威：以知识为基础的管理 </a:t>
            </a:r>
            <a:endParaRPr lang="en-US" altLang="zh-CN" sz="2000" smtClean="0">
              <a:ea typeface="宋体" charset="-122"/>
            </a:endParaRPr>
          </a:p>
          <a:p>
            <a:pPr eaLnBrk="1" hangingPunct="1"/>
            <a:r>
              <a:rPr lang="en-US" altLang="zh-CN" sz="2000" smtClean="0">
                <a:ea typeface="宋体" charset="-122"/>
              </a:rPr>
              <a:t>Challenge in many countries  </a:t>
            </a:r>
            <a:r>
              <a:rPr lang="zh-CN" altLang="en-US" sz="2000" smtClean="0">
                <a:ea typeface="宋体" charset="-122"/>
              </a:rPr>
              <a:t>很多国家都遇到的挑战</a:t>
            </a:r>
            <a:endParaRPr lang="en-US" altLang="zh-CN" sz="2000" smtClean="0">
              <a:ea typeface="宋体" charset="-122"/>
            </a:endParaRPr>
          </a:p>
          <a:p>
            <a:pPr eaLnBrk="1" hangingPunct="1"/>
            <a:r>
              <a:rPr lang="nb-NO" altLang="zh-CN" sz="2000" smtClean="0">
                <a:ea typeface="宋体" charset="-122"/>
              </a:rPr>
              <a:t>Stern Report and Intergovernmental Panel on Climate Change (IPCC)</a:t>
            </a:r>
            <a:r>
              <a:rPr lang="zh-CN" altLang="en-US" sz="2000" smtClean="0">
                <a:ea typeface="宋体" charset="-122"/>
              </a:rPr>
              <a:t> </a:t>
            </a:r>
            <a:r>
              <a:rPr lang="en-US" altLang="zh-CN" sz="2000" smtClean="0">
                <a:ea typeface="宋体" charset="-122"/>
              </a:rPr>
              <a:t>《</a:t>
            </a:r>
            <a:r>
              <a:rPr lang="zh-CN" altLang="en-US" sz="2000" smtClean="0">
                <a:ea typeface="宋体" charset="-122"/>
              </a:rPr>
              <a:t>斯坦恩报告</a:t>
            </a:r>
            <a:r>
              <a:rPr lang="en-US" altLang="zh-CN" sz="2000" smtClean="0">
                <a:ea typeface="宋体" charset="-122"/>
              </a:rPr>
              <a:t>》</a:t>
            </a:r>
            <a:r>
              <a:rPr lang="zh-CN" altLang="en-US" sz="2000" smtClean="0">
                <a:ea typeface="宋体" charset="-122"/>
              </a:rPr>
              <a:t>和政府间气候变化专门委员会（</a:t>
            </a:r>
            <a:r>
              <a:rPr lang="en-US" altLang="zh-CN" sz="2000" smtClean="0">
                <a:ea typeface="宋体" charset="-122"/>
              </a:rPr>
              <a:t>IPCC</a:t>
            </a:r>
            <a:r>
              <a:rPr lang="zh-CN" altLang="en-US" sz="2000" smtClean="0">
                <a:ea typeface="宋体" charset="-122"/>
              </a:rPr>
              <a:t>） </a:t>
            </a:r>
            <a:endParaRPr lang="nb-NO" altLang="zh-CN" sz="2000" smtClean="0">
              <a:ea typeface="宋体" charset="-122"/>
            </a:endParaRPr>
          </a:p>
          <a:p>
            <a:pPr eaLnBrk="1" hangingPunct="1"/>
            <a:r>
              <a:rPr lang="nb-NO" altLang="zh-CN" sz="2000" smtClean="0">
                <a:ea typeface="宋体" charset="-122"/>
              </a:rPr>
              <a:t>Millennium Assessment and Intergovernmental Panel on Biodiversity and Ecosystem Services (IPBES)  </a:t>
            </a:r>
            <a:r>
              <a:rPr lang="zh-CN" altLang="en-US" sz="2000" smtClean="0">
                <a:ea typeface="宋体" charset="-122"/>
              </a:rPr>
              <a:t>千年评估与生物多样性和生态系统服务政府间科学政策平台（</a:t>
            </a:r>
            <a:r>
              <a:rPr lang="en-US" altLang="zh-CN" sz="2000" smtClean="0">
                <a:ea typeface="宋体" charset="-122"/>
              </a:rPr>
              <a:t>IPBES</a:t>
            </a:r>
            <a:r>
              <a:rPr lang="zh-CN" altLang="en-US" sz="2000" smtClean="0">
                <a:ea typeface="宋体" charset="-122"/>
              </a:rPr>
              <a:t>）</a:t>
            </a:r>
            <a:r>
              <a:rPr lang="zh-CN" altLang="en-US" smtClean="0">
                <a:ea typeface="宋体" charset="-122"/>
              </a:rPr>
              <a:t> </a:t>
            </a:r>
            <a:endParaRPr lang="nb-NO" altLang="zh-CN" smtClean="0">
              <a:ea typeface="宋体" charset="-122"/>
            </a:endParaRPr>
          </a:p>
        </p:txBody>
      </p:sp>
      <p:pic>
        <p:nvPicPr>
          <p:cNvPr id="29699" name="Picture 2" descr="http://climatequotes.com/wp-content/uploads/2010/07/IPBES.png"/>
          <p:cNvPicPr>
            <a:picLocks noChangeAspect="1" noChangeArrowheads="1"/>
          </p:cNvPicPr>
          <p:nvPr/>
        </p:nvPicPr>
        <p:blipFill>
          <a:blip r:embed="rId3"/>
          <a:srcRect/>
          <a:stretch>
            <a:fillRect/>
          </a:stretch>
        </p:blipFill>
        <p:spPr bwMode="auto">
          <a:xfrm>
            <a:off x="1331913" y="4724400"/>
            <a:ext cx="6524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tel 1"/>
          <p:cNvSpPr>
            <a:spLocks noGrp="1"/>
          </p:cNvSpPr>
          <p:nvPr>
            <p:ph type="title"/>
          </p:nvPr>
        </p:nvSpPr>
        <p:spPr/>
        <p:txBody>
          <a:bodyPr/>
          <a:lstStyle/>
          <a:p>
            <a:pPr eaLnBrk="1" hangingPunct="1"/>
            <a:r>
              <a:rPr lang="en-GB" altLang="zh-CN" sz="2800" smtClean="0">
                <a:ea typeface="宋体" charset="-122"/>
              </a:rPr>
              <a:t>Key words in holistic management</a:t>
            </a:r>
            <a:br>
              <a:rPr lang="en-GB" altLang="zh-CN" sz="2800" smtClean="0">
                <a:ea typeface="宋体" charset="-122"/>
              </a:rPr>
            </a:br>
            <a:r>
              <a:rPr lang="zh-CN" altLang="en-GB" sz="2800" smtClean="0">
                <a:ea typeface="宋体" charset="-122"/>
              </a:rPr>
              <a:t>整体管理的关键词</a:t>
            </a:r>
            <a:r>
              <a:rPr lang="zh-CN" altLang="en-GB" smtClean="0">
                <a:ea typeface="宋体" charset="-122"/>
              </a:rPr>
              <a:t> </a:t>
            </a:r>
            <a:endParaRPr lang="en-GB" altLang="zh-CN" smtClean="0">
              <a:ea typeface="宋体" charset="-122"/>
            </a:endParaRPr>
          </a:p>
        </p:txBody>
      </p:sp>
      <p:sp>
        <p:nvSpPr>
          <p:cNvPr id="31746" name="Plassholder for innhold 2"/>
          <p:cNvSpPr>
            <a:spLocks noGrp="1"/>
          </p:cNvSpPr>
          <p:nvPr>
            <p:ph idx="1"/>
          </p:nvPr>
        </p:nvSpPr>
        <p:spPr>
          <a:xfrm>
            <a:off x="428625" y="1268413"/>
            <a:ext cx="5656263" cy="4730750"/>
          </a:xfrm>
        </p:spPr>
        <p:txBody>
          <a:bodyPr/>
          <a:lstStyle/>
          <a:p>
            <a:pPr eaLnBrk="1" hangingPunct="1"/>
            <a:r>
              <a:rPr lang="en-GB" altLang="zh-CN" sz="1900" smtClean="0">
                <a:ea typeface="宋体" charset="-122"/>
              </a:rPr>
              <a:t>Capacity in institutions  </a:t>
            </a:r>
            <a:r>
              <a:rPr lang="zh-CN" altLang="en-GB" sz="1900" smtClean="0">
                <a:ea typeface="宋体" charset="-122"/>
              </a:rPr>
              <a:t>机构能力 </a:t>
            </a:r>
            <a:endParaRPr lang="en-GB" altLang="zh-CN" sz="1900" smtClean="0">
              <a:ea typeface="宋体" charset="-122"/>
            </a:endParaRPr>
          </a:p>
          <a:p>
            <a:pPr eaLnBrk="1" hangingPunct="1"/>
            <a:r>
              <a:rPr lang="en-GB" altLang="zh-CN" sz="1900" smtClean="0">
                <a:ea typeface="宋体" charset="-122"/>
              </a:rPr>
              <a:t>Start early  </a:t>
            </a:r>
            <a:r>
              <a:rPr lang="zh-CN" altLang="en-GB" sz="1900" smtClean="0">
                <a:ea typeface="宋体" charset="-122"/>
              </a:rPr>
              <a:t>尽早开始 </a:t>
            </a:r>
            <a:endParaRPr lang="en-GB" altLang="zh-CN" sz="1900" smtClean="0">
              <a:ea typeface="宋体" charset="-122"/>
            </a:endParaRPr>
          </a:p>
          <a:p>
            <a:pPr eaLnBrk="1" hangingPunct="1"/>
            <a:r>
              <a:rPr lang="en-GB" altLang="zh-CN" sz="1900" smtClean="0">
                <a:ea typeface="宋体" charset="-122"/>
              </a:rPr>
              <a:t>Ownership at political level  </a:t>
            </a:r>
            <a:r>
              <a:rPr lang="zh-CN" altLang="en-GB" sz="1900" smtClean="0">
                <a:ea typeface="宋体" charset="-122"/>
              </a:rPr>
              <a:t>政治层面的主人翁意识 </a:t>
            </a:r>
            <a:endParaRPr lang="en-GB" altLang="zh-CN" sz="1900" smtClean="0">
              <a:ea typeface="宋体" charset="-122"/>
            </a:endParaRPr>
          </a:p>
          <a:p>
            <a:pPr lvl="1" eaLnBrk="1" hangingPunct="1"/>
            <a:r>
              <a:rPr lang="en-GB" altLang="zh-CN" sz="1900" smtClean="0">
                <a:ea typeface="宋体" charset="-122"/>
              </a:rPr>
              <a:t>policies, plans and programmes can be changed/adjusted at political level  </a:t>
            </a:r>
            <a:r>
              <a:rPr lang="zh-CN" altLang="en-GB" sz="1900" smtClean="0">
                <a:ea typeface="宋体" charset="-122"/>
              </a:rPr>
              <a:t>政策、计划和项目可以在政策层面进行更改和（或）调整 </a:t>
            </a:r>
            <a:endParaRPr lang="en-GB" altLang="zh-CN" sz="1900" smtClean="0">
              <a:ea typeface="宋体" charset="-122"/>
            </a:endParaRPr>
          </a:p>
          <a:p>
            <a:pPr eaLnBrk="1" hangingPunct="1"/>
            <a:r>
              <a:rPr lang="en-GB" altLang="zh-CN" sz="1900" smtClean="0">
                <a:ea typeface="宋体" charset="-122"/>
              </a:rPr>
              <a:t>Stakeholder involvement  </a:t>
            </a:r>
            <a:r>
              <a:rPr lang="zh-CN" altLang="en-GB" sz="1900" smtClean="0">
                <a:ea typeface="宋体" charset="-122"/>
              </a:rPr>
              <a:t>利益相关方参与 </a:t>
            </a:r>
            <a:endParaRPr lang="en-GB" altLang="zh-CN" sz="1900" smtClean="0">
              <a:solidFill>
                <a:srgbClr val="FF0000"/>
              </a:solidFill>
              <a:ea typeface="宋体" charset="-122"/>
            </a:endParaRPr>
          </a:p>
          <a:p>
            <a:pPr lvl="1" eaLnBrk="1" hangingPunct="1"/>
            <a:r>
              <a:rPr lang="en-GB" altLang="zh-CN" sz="1900" smtClean="0">
                <a:ea typeface="宋体" charset="-122"/>
              </a:rPr>
              <a:t>Identification of stakeholders (Ministries, government agencies, business, NGOs)  </a:t>
            </a:r>
            <a:r>
              <a:rPr lang="zh-CN" altLang="en-GB" sz="1900" smtClean="0">
                <a:ea typeface="宋体" charset="-122"/>
              </a:rPr>
              <a:t>确认利益相关方（部委，政府部门，企业，非政府部门） </a:t>
            </a:r>
            <a:endParaRPr lang="en-GB" altLang="zh-CN" sz="1900" smtClean="0">
              <a:ea typeface="宋体" charset="-122"/>
            </a:endParaRPr>
          </a:p>
          <a:p>
            <a:pPr lvl="1" eaLnBrk="1" hangingPunct="1"/>
            <a:r>
              <a:rPr lang="en-GB" altLang="zh-CN" sz="1900" smtClean="0">
                <a:ea typeface="宋体" charset="-122"/>
              </a:rPr>
              <a:t>Sector involvement  </a:t>
            </a:r>
            <a:r>
              <a:rPr lang="zh-CN" altLang="en-GB" sz="1900" smtClean="0">
                <a:ea typeface="宋体" charset="-122"/>
              </a:rPr>
              <a:t>部门参与 </a:t>
            </a:r>
            <a:endParaRPr lang="en-GB" altLang="zh-CN" sz="1900" smtClean="0">
              <a:ea typeface="宋体" charset="-122"/>
            </a:endParaRPr>
          </a:p>
          <a:p>
            <a:pPr eaLnBrk="1" hangingPunct="1"/>
            <a:r>
              <a:rPr lang="en-GB" altLang="zh-CN" sz="1900" smtClean="0">
                <a:ea typeface="宋体" charset="-122"/>
              </a:rPr>
              <a:t>Baseline data – management of data  </a:t>
            </a:r>
            <a:r>
              <a:rPr lang="zh-CN" altLang="en-GB" sz="1900" smtClean="0">
                <a:ea typeface="宋体" charset="-122"/>
              </a:rPr>
              <a:t>基线数据</a:t>
            </a:r>
            <a:r>
              <a:rPr lang="en-GB" altLang="zh-CN" sz="1900" smtClean="0">
                <a:ea typeface="宋体" charset="-122"/>
              </a:rPr>
              <a:t>——</a:t>
            </a:r>
            <a:r>
              <a:rPr lang="zh-CN" altLang="en-GB" sz="1900" smtClean="0">
                <a:ea typeface="宋体" charset="-122"/>
              </a:rPr>
              <a:t>数据的管理 </a:t>
            </a:r>
            <a:endParaRPr lang="nb-NO" altLang="zh-CN" sz="1900" smtClean="0">
              <a:ea typeface="宋体" charset="-122"/>
            </a:endParaRPr>
          </a:p>
        </p:txBody>
      </p:sp>
      <p:pic>
        <p:nvPicPr>
          <p:cNvPr id="31747" name="Picture 3"/>
          <p:cNvPicPr>
            <a:picLocks noChangeAspect="1" noChangeArrowheads="1"/>
          </p:cNvPicPr>
          <p:nvPr/>
        </p:nvPicPr>
        <p:blipFill>
          <a:blip r:embed="rId3"/>
          <a:srcRect l="15279" r="38889"/>
          <a:stretch>
            <a:fillRect/>
          </a:stretch>
        </p:blipFill>
        <p:spPr bwMode="auto">
          <a:xfrm>
            <a:off x="6300788" y="1928813"/>
            <a:ext cx="2357437"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tel 1"/>
          <p:cNvSpPr>
            <a:spLocks noGrp="1"/>
          </p:cNvSpPr>
          <p:nvPr>
            <p:ph type="title"/>
          </p:nvPr>
        </p:nvSpPr>
        <p:spPr/>
        <p:txBody>
          <a:bodyPr/>
          <a:lstStyle/>
          <a:p>
            <a:pPr eaLnBrk="1" hangingPunct="1"/>
            <a:r>
              <a:rPr lang="en-US" altLang="zh-CN" sz="2900" b="1" i="1" smtClean="0">
                <a:solidFill>
                  <a:srgbClr val="0B064D"/>
                </a:solidFill>
                <a:ea typeface="宋体" charset="-122"/>
              </a:rPr>
              <a:t/>
            </a:r>
            <a:br>
              <a:rPr lang="en-US" altLang="zh-CN" sz="2900" b="1" i="1" smtClean="0">
                <a:solidFill>
                  <a:srgbClr val="0B064D"/>
                </a:solidFill>
                <a:ea typeface="宋体" charset="-122"/>
              </a:rPr>
            </a:br>
            <a:r>
              <a:rPr lang="en-US" altLang="zh-CN" sz="2900" b="1" i="1" smtClean="0">
                <a:solidFill>
                  <a:srgbClr val="0B064D"/>
                </a:solidFill>
                <a:ea typeface="宋体" charset="-122"/>
              </a:rPr>
              <a:t/>
            </a:r>
            <a:br>
              <a:rPr lang="en-US" altLang="zh-CN" sz="2900" b="1" i="1" smtClean="0">
                <a:solidFill>
                  <a:srgbClr val="0B064D"/>
                </a:solidFill>
                <a:ea typeface="宋体" charset="-122"/>
              </a:rPr>
            </a:br>
            <a:r>
              <a:rPr lang="en-US" altLang="zh-CN" sz="2800" b="1" i="1" smtClean="0">
                <a:solidFill>
                  <a:srgbClr val="0B064D"/>
                </a:solidFill>
                <a:ea typeface="宋体" charset="-122"/>
              </a:rPr>
              <a:t/>
            </a:r>
            <a:br>
              <a:rPr lang="en-US" altLang="zh-CN" sz="2800" b="1" i="1" smtClean="0">
                <a:solidFill>
                  <a:srgbClr val="0B064D"/>
                </a:solidFill>
                <a:ea typeface="宋体" charset="-122"/>
              </a:rPr>
            </a:br>
            <a:r>
              <a:rPr lang="en-US" altLang="zh-CN" sz="2800" smtClean="0">
                <a:ea typeface="宋体" charset="-122"/>
              </a:rPr>
              <a:t>IMP areas</a:t>
            </a:r>
            <a:br>
              <a:rPr lang="en-US" altLang="zh-CN" sz="2800" smtClean="0">
                <a:ea typeface="宋体" charset="-122"/>
              </a:rPr>
            </a:br>
            <a:r>
              <a:rPr lang="zh-CN" altLang="en-US" sz="2800" smtClean="0">
                <a:ea typeface="宋体" charset="-122"/>
              </a:rPr>
              <a:t>综合管理计划覆盖地区</a:t>
            </a:r>
            <a:r>
              <a:rPr lang="zh-CN" altLang="en-US" smtClean="0">
                <a:ea typeface="宋体" charset="-122"/>
              </a:rPr>
              <a:t> </a:t>
            </a:r>
            <a:endParaRPr lang="nb-NO" altLang="zh-CN" smtClean="0">
              <a:ea typeface="宋体" charset="-122"/>
            </a:endParaRPr>
          </a:p>
        </p:txBody>
      </p:sp>
      <p:pic>
        <p:nvPicPr>
          <p:cNvPr id="33794" name="Picture 12" descr="Forvaltningsplaner poster - til skjerm v2"/>
          <p:cNvPicPr>
            <a:picLocks noGrp="1" noChangeAspect="1" noChangeArrowheads="1"/>
          </p:cNvPicPr>
          <p:nvPr>
            <p:ph idx="1"/>
          </p:nvPr>
        </p:nvPicPr>
        <p:blipFill>
          <a:blip r:embed="rId3"/>
          <a:srcRect/>
          <a:stretch>
            <a:fillRect/>
          </a:stretch>
        </p:blipFill>
        <p:spPr>
          <a:xfrm>
            <a:off x="4543425" y="0"/>
            <a:ext cx="4600575" cy="6911975"/>
          </a:xfrm>
        </p:spPr>
      </p:pic>
      <p:sp>
        <p:nvSpPr>
          <p:cNvPr id="33795" name="Rektangel 4"/>
          <p:cNvSpPr>
            <a:spLocks noChangeArrowheads="1"/>
          </p:cNvSpPr>
          <p:nvPr/>
        </p:nvSpPr>
        <p:spPr bwMode="auto">
          <a:xfrm>
            <a:off x="500063" y="1268413"/>
            <a:ext cx="3784600" cy="3013075"/>
          </a:xfrm>
          <a:prstGeom prst="rect">
            <a:avLst/>
          </a:prstGeom>
          <a:noFill/>
          <a:ln w="9525">
            <a:noFill/>
            <a:miter lim="800000"/>
            <a:headEnd/>
            <a:tailEnd/>
          </a:ln>
        </p:spPr>
        <p:txBody>
          <a:bodyPr>
            <a:spAutoFit/>
          </a:bodyPr>
          <a:lstStyle/>
          <a:p>
            <a:r>
              <a:rPr lang="en-US" altLang="zh-CN" sz="2400" b="1">
                <a:solidFill>
                  <a:srgbClr val="FF0000"/>
                </a:solidFill>
              </a:rPr>
              <a:t>Barents Sea (2006)	</a:t>
            </a:r>
          </a:p>
          <a:p>
            <a:r>
              <a:rPr lang="zh-CN" altLang="en-US" sz="2400" b="1">
                <a:solidFill>
                  <a:srgbClr val="FF0000"/>
                </a:solidFill>
              </a:rPr>
              <a:t>巴伦支海（</a:t>
            </a:r>
            <a:r>
              <a:rPr lang="en-US" altLang="zh-CN" sz="2400" b="1">
                <a:solidFill>
                  <a:srgbClr val="FF0000"/>
                </a:solidFill>
              </a:rPr>
              <a:t>2006</a:t>
            </a:r>
            <a:r>
              <a:rPr lang="zh-CN" altLang="en-US" sz="2400" b="1">
                <a:solidFill>
                  <a:srgbClr val="FF0000"/>
                </a:solidFill>
              </a:rPr>
              <a:t>）</a:t>
            </a:r>
            <a:r>
              <a:rPr lang="zh-CN" altLang="en-US"/>
              <a:t> </a:t>
            </a:r>
            <a:endParaRPr lang="en-US" altLang="zh-CN" sz="2400" b="1">
              <a:solidFill>
                <a:srgbClr val="FF0000"/>
              </a:solidFill>
            </a:endParaRPr>
          </a:p>
          <a:p>
            <a:endParaRPr lang="en-US" altLang="zh-CN" sz="2400" b="1">
              <a:solidFill>
                <a:schemeClr val="accent1"/>
              </a:solidFill>
            </a:endParaRPr>
          </a:p>
          <a:p>
            <a:r>
              <a:rPr lang="en-US" altLang="zh-CN" sz="2400" b="1">
                <a:solidFill>
                  <a:schemeClr val="accent1"/>
                </a:solidFill>
              </a:rPr>
              <a:t>Norwegian Sea (2008)</a:t>
            </a:r>
            <a:r>
              <a:rPr lang="en-US" altLang="zh-CN"/>
              <a:t> </a:t>
            </a:r>
          </a:p>
          <a:p>
            <a:r>
              <a:rPr lang="zh-CN" altLang="en-US" sz="2400" b="1">
                <a:solidFill>
                  <a:schemeClr val="accent1"/>
                </a:solidFill>
              </a:rPr>
              <a:t>挪威海（</a:t>
            </a:r>
            <a:r>
              <a:rPr lang="en-US" altLang="zh-CN" sz="2400" b="1">
                <a:solidFill>
                  <a:schemeClr val="accent1"/>
                </a:solidFill>
              </a:rPr>
              <a:t>2008</a:t>
            </a:r>
            <a:r>
              <a:rPr lang="zh-CN" altLang="en-US" sz="2400" b="1">
                <a:solidFill>
                  <a:schemeClr val="accent1"/>
                </a:solidFill>
              </a:rPr>
              <a:t>）</a:t>
            </a:r>
            <a:r>
              <a:rPr lang="zh-CN" altLang="en-US"/>
              <a:t> </a:t>
            </a:r>
            <a:endParaRPr lang="en-US" altLang="zh-CN" sz="2400" b="1">
              <a:solidFill>
                <a:schemeClr val="accent1"/>
              </a:solidFill>
            </a:endParaRPr>
          </a:p>
          <a:p>
            <a:endParaRPr lang="en-US" altLang="zh-CN" sz="2400" b="1">
              <a:solidFill>
                <a:srgbClr val="FFFF00"/>
              </a:solidFill>
            </a:endParaRPr>
          </a:p>
          <a:p>
            <a:r>
              <a:rPr lang="en-US" altLang="zh-CN" sz="2400" b="1">
                <a:solidFill>
                  <a:srgbClr val="FF9933"/>
                </a:solidFill>
              </a:rPr>
              <a:t>North Sea (2014)</a:t>
            </a:r>
          </a:p>
          <a:p>
            <a:r>
              <a:rPr lang="zh-CN" altLang="en-US" sz="2400" b="1">
                <a:solidFill>
                  <a:srgbClr val="FF9933"/>
                </a:solidFill>
              </a:rPr>
              <a:t>北海（</a:t>
            </a:r>
            <a:r>
              <a:rPr lang="en-US" altLang="zh-CN" sz="2400" b="1">
                <a:solidFill>
                  <a:srgbClr val="FF9933"/>
                </a:solidFill>
              </a:rPr>
              <a:t>2014</a:t>
            </a:r>
            <a:r>
              <a:rPr lang="zh-CN" altLang="en-US" sz="2400" b="1">
                <a:solidFill>
                  <a:srgbClr val="FF9933"/>
                </a:solidFill>
              </a:rPr>
              <a:t>）</a:t>
            </a:r>
            <a:r>
              <a:rPr lang="zh-CN" altLang="en-US"/>
              <a:t> </a:t>
            </a:r>
            <a:endParaRPr lang="nb-NO" altLang="zh-CN"/>
          </a:p>
        </p:txBody>
      </p:sp>
      <p:sp>
        <p:nvSpPr>
          <p:cNvPr id="33796" name="Rektangel 5"/>
          <p:cNvSpPr>
            <a:spLocks noChangeArrowheads="1"/>
          </p:cNvSpPr>
          <p:nvPr/>
        </p:nvSpPr>
        <p:spPr bwMode="auto">
          <a:xfrm>
            <a:off x="250825" y="4581525"/>
            <a:ext cx="4348163" cy="1739900"/>
          </a:xfrm>
          <a:prstGeom prst="rect">
            <a:avLst/>
          </a:prstGeom>
          <a:noFill/>
          <a:ln w="9525">
            <a:noFill/>
            <a:miter lim="800000"/>
            <a:headEnd/>
            <a:tailEnd/>
          </a:ln>
        </p:spPr>
        <p:txBody>
          <a:bodyPr lIns="0">
            <a:spAutoFit/>
          </a:bodyPr>
          <a:lstStyle/>
          <a:p>
            <a:pPr>
              <a:tabLst>
                <a:tab pos="1787525" algn="l"/>
              </a:tabLst>
            </a:pPr>
            <a:r>
              <a:rPr lang="en-GB" altLang="zh-CN"/>
              <a:t>Sea area (EEZ) 	2 127 192</a:t>
            </a:r>
            <a:r>
              <a:rPr lang="nb-NO" altLang="zh-CN"/>
              <a:t> km</a:t>
            </a:r>
            <a:r>
              <a:rPr lang="nb-NO" altLang="zh-CN" baseline="30000"/>
              <a:t>2</a:t>
            </a:r>
          </a:p>
          <a:p>
            <a:pPr>
              <a:tabLst>
                <a:tab pos="1787525" algn="l"/>
              </a:tabLst>
            </a:pPr>
            <a:r>
              <a:rPr lang="zh-CN" altLang="en-GB"/>
              <a:t>海洋面积（专属经济区） </a:t>
            </a:r>
            <a:endParaRPr lang="nb-NO" altLang="zh-CN" baseline="30000"/>
          </a:p>
          <a:p>
            <a:pPr>
              <a:tabLst>
                <a:tab pos="1787525" algn="l"/>
              </a:tabLst>
            </a:pPr>
            <a:r>
              <a:rPr lang="nb-NO" altLang="zh-CN"/>
              <a:t>Coastline	25 000 km</a:t>
            </a:r>
          </a:p>
          <a:p>
            <a:pPr>
              <a:tabLst>
                <a:tab pos="1787525" algn="l"/>
              </a:tabLst>
            </a:pPr>
            <a:r>
              <a:rPr lang="zh-CN" altLang="en-US"/>
              <a:t>海岸线 </a:t>
            </a:r>
            <a:endParaRPr lang="nb-NO" altLang="zh-CN"/>
          </a:p>
          <a:p>
            <a:pPr>
              <a:tabLst>
                <a:tab pos="1787525" algn="l"/>
              </a:tabLst>
            </a:pPr>
            <a:r>
              <a:rPr lang="en-GB" altLang="zh-CN"/>
              <a:t>Land area	</a:t>
            </a:r>
            <a:r>
              <a:rPr lang="nb-NO" altLang="zh-CN"/>
              <a:t>323 802 + 61 200 km</a:t>
            </a:r>
            <a:r>
              <a:rPr lang="nb-NO" altLang="zh-CN" baseline="30000"/>
              <a:t>2</a:t>
            </a:r>
          </a:p>
          <a:p>
            <a:pPr>
              <a:tabLst>
                <a:tab pos="1787525" algn="l"/>
              </a:tabLst>
            </a:pPr>
            <a:r>
              <a:rPr lang="zh-CN" altLang="en-GB"/>
              <a:t>陆地面积 </a:t>
            </a:r>
            <a:endParaRPr lang="en-GB"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8" descr="skarv i farta"/>
          <p:cNvPicPr>
            <a:picLocks noChangeAspect="1" noChangeArrowheads="1"/>
          </p:cNvPicPr>
          <p:nvPr/>
        </p:nvPicPr>
        <p:blipFill>
          <a:blip r:embed="rId3"/>
          <a:srcRect/>
          <a:stretch>
            <a:fillRect/>
          </a:stretch>
        </p:blipFill>
        <p:spPr bwMode="auto">
          <a:xfrm>
            <a:off x="5165725" y="1643063"/>
            <a:ext cx="3500438" cy="2246312"/>
          </a:xfrm>
          <a:prstGeom prst="rect">
            <a:avLst/>
          </a:prstGeom>
          <a:noFill/>
          <a:ln w="9525">
            <a:noFill/>
            <a:miter lim="800000"/>
            <a:headEnd/>
            <a:tailEnd/>
          </a:ln>
        </p:spPr>
      </p:pic>
      <p:sp>
        <p:nvSpPr>
          <p:cNvPr id="35842" name="Tittel 1"/>
          <p:cNvSpPr>
            <a:spLocks noGrp="1"/>
          </p:cNvSpPr>
          <p:nvPr>
            <p:ph type="title"/>
          </p:nvPr>
        </p:nvSpPr>
        <p:spPr>
          <a:xfrm>
            <a:off x="500063" y="519113"/>
            <a:ext cx="7772400" cy="552450"/>
          </a:xfrm>
        </p:spPr>
        <p:txBody>
          <a:bodyPr/>
          <a:lstStyle/>
          <a:p>
            <a:pPr eaLnBrk="1" hangingPunct="1"/>
            <a:r>
              <a:rPr lang="en-GB" altLang="zh-CN" smtClean="0">
                <a:ea typeface="宋体" charset="-122"/>
              </a:rPr>
              <a:t>Integrated management </a:t>
            </a:r>
            <a:r>
              <a:rPr lang="zh-CN" altLang="en-GB" smtClean="0">
                <a:ea typeface="宋体" charset="-122"/>
              </a:rPr>
              <a:t>综合管理</a:t>
            </a:r>
          </a:p>
        </p:txBody>
      </p:sp>
      <p:pic>
        <p:nvPicPr>
          <p:cNvPr id="35843" name="Picture 5" descr="f_command"/>
          <p:cNvPicPr>
            <a:picLocks noChangeAspect="1" noChangeArrowheads="1"/>
          </p:cNvPicPr>
          <p:nvPr/>
        </p:nvPicPr>
        <p:blipFill>
          <a:blip r:embed="rId4"/>
          <a:srcRect/>
          <a:stretch>
            <a:fillRect/>
          </a:stretch>
        </p:blipFill>
        <p:spPr bwMode="auto">
          <a:xfrm>
            <a:off x="4449763" y="3800475"/>
            <a:ext cx="3500437" cy="2316163"/>
          </a:xfrm>
          <a:prstGeom prst="rect">
            <a:avLst/>
          </a:prstGeom>
          <a:noFill/>
          <a:ln w="9525">
            <a:noFill/>
            <a:miter lim="800000"/>
            <a:headEnd/>
            <a:tailEnd/>
          </a:ln>
        </p:spPr>
      </p:pic>
      <p:pic>
        <p:nvPicPr>
          <p:cNvPr id="35844" name="Picture 7" descr="draugen1"/>
          <p:cNvPicPr>
            <a:picLocks noChangeAspect="1" noChangeArrowheads="1"/>
          </p:cNvPicPr>
          <p:nvPr/>
        </p:nvPicPr>
        <p:blipFill>
          <a:blip r:embed="rId5"/>
          <a:srcRect/>
          <a:stretch>
            <a:fillRect/>
          </a:stretch>
        </p:blipFill>
        <p:spPr bwMode="auto">
          <a:xfrm>
            <a:off x="2163763" y="1365250"/>
            <a:ext cx="3175000" cy="2192338"/>
          </a:xfrm>
          <a:prstGeom prst="rect">
            <a:avLst/>
          </a:prstGeom>
          <a:noFill/>
          <a:ln w="9525">
            <a:noFill/>
            <a:miter lim="800000"/>
            <a:headEnd/>
            <a:tailEnd/>
          </a:ln>
        </p:spPr>
      </p:pic>
      <p:pic>
        <p:nvPicPr>
          <p:cNvPr id="35845" name="Picture 40"/>
          <p:cNvPicPr>
            <a:picLocks noChangeAspect="1" noChangeArrowheads="1"/>
          </p:cNvPicPr>
          <p:nvPr/>
        </p:nvPicPr>
        <p:blipFill>
          <a:blip r:embed="rId6"/>
          <a:srcRect/>
          <a:stretch>
            <a:fillRect/>
          </a:stretch>
        </p:blipFill>
        <p:spPr bwMode="auto">
          <a:xfrm>
            <a:off x="771525" y="3370263"/>
            <a:ext cx="3008313" cy="2247900"/>
          </a:xfrm>
          <a:prstGeom prst="rect">
            <a:avLst/>
          </a:prstGeom>
          <a:noFill/>
          <a:ln w="9525">
            <a:noFill/>
            <a:miter lim="800000"/>
            <a:headEnd/>
            <a:tailEnd/>
          </a:ln>
        </p:spPr>
      </p:pic>
      <p:sp>
        <p:nvSpPr>
          <p:cNvPr id="35846" name="Plassholder for innhold 9"/>
          <p:cNvSpPr>
            <a:spLocks noGrp="1"/>
          </p:cNvSpPr>
          <p:nvPr>
            <p:ph idx="1"/>
          </p:nvPr>
        </p:nvSpPr>
        <p:spPr>
          <a:xfrm>
            <a:off x="8753475" y="0"/>
            <a:ext cx="390525" cy="214313"/>
          </a:xfrm>
        </p:spPr>
        <p:txBody>
          <a:bodyPr/>
          <a:lstStyle/>
          <a:p>
            <a:pPr eaLnBrk="1" hangingPunct="1">
              <a:lnSpc>
                <a:spcPct val="80000"/>
              </a:lnSpc>
              <a:buFont typeface="Arial" charset="0"/>
              <a:buNone/>
            </a:pPr>
            <a:r>
              <a:rPr lang="en-GB" altLang="zh-CN" sz="1000" smtClean="0">
                <a:ea typeface="宋体" charset="-122"/>
              </a:rPr>
              <a:t> </a:t>
            </a:r>
          </a:p>
        </p:txBody>
      </p:sp>
      <p:sp>
        <p:nvSpPr>
          <p:cNvPr id="35847" name="Rektangel 10"/>
          <p:cNvSpPr>
            <a:spLocks noChangeArrowheads="1"/>
          </p:cNvSpPr>
          <p:nvPr/>
        </p:nvSpPr>
        <p:spPr bwMode="auto">
          <a:xfrm>
            <a:off x="228600" y="5919788"/>
            <a:ext cx="4198938" cy="457200"/>
          </a:xfrm>
          <a:prstGeom prst="rect">
            <a:avLst/>
          </a:prstGeom>
          <a:noFill/>
          <a:ln w="9525">
            <a:noFill/>
            <a:miter lim="800000"/>
            <a:headEnd/>
            <a:tailEnd/>
          </a:ln>
        </p:spPr>
        <p:txBody>
          <a:bodyPr wrap="none">
            <a:spAutoFit/>
          </a:bodyPr>
          <a:lstStyle/>
          <a:p>
            <a:r>
              <a:rPr lang="en-GB" altLang="zh-CN" sz="2400"/>
              <a:t>- of human activities </a:t>
            </a:r>
            <a:r>
              <a:rPr lang="zh-CN" altLang="en-GB" sz="2400"/>
              <a:t>人类活动</a:t>
            </a:r>
          </a:p>
        </p:txBody>
      </p:sp>
      <p:pic>
        <p:nvPicPr>
          <p:cNvPr id="35848" name="Picture 40"/>
          <p:cNvPicPr>
            <a:picLocks noChangeAspect="1" noChangeArrowheads="1"/>
          </p:cNvPicPr>
          <p:nvPr/>
        </p:nvPicPr>
        <p:blipFill>
          <a:blip r:embed="rId6"/>
          <a:srcRect/>
          <a:stretch>
            <a:fillRect/>
          </a:stretch>
        </p:blipFill>
        <p:spPr bwMode="auto">
          <a:xfrm>
            <a:off x="1290638" y="3370263"/>
            <a:ext cx="3008312"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tel 1"/>
          <p:cNvSpPr>
            <a:spLocks noGrp="1"/>
          </p:cNvSpPr>
          <p:nvPr>
            <p:ph type="title"/>
          </p:nvPr>
        </p:nvSpPr>
        <p:spPr/>
        <p:txBody>
          <a:bodyPr/>
          <a:lstStyle/>
          <a:p>
            <a:pPr eaLnBrk="1" hangingPunct="1"/>
            <a:r>
              <a:rPr lang="en-GB" altLang="zh-CN" sz="2800" smtClean="0">
                <a:ea typeface="宋体" charset="-122"/>
              </a:rPr>
              <a:t>UN and the Environment </a:t>
            </a:r>
            <a:br>
              <a:rPr lang="en-GB" altLang="zh-CN" sz="2800" smtClean="0">
                <a:ea typeface="宋体" charset="-122"/>
              </a:rPr>
            </a:br>
            <a:r>
              <a:rPr lang="zh-CN" altLang="en-GB" sz="2800" smtClean="0">
                <a:ea typeface="宋体" charset="-122"/>
              </a:rPr>
              <a:t>联合国与环境</a:t>
            </a:r>
          </a:p>
        </p:txBody>
      </p:sp>
      <p:sp>
        <p:nvSpPr>
          <p:cNvPr id="8194" name="Plassholder for innhold 2"/>
          <p:cNvSpPr>
            <a:spLocks noGrp="1"/>
          </p:cNvSpPr>
          <p:nvPr>
            <p:ph idx="1"/>
          </p:nvPr>
        </p:nvSpPr>
        <p:spPr>
          <a:xfrm>
            <a:off x="220663" y="1412875"/>
            <a:ext cx="5575300" cy="4471988"/>
          </a:xfrm>
        </p:spPr>
        <p:txBody>
          <a:bodyPr/>
          <a:lstStyle/>
          <a:p>
            <a:pPr eaLnBrk="1" hangingPunct="1"/>
            <a:r>
              <a:rPr lang="en-GB" altLang="zh-CN" sz="1800" smtClean="0">
                <a:ea typeface="宋体" charset="-122"/>
              </a:rPr>
              <a:t>1983: Brundtland Commision – Our common future  1983</a:t>
            </a:r>
            <a:r>
              <a:rPr lang="zh-CN" altLang="en-GB" sz="1800" smtClean="0">
                <a:ea typeface="宋体" charset="-122"/>
              </a:rPr>
              <a:t>年：布伦特兰委员会</a:t>
            </a:r>
            <a:r>
              <a:rPr lang="en-GB" altLang="zh-CN" sz="1800" smtClean="0">
                <a:ea typeface="宋体" charset="-122"/>
              </a:rPr>
              <a:t>——</a:t>
            </a:r>
            <a:r>
              <a:rPr lang="zh-CN" altLang="en-GB" sz="1800" smtClean="0">
                <a:ea typeface="宋体" charset="-122"/>
              </a:rPr>
              <a:t>我们共同的未来</a:t>
            </a:r>
          </a:p>
          <a:p>
            <a:pPr eaLnBrk="1" hangingPunct="1">
              <a:buFont typeface="Arial" charset="0"/>
              <a:buNone/>
            </a:pPr>
            <a:endParaRPr lang="en-GB" altLang="zh-CN" sz="1800" smtClean="0">
              <a:ea typeface="宋体" charset="-122"/>
            </a:endParaRPr>
          </a:p>
          <a:p>
            <a:pPr eaLnBrk="1" hangingPunct="1"/>
            <a:r>
              <a:rPr lang="en-GB" altLang="zh-CN" sz="1800" smtClean="0">
                <a:ea typeface="宋体" charset="-122"/>
              </a:rPr>
              <a:t>1992: Earth Summit in Rio 1992</a:t>
            </a:r>
            <a:r>
              <a:rPr lang="zh-CN" altLang="en-GB" sz="1800" smtClean="0">
                <a:ea typeface="宋体" charset="-122"/>
              </a:rPr>
              <a:t>年，里约地球峰会</a:t>
            </a:r>
          </a:p>
          <a:p>
            <a:pPr lvl="1" eaLnBrk="1" hangingPunct="1"/>
            <a:r>
              <a:rPr lang="en-GB" altLang="zh-CN" sz="1800" smtClean="0">
                <a:ea typeface="宋体" charset="-122"/>
              </a:rPr>
              <a:t>Convention on Biological Diversity (CBD) 《</a:t>
            </a:r>
            <a:r>
              <a:rPr lang="zh-CN" altLang="en-GB" sz="1800" smtClean="0">
                <a:ea typeface="宋体" charset="-122"/>
              </a:rPr>
              <a:t>生物多样性公约</a:t>
            </a:r>
            <a:r>
              <a:rPr lang="en-GB" altLang="zh-CN" sz="1800" smtClean="0">
                <a:ea typeface="宋体" charset="-122"/>
              </a:rPr>
              <a:t>》</a:t>
            </a:r>
            <a:r>
              <a:rPr lang="zh-CN" altLang="en-GB" sz="1800" smtClean="0">
                <a:ea typeface="宋体" charset="-122"/>
              </a:rPr>
              <a:t>（</a:t>
            </a:r>
            <a:r>
              <a:rPr lang="en-GB" altLang="zh-CN" sz="1800" smtClean="0">
                <a:ea typeface="宋体" charset="-122"/>
              </a:rPr>
              <a:t>CBD</a:t>
            </a:r>
            <a:r>
              <a:rPr lang="zh-CN" altLang="en-GB" sz="1800" smtClean="0">
                <a:ea typeface="宋体" charset="-122"/>
              </a:rPr>
              <a:t>）</a:t>
            </a:r>
          </a:p>
          <a:p>
            <a:pPr lvl="1" eaLnBrk="1" hangingPunct="1"/>
            <a:r>
              <a:rPr lang="en-GB" altLang="zh-CN" sz="1800" smtClean="0">
                <a:ea typeface="宋体" charset="-122"/>
              </a:rPr>
              <a:t>Framework Convention on Climate Change (FCCC)  《</a:t>
            </a:r>
            <a:r>
              <a:rPr lang="zh-CN" altLang="en-GB" sz="1800" smtClean="0">
                <a:ea typeface="宋体" charset="-122"/>
              </a:rPr>
              <a:t>气候变化框架公约</a:t>
            </a:r>
            <a:r>
              <a:rPr lang="en-GB" altLang="zh-CN" sz="1800" smtClean="0">
                <a:ea typeface="宋体" charset="-122"/>
              </a:rPr>
              <a:t>》</a:t>
            </a:r>
            <a:r>
              <a:rPr lang="zh-CN" altLang="en-GB" sz="1800" smtClean="0">
                <a:ea typeface="宋体" charset="-122"/>
              </a:rPr>
              <a:t>（</a:t>
            </a:r>
            <a:r>
              <a:rPr lang="en-GB" altLang="zh-CN" sz="1800" smtClean="0">
                <a:ea typeface="宋体" charset="-122"/>
              </a:rPr>
              <a:t>FCCC</a:t>
            </a:r>
            <a:r>
              <a:rPr lang="zh-CN" altLang="en-GB" sz="1800" smtClean="0">
                <a:ea typeface="宋体" charset="-122"/>
              </a:rPr>
              <a:t>）</a:t>
            </a:r>
          </a:p>
          <a:p>
            <a:pPr lvl="1" eaLnBrk="1" hangingPunct="1"/>
            <a:r>
              <a:rPr lang="en-GB" altLang="zh-CN" sz="1800" smtClean="0">
                <a:ea typeface="宋体" charset="-122"/>
              </a:rPr>
              <a:t>Convention to Combat Desertification (CCD) 《</a:t>
            </a:r>
            <a:r>
              <a:rPr lang="zh-CN" altLang="en-GB" sz="1800" smtClean="0">
                <a:ea typeface="宋体" charset="-122"/>
              </a:rPr>
              <a:t>防治荒漠化公约</a:t>
            </a:r>
            <a:r>
              <a:rPr lang="en-GB" altLang="zh-CN" sz="1800" smtClean="0">
                <a:ea typeface="宋体" charset="-122"/>
              </a:rPr>
              <a:t>》</a:t>
            </a:r>
            <a:r>
              <a:rPr lang="zh-CN" altLang="en-GB" sz="1800" smtClean="0">
                <a:ea typeface="宋体" charset="-122"/>
              </a:rPr>
              <a:t>（</a:t>
            </a:r>
            <a:r>
              <a:rPr lang="en-GB" altLang="zh-CN" sz="1800" smtClean="0">
                <a:ea typeface="宋体" charset="-122"/>
              </a:rPr>
              <a:t>CCD</a:t>
            </a:r>
            <a:r>
              <a:rPr lang="zh-CN" altLang="en-GB" sz="1800" smtClean="0">
                <a:ea typeface="宋体" charset="-122"/>
              </a:rPr>
              <a:t>）</a:t>
            </a:r>
          </a:p>
          <a:p>
            <a:pPr eaLnBrk="1" hangingPunct="1"/>
            <a:endParaRPr lang="en-GB" altLang="zh-CN" sz="1800" smtClean="0">
              <a:ea typeface="宋体" charset="-122"/>
            </a:endParaRPr>
          </a:p>
        </p:txBody>
      </p:sp>
      <p:pic>
        <p:nvPicPr>
          <p:cNvPr id="8195" name="Bilde 6" descr="CBD_5cm.jpg"/>
          <p:cNvPicPr>
            <a:picLocks noChangeAspect="1"/>
          </p:cNvPicPr>
          <p:nvPr/>
        </p:nvPicPr>
        <p:blipFill>
          <a:blip r:embed="rId3"/>
          <a:srcRect/>
          <a:stretch>
            <a:fillRect/>
          </a:stretch>
        </p:blipFill>
        <p:spPr bwMode="auto">
          <a:xfrm>
            <a:off x="755650" y="5229225"/>
            <a:ext cx="673100" cy="1079500"/>
          </a:xfrm>
          <a:prstGeom prst="rect">
            <a:avLst/>
          </a:prstGeom>
          <a:noFill/>
          <a:ln w="9525">
            <a:noFill/>
            <a:miter lim="800000"/>
            <a:headEnd/>
            <a:tailEnd/>
          </a:ln>
        </p:spPr>
      </p:pic>
      <p:pic>
        <p:nvPicPr>
          <p:cNvPr id="8196" name="Picture 8" descr="UNCED"/>
          <p:cNvPicPr>
            <a:picLocks noChangeAspect="1" noChangeArrowheads="1"/>
          </p:cNvPicPr>
          <p:nvPr/>
        </p:nvPicPr>
        <p:blipFill>
          <a:blip r:embed="rId4"/>
          <a:srcRect/>
          <a:stretch>
            <a:fillRect/>
          </a:stretch>
        </p:blipFill>
        <p:spPr bwMode="auto">
          <a:xfrm>
            <a:off x="6527800" y="5092700"/>
            <a:ext cx="1428750" cy="928688"/>
          </a:xfrm>
          <a:prstGeom prst="rect">
            <a:avLst/>
          </a:prstGeom>
          <a:noFill/>
          <a:ln w="9525">
            <a:noFill/>
            <a:miter lim="800000"/>
            <a:headEnd/>
            <a:tailEnd/>
          </a:ln>
        </p:spPr>
      </p:pic>
      <p:pic>
        <p:nvPicPr>
          <p:cNvPr id="8197" name="Picture 2" descr="http://4.bp.blogspot.com/_FdLRFzClLd8/R1fgMJuabPI/AAAAAAAAAeg/BUQJ3V_OFfg/s320/gro+harlem+bruntland+landsmoder+ap+former+pm+headed+the+who.jpg"/>
          <p:cNvPicPr>
            <a:picLocks noChangeAspect="1" noChangeArrowheads="1"/>
          </p:cNvPicPr>
          <p:nvPr/>
        </p:nvPicPr>
        <p:blipFill>
          <a:blip r:embed="rId5"/>
          <a:srcRect/>
          <a:stretch>
            <a:fillRect/>
          </a:stretch>
        </p:blipFill>
        <p:spPr bwMode="auto">
          <a:xfrm>
            <a:off x="6300788" y="3133725"/>
            <a:ext cx="1933575" cy="1447800"/>
          </a:xfrm>
          <a:prstGeom prst="rect">
            <a:avLst/>
          </a:prstGeom>
          <a:noFill/>
          <a:ln w="9525">
            <a:noFill/>
            <a:miter lim="800000"/>
            <a:headEnd/>
            <a:tailEnd/>
          </a:ln>
        </p:spPr>
      </p:pic>
      <p:pic>
        <p:nvPicPr>
          <p:cNvPr id="8198" name="Picture 2" descr="http://go2.wordpress.com/?id=725X1342&amp;site=unfcccecosingapore.wordpress.com&amp;url=http%3A%2F%2Funfcccecosingapore.files.wordpress.com%2F2009%2F12%2Fmultiunfccc1.jpg&amp;sref=http%3A%2F%2Funfcccecosingapore.wordpress.com%2F2009%2F12%2F03%2F4-days-to-cop-15-whats-the-unfccc%2F"/>
          <p:cNvPicPr>
            <a:picLocks noChangeAspect="1" noChangeArrowheads="1"/>
          </p:cNvPicPr>
          <p:nvPr/>
        </p:nvPicPr>
        <p:blipFill>
          <a:blip r:embed="rId6"/>
          <a:srcRect/>
          <a:stretch>
            <a:fillRect/>
          </a:stretch>
        </p:blipFill>
        <p:spPr bwMode="auto">
          <a:xfrm>
            <a:off x="2051050" y="5516563"/>
            <a:ext cx="1214438" cy="690562"/>
          </a:xfrm>
          <a:prstGeom prst="rect">
            <a:avLst/>
          </a:prstGeom>
          <a:noFill/>
          <a:ln w="9525">
            <a:noFill/>
            <a:miter lim="800000"/>
            <a:headEnd/>
            <a:tailEnd/>
          </a:ln>
        </p:spPr>
      </p:pic>
      <p:pic>
        <p:nvPicPr>
          <p:cNvPr id="8199" name="Picture 4" descr="http://oregonstate.edu/international/CWG/17/UNCCD-logo.jpg">
            <a:hlinkClick r:id="rId7"/>
          </p:cNvPr>
          <p:cNvPicPr>
            <a:picLocks noChangeAspect="1" noChangeArrowheads="1"/>
          </p:cNvPicPr>
          <p:nvPr/>
        </p:nvPicPr>
        <p:blipFill>
          <a:blip r:embed="rId8"/>
          <a:srcRect/>
          <a:stretch>
            <a:fillRect/>
          </a:stretch>
        </p:blipFill>
        <p:spPr bwMode="auto">
          <a:xfrm>
            <a:off x="3635375" y="5445125"/>
            <a:ext cx="976313" cy="785813"/>
          </a:xfrm>
          <a:prstGeom prst="rect">
            <a:avLst/>
          </a:prstGeom>
          <a:noFill/>
          <a:ln w="9525">
            <a:noFill/>
            <a:miter lim="800000"/>
            <a:headEnd/>
            <a:tailEnd/>
          </a:ln>
        </p:spPr>
      </p:pic>
      <p:pic>
        <p:nvPicPr>
          <p:cNvPr id="8200" name="Picture 2" descr="http://wild9.org/ADMIN/fotos/UNEP-logo.jpg"/>
          <p:cNvPicPr>
            <a:picLocks noChangeAspect="1" noChangeArrowheads="1"/>
          </p:cNvPicPr>
          <p:nvPr/>
        </p:nvPicPr>
        <p:blipFill>
          <a:blip r:embed="rId9"/>
          <a:srcRect/>
          <a:stretch>
            <a:fillRect/>
          </a:stretch>
        </p:blipFill>
        <p:spPr bwMode="auto">
          <a:xfrm>
            <a:off x="6804025" y="1589088"/>
            <a:ext cx="885825"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tel 1"/>
          <p:cNvSpPr>
            <a:spLocks noGrp="1"/>
          </p:cNvSpPr>
          <p:nvPr>
            <p:ph type="title"/>
          </p:nvPr>
        </p:nvSpPr>
        <p:spPr>
          <a:xfrm>
            <a:off x="250825" y="257175"/>
            <a:ext cx="6697663" cy="868363"/>
          </a:xfrm>
        </p:spPr>
        <p:txBody>
          <a:bodyPr/>
          <a:lstStyle/>
          <a:p>
            <a:pPr eaLnBrk="1" hangingPunct="1"/>
            <a:r>
              <a:rPr lang="en-US" altLang="zh-CN" sz="2000" b="1" smtClean="0">
                <a:ea typeface="宋体" charset="-122"/>
              </a:rPr>
              <a:t>Integrated Management Plan for the Barents Sea</a:t>
            </a:r>
            <a:r>
              <a:rPr lang="en-US" altLang="zh-CN" sz="2000" smtClean="0">
                <a:ea typeface="宋体" charset="-122"/>
              </a:rPr>
              <a:t>: Sensitivity mapping and use in planning processes</a:t>
            </a:r>
            <a:br>
              <a:rPr lang="en-US" altLang="zh-CN" sz="2000" smtClean="0">
                <a:ea typeface="宋体" charset="-122"/>
              </a:rPr>
            </a:br>
            <a:r>
              <a:rPr lang="zh-CN" altLang="en-US" sz="2000" b="1" smtClean="0">
                <a:ea typeface="宋体" charset="-122"/>
              </a:rPr>
              <a:t>巴伦支海综合管理计划：</a:t>
            </a:r>
            <a:r>
              <a:rPr lang="zh-CN" altLang="en-US" sz="2000" smtClean="0">
                <a:ea typeface="宋体" charset="-122"/>
              </a:rPr>
              <a:t>敏感性测绘并应用于规划过程</a:t>
            </a:r>
            <a:endParaRPr lang="nb-NO" altLang="zh-CN" smtClean="0">
              <a:ea typeface="宋体" charset="-122"/>
            </a:endParaRPr>
          </a:p>
        </p:txBody>
      </p:sp>
      <p:pic>
        <p:nvPicPr>
          <p:cNvPr id="4" name="Picture 3" descr="Fig 3"/>
          <p:cNvPicPr preferRelativeResize="0">
            <a:picLocks noChangeAspect="1" noChangeArrowheads="1"/>
          </p:cNvPicPr>
          <p:nvPr/>
        </p:nvPicPr>
        <p:blipFill>
          <a:blip r:embed="rId2"/>
          <a:srcRect/>
          <a:stretch>
            <a:fillRect/>
          </a:stretch>
        </p:blipFill>
        <p:spPr bwMode="auto">
          <a:xfrm>
            <a:off x="428625" y="1265238"/>
            <a:ext cx="4094163" cy="5092700"/>
          </a:xfrm>
          <a:prstGeom prst="rect">
            <a:avLst/>
          </a:prstGeom>
          <a:noFill/>
          <a:ln w="57150" cmpd="thickThin">
            <a:solidFill>
              <a:srgbClr val="BAD3EC"/>
            </a:solidFill>
            <a:miter lim="800000"/>
            <a:headEnd/>
            <a:tailEnd/>
          </a:ln>
          <a:effectLst>
            <a:outerShdw dist="35921" dir="2700000" algn="ctr" rotWithShape="0">
              <a:srgbClr val="808080"/>
            </a:outerShdw>
          </a:effectLst>
        </p:spPr>
      </p:pic>
      <p:pic>
        <p:nvPicPr>
          <p:cNvPr id="5" name="Picture 5" descr="Fig 10"/>
          <p:cNvPicPr>
            <a:picLocks noChangeAspect="1" noChangeArrowheads="1"/>
          </p:cNvPicPr>
          <p:nvPr/>
        </p:nvPicPr>
        <p:blipFill>
          <a:blip r:embed="rId3"/>
          <a:srcRect/>
          <a:stretch>
            <a:fillRect/>
          </a:stretch>
        </p:blipFill>
        <p:spPr bwMode="auto">
          <a:xfrm>
            <a:off x="4833938" y="1276350"/>
            <a:ext cx="3754437" cy="5081588"/>
          </a:xfrm>
          <a:prstGeom prst="rect">
            <a:avLst/>
          </a:prstGeom>
          <a:noFill/>
          <a:ln w="57150" cmpd="thickThin">
            <a:solidFill>
              <a:srgbClr val="BAD3EC"/>
            </a:solidFill>
            <a:miter lim="800000"/>
            <a:headEnd/>
            <a:tailEnd/>
          </a:ln>
          <a:effectLst>
            <a:outerShdw dist="35921" dir="2700000" algn="ctr" rotWithShape="0">
              <a:srgbClr val="808080"/>
            </a:outerShdw>
          </a:effectLst>
        </p:spPr>
      </p:pic>
      <p:sp>
        <p:nvSpPr>
          <p:cNvPr id="37892" name="Rectangle 2"/>
          <p:cNvSpPr txBox="1">
            <a:spLocks noChangeArrowheads="1"/>
          </p:cNvSpPr>
          <p:nvPr/>
        </p:nvSpPr>
        <p:spPr bwMode="auto">
          <a:xfrm>
            <a:off x="642938" y="6335713"/>
            <a:ext cx="3857625" cy="549275"/>
          </a:xfrm>
          <a:prstGeom prst="rect">
            <a:avLst/>
          </a:prstGeom>
          <a:noFill/>
          <a:ln w="9525">
            <a:noFill/>
            <a:miter lim="800000"/>
            <a:headEnd/>
            <a:tailEnd/>
          </a:ln>
        </p:spPr>
        <p:txBody>
          <a:bodyPr anchor="b"/>
          <a:lstStyle/>
          <a:p>
            <a:r>
              <a:rPr lang="en-GB" altLang="zh-CN" sz="1400" b="1"/>
              <a:t>Particularly valuable and vulnerable areas</a:t>
            </a:r>
          </a:p>
          <a:p>
            <a:r>
              <a:rPr lang="zh-CN" altLang="en-GB" sz="1400" b="1"/>
              <a:t>特别有价值和特别脆弱地区</a:t>
            </a:r>
            <a:endParaRPr lang="nb-NO" altLang="zh-CN"/>
          </a:p>
        </p:txBody>
      </p:sp>
      <p:sp>
        <p:nvSpPr>
          <p:cNvPr id="37893" name="Rectangle 4"/>
          <p:cNvSpPr>
            <a:spLocks noChangeArrowheads="1"/>
          </p:cNvSpPr>
          <p:nvPr/>
        </p:nvSpPr>
        <p:spPr bwMode="auto">
          <a:xfrm>
            <a:off x="5143500" y="6381750"/>
            <a:ext cx="4500563" cy="517525"/>
          </a:xfrm>
          <a:prstGeom prst="rect">
            <a:avLst/>
          </a:prstGeom>
          <a:noFill/>
          <a:ln w="9525">
            <a:noFill/>
            <a:miter lim="800000"/>
            <a:headEnd/>
            <a:tailEnd/>
          </a:ln>
        </p:spPr>
        <p:txBody>
          <a:bodyPr>
            <a:spAutoFit/>
          </a:bodyPr>
          <a:lstStyle/>
          <a:p>
            <a:r>
              <a:rPr lang="en-GB" altLang="zh-CN" sz="1400" b="1"/>
              <a:t>Framework for  Petroleum activities</a:t>
            </a:r>
          </a:p>
          <a:p>
            <a:r>
              <a:rPr lang="zh-CN" altLang="en-GB" sz="1400" b="1"/>
              <a:t>开展石油活动的范围</a:t>
            </a:r>
            <a:r>
              <a:rPr lang="zh-CN" altLang="en-GB" sz="1400"/>
              <a:t> </a:t>
            </a:r>
            <a:endParaRPr lang="nb-NO" altLang="zh-CN"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tel 1"/>
          <p:cNvSpPr>
            <a:spLocks noGrp="1"/>
          </p:cNvSpPr>
          <p:nvPr>
            <p:ph type="title"/>
          </p:nvPr>
        </p:nvSpPr>
        <p:spPr/>
        <p:txBody>
          <a:bodyPr/>
          <a:lstStyle/>
          <a:p>
            <a:pPr eaLnBrk="1" hangingPunct="1"/>
            <a:r>
              <a:rPr lang="nb-NO" altLang="zh-CN" sz="2800" smtClean="0">
                <a:ea typeface="宋体" charset="-122"/>
              </a:rPr>
              <a:t>Biodiversity conventions</a:t>
            </a:r>
            <a:br>
              <a:rPr lang="nb-NO" altLang="zh-CN" sz="2800" smtClean="0">
                <a:ea typeface="宋体" charset="-122"/>
              </a:rPr>
            </a:br>
            <a:r>
              <a:rPr lang="zh-CN" altLang="nb-NO" sz="2800" smtClean="0">
                <a:ea typeface="宋体" charset="-122"/>
              </a:rPr>
              <a:t>生物多样性相关公约</a:t>
            </a:r>
          </a:p>
        </p:txBody>
      </p:sp>
      <p:sp>
        <p:nvSpPr>
          <p:cNvPr id="10242" name="Plassholder for innhold 2"/>
          <p:cNvSpPr>
            <a:spLocks noGrp="1"/>
          </p:cNvSpPr>
          <p:nvPr>
            <p:ph idx="1"/>
          </p:nvPr>
        </p:nvSpPr>
        <p:spPr>
          <a:xfrm>
            <a:off x="428625" y="1341438"/>
            <a:ext cx="4143375" cy="4471987"/>
          </a:xfrm>
        </p:spPr>
        <p:txBody>
          <a:bodyPr/>
          <a:lstStyle/>
          <a:p>
            <a:pPr eaLnBrk="1" hangingPunct="1">
              <a:buFontTx/>
              <a:buNone/>
            </a:pPr>
            <a:r>
              <a:rPr lang="en-GB" altLang="zh-CN" u="sng" smtClean="0">
                <a:ea typeface="宋体" charset="-122"/>
              </a:rPr>
              <a:t>Global </a:t>
            </a:r>
            <a:r>
              <a:rPr lang="zh-CN" altLang="en-GB" u="sng" smtClean="0">
                <a:ea typeface="宋体" charset="-122"/>
              </a:rPr>
              <a:t>全球性</a:t>
            </a:r>
          </a:p>
          <a:p>
            <a:pPr eaLnBrk="1" hangingPunct="1"/>
            <a:r>
              <a:rPr lang="en-GB" altLang="zh-CN" sz="1800" smtClean="0">
                <a:ea typeface="宋体" charset="-122"/>
              </a:rPr>
              <a:t>Trade in endangered species (CITES)  </a:t>
            </a:r>
            <a:r>
              <a:rPr lang="zh-CN" altLang="en-GB" sz="1800" smtClean="0">
                <a:ea typeface="宋体" charset="-122"/>
              </a:rPr>
              <a:t>濒危物种贸易（</a:t>
            </a:r>
            <a:r>
              <a:rPr lang="en-GB" altLang="zh-CN" sz="1800" smtClean="0">
                <a:ea typeface="宋体" charset="-122"/>
              </a:rPr>
              <a:t>CITES</a:t>
            </a:r>
            <a:r>
              <a:rPr lang="zh-CN" altLang="en-GB" sz="1800" smtClean="0">
                <a:ea typeface="宋体" charset="-122"/>
              </a:rPr>
              <a:t>公约）</a:t>
            </a:r>
            <a:endParaRPr lang="zh-CN" altLang="en-GB" sz="1800" smtClean="0">
              <a:solidFill>
                <a:schemeClr val="accent2"/>
              </a:solidFill>
              <a:ea typeface="宋体" charset="-122"/>
            </a:endParaRPr>
          </a:p>
          <a:p>
            <a:pPr eaLnBrk="1" hangingPunct="1"/>
            <a:r>
              <a:rPr lang="en-GB" altLang="zh-CN" sz="1800" smtClean="0">
                <a:ea typeface="宋体" charset="-122"/>
              </a:rPr>
              <a:t>Migratory species (CMS)  </a:t>
            </a:r>
            <a:r>
              <a:rPr lang="zh-CN" altLang="en-GB" sz="1800" smtClean="0">
                <a:ea typeface="宋体" charset="-122"/>
              </a:rPr>
              <a:t>迁徙物种（保护迁徙野生动物物种公约）</a:t>
            </a:r>
          </a:p>
          <a:p>
            <a:pPr eaLnBrk="1" hangingPunct="1"/>
            <a:r>
              <a:rPr lang="en-GB" altLang="zh-CN" sz="1800" smtClean="0">
                <a:ea typeface="宋体" charset="-122"/>
              </a:rPr>
              <a:t>Wetlands (Ramsar)  </a:t>
            </a:r>
            <a:r>
              <a:rPr lang="zh-CN" altLang="en-GB" sz="1800" smtClean="0">
                <a:ea typeface="宋体" charset="-122"/>
              </a:rPr>
              <a:t>湿地（拉姆萨尔公约）</a:t>
            </a:r>
          </a:p>
          <a:p>
            <a:pPr eaLnBrk="1" hangingPunct="1"/>
            <a:r>
              <a:rPr lang="en-GB" altLang="zh-CN" sz="1800" smtClean="0">
                <a:ea typeface="宋体" charset="-122"/>
              </a:rPr>
              <a:t>World heritage (UNESCO)  </a:t>
            </a:r>
            <a:r>
              <a:rPr lang="zh-CN" altLang="en-GB" sz="1800" smtClean="0">
                <a:ea typeface="宋体" charset="-122"/>
              </a:rPr>
              <a:t>世界遗产（联合国教科文组织）</a:t>
            </a:r>
          </a:p>
          <a:p>
            <a:pPr eaLnBrk="1" hangingPunct="1"/>
            <a:r>
              <a:rPr lang="nb-NO" altLang="zh-CN" sz="1800" smtClean="0">
                <a:ea typeface="宋体" charset="-122"/>
              </a:rPr>
              <a:t>….</a:t>
            </a:r>
          </a:p>
        </p:txBody>
      </p:sp>
      <p:sp>
        <p:nvSpPr>
          <p:cNvPr id="10243" name="Rectangle 1028"/>
          <p:cNvSpPr txBox="1">
            <a:spLocks noChangeArrowheads="1"/>
          </p:cNvSpPr>
          <p:nvPr/>
        </p:nvSpPr>
        <p:spPr bwMode="auto">
          <a:xfrm>
            <a:off x="4648200" y="1268413"/>
            <a:ext cx="4267200" cy="4953000"/>
          </a:xfrm>
          <a:prstGeom prst="rect">
            <a:avLst/>
          </a:prstGeom>
          <a:noFill/>
          <a:ln w="9525">
            <a:noFill/>
            <a:miter lim="800000"/>
            <a:headEnd/>
            <a:tailEnd/>
          </a:ln>
        </p:spPr>
        <p:txBody>
          <a:bodyPr/>
          <a:lstStyle/>
          <a:p>
            <a:pPr marL="476250" indent="-476250">
              <a:spcBef>
                <a:spcPct val="20000"/>
              </a:spcBef>
            </a:pPr>
            <a:r>
              <a:rPr lang="en-GB" altLang="zh-CN" sz="2400" u="sng">
                <a:solidFill>
                  <a:srgbClr val="000000"/>
                </a:solidFill>
              </a:rPr>
              <a:t>Regional </a:t>
            </a:r>
            <a:r>
              <a:rPr lang="zh-CN" altLang="en-GB" sz="2400" u="sng">
                <a:solidFill>
                  <a:srgbClr val="000000"/>
                </a:solidFill>
              </a:rPr>
              <a:t>区域性</a:t>
            </a:r>
            <a:r>
              <a:rPr lang="zh-CN" altLang="en-GB" sz="2500" u="sng">
                <a:solidFill>
                  <a:srgbClr val="000000"/>
                </a:solidFill>
              </a:rPr>
              <a:t> </a:t>
            </a:r>
          </a:p>
          <a:p>
            <a:pPr marL="476250" indent="-476250">
              <a:spcBef>
                <a:spcPct val="20000"/>
              </a:spcBef>
              <a:buFont typeface="Arial" charset="0"/>
              <a:buChar char="•"/>
            </a:pPr>
            <a:r>
              <a:rPr lang="en-GB" altLang="zh-CN">
                <a:solidFill>
                  <a:srgbClr val="000000"/>
                </a:solidFill>
              </a:rPr>
              <a:t>European wildlife and natural habitats (Bern)  </a:t>
            </a:r>
            <a:r>
              <a:rPr lang="zh-CN" altLang="en-GB"/>
              <a:t>欧洲野生动物和自然栖息地（</a:t>
            </a:r>
            <a:r>
              <a:rPr lang="en-GB" altLang="zh-CN"/>
              <a:t>Bern</a:t>
            </a:r>
            <a:r>
              <a:rPr lang="zh-CN" altLang="en-GB"/>
              <a:t>，伯尔尼公约） </a:t>
            </a:r>
            <a:endParaRPr lang="en-GB" altLang="zh-CN">
              <a:solidFill>
                <a:srgbClr val="000000"/>
              </a:solidFill>
            </a:endParaRPr>
          </a:p>
          <a:p>
            <a:pPr marL="476250" indent="-476250">
              <a:spcBef>
                <a:spcPct val="20000"/>
              </a:spcBef>
              <a:buFont typeface="Arial" charset="0"/>
              <a:buChar char="•"/>
            </a:pPr>
            <a:r>
              <a:rPr lang="en-GB" altLang="zh-CN">
                <a:solidFill>
                  <a:srgbClr val="000000"/>
                </a:solidFill>
              </a:rPr>
              <a:t>Polar bears  </a:t>
            </a:r>
            <a:r>
              <a:rPr lang="zh-CN" altLang="en-GB"/>
              <a:t>北极熊 </a:t>
            </a:r>
            <a:endParaRPr lang="en-GB" altLang="zh-CN">
              <a:solidFill>
                <a:srgbClr val="000000"/>
              </a:solidFill>
            </a:endParaRPr>
          </a:p>
          <a:p>
            <a:pPr marL="476250" indent="-476250">
              <a:spcBef>
                <a:spcPct val="20000"/>
              </a:spcBef>
              <a:buFont typeface="Arial" charset="0"/>
              <a:buChar char="•"/>
            </a:pPr>
            <a:r>
              <a:rPr lang="en-GB" altLang="zh-CN">
                <a:solidFill>
                  <a:srgbClr val="000000"/>
                </a:solidFill>
              </a:rPr>
              <a:t>Marine environment, NE Atlantic (OSPAR)  </a:t>
            </a:r>
            <a:r>
              <a:rPr lang="zh-CN" altLang="fr-FR"/>
              <a:t>海洋环境，东北大西洋（</a:t>
            </a:r>
            <a:r>
              <a:rPr lang="fr-FR" altLang="zh-CN"/>
              <a:t>OSPAR</a:t>
            </a:r>
            <a:r>
              <a:rPr lang="zh-CN" altLang="fr-FR"/>
              <a:t>，保护东北大西洋海洋环境公约） </a:t>
            </a:r>
            <a:endParaRPr lang="en-GB" altLang="zh-CN">
              <a:solidFill>
                <a:srgbClr val="000000"/>
              </a:solidFill>
            </a:endParaRPr>
          </a:p>
          <a:p>
            <a:pPr marL="476250" indent="-476250">
              <a:spcBef>
                <a:spcPct val="20000"/>
              </a:spcBef>
              <a:buFont typeface="Arial" charset="0"/>
              <a:buChar char="•"/>
            </a:pPr>
            <a:r>
              <a:rPr lang="en-GB" altLang="zh-CN">
                <a:solidFill>
                  <a:srgbClr val="000000"/>
                </a:solidFill>
              </a:rPr>
              <a:t>European landscape  </a:t>
            </a:r>
            <a:r>
              <a:rPr lang="zh-CN" altLang="en-GB"/>
              <a:t>欧洲景观 </a:t>
            </a:r>
            <a:endParaRPr lang="en-GB" altLang="zh-CN">
              <a:solidFill>
                <a:srgbClr val="000000"/>
              </a:solidFill>
            </a:endParaRPr>
          </a:p>
          <a:p>
            <a:pPr marL="476250" indent="-476250">
              <a:spcBef>
                <a:spcPct val="20000"/>
              </a:spcBef>
              <a:buFont typeface="Arial" charset="0"/>
              <a:buChar char="•"/>
            </a:pPr>
            <a:r>
              <a:rPr lang="en-GB" altLang="zh-CN">
                <a:solidFill>
                  <a:srgbClr val="000000"/>
                </a:solidFill>
              </a:rPr>
              <a:t>....</a:t>
            </a:r>
          </a:p>
        </p:txBody>
      </p:sp>
      <p:pic>
        <p:nvPicPr>
          <p:cNvPr id="10244" name="Picture 2" descr="http://www.skolenett.no/sto/Nyheter/PublishingImages/unesco_logo_big.jpg"/>
          <p:cNvPicPr>
            <a:picLocks noChangeAspect="1" noChangeArrowheads="1"/>
          </p:cNvPicPr>
          <p:nvPr/>
        </p:nvPicPr>
        <p:blipFill>
          <a:blip r:embed="rId3"/>
          <a:srcRect/>
          <a:stretch>
            <a:fillRect/>
          </a:stretch>
        </p:blipFill>
        <p:spPr bwMode="auto">
          <a:xfrm>
            <a:off x="4700588" y="4941888"/>
            <a:ext cx="1527175" cy="1223962"/>
          </a:xfrm>
          <a:prstGeom prst="rect">
            <a:avLst/>
          </a:prstGeom>
          <a:noFill/>
          <a:ln w="9525">
            <a:noFill/>
            <a:miter lim="800000"/>
            <a:headEnd/>
            <a:tailEnd/>
          </a:ln>
        </p:spPr>
      </p:pic>
      <p:pic>
        <p:nvPicPr>
          <p:cNvPr id="10245" name="Picture 4" descr="http://www.face.eu/diaries/e_diary_2009/Images/11.2009/CITES-logo.jpg"/>
          <p:cNvPicPr>
            <a:picLocks noChangeAspect="1" noChangeArrowheads="1"/>
          </p:cNvPicPr>
          <p:nvPr/>
        </p:nvPicPr>
        <p:blipFill>
          <a:blip r:embed="rId4"/>
          <a:srcRect/>
          <a:stretch>
            <a:fillRect/>
          </a:stretch>
        </p:blipFill>
        <p:spPr bwMode="auto">
          <a:xfrm>
            <a:off x="2339975" y="5013325"/>
            <a:ext cx="1871663" cy="1084263"/>
          </a:xfrm>
          <a:prstGeom prst="rect">
            <a:avLst/>
          </a:prstGeom>
          <a:noFill/>
          <a:ln w="9525">
            <a:noFill/>
            <a:miter lim="800000"/>
            <a:headEnd/>
            <a:tailEnd/>
          </a:ln>
        </p:spPr>
      </p:pic>
      <p:pic>
        <p:nvPicPr>
          <p:cNvPr id="10246" name="Picture 6" descr="http://www.caddolakeinstitute.us/images/Ramsar.jpg"/>
          <p:cNvPicPr>
            <a:picLocks noChangeAspect="1" noChangeArrowheads="1"/>
          </p:cNvPicPr>
          <p:nvPr/>
        </p:nvPicPr>
        <p:blipFill>
          <a:blip r:embed="rId5"/>
          <a:srcRect/>
          <a:stretch>
            <a:fillRect/>
          </a:stretch>
        </p:blipFill>
        <p:spPr bwMode="auto">
          <a:xfrm>
            <a:off x="611188" y="4941888"/>
            <a:ext cx="1223962" cy="1317625"/>
          </a:xfrm>
          <a:prstGeom prst="rect">
            <a:avLst/>
          </a:prstGeom>
          <a:noFill/>
          <a:ln w="9525">
            <a:noFill/>
            <a:miter lim="800000"/>
            <a:headEnd/>
            <a:tailEnd/>
          </a:ln>
        </p:spPr>
      </p:pic>
      <p:pic>
        <p:nvPicPr>
          <p:cNvPr id="10247" name="Picture 8" descr="http://www.cms.int/news/PRESS/nwPR2009/10_october_09/LOGO_Bern.gif"/>
          <p:cNvPicPr>
            <a:picLocks noChangeAspect="1" noChangeArrowheads="1"/>
          </p:cNvPicPr>
          <p:nvPr/>
        </p:nvPicPr>
        <p:blipFill>
          <a:blip r:embed="rId6"/>
          <a:srcRect/>
          <a:stretch>
            <a:fillRect/>
          </a:stretch>
        </p:blipFill>
        <p:spPr bwMode="auto">
          <a:xfrm>
            <a:off x="6770688" y="4881563"/>
            <a:ext cx="1689100" cy="1284287"/>
          </a:xfrm>
          <a:prstGeom prst="rect">
            <a:avLst/>
          </a:prstGeom>
          <a:noFill/>
          <a:ln w="9525">
            <a:noFill/>
            <a:miter lim="800000"/>
            <a:headEnd/>
            <a:tailEnd/>
          </a:ln>
        </p:spPr>
      </p:pic>
      <p:sp>
        <p:nvSpPr>
          <p:cNvPr id="10248" name="Rektangel 8"/>
          <p:cNvSpPr>
            <a:spLocks noChangeArrowheads="1"/>
          </p:cNvSpPr>
          <p:nvPr/>
        </p:nvSpPr>
        <p:spPr bwMode="auto">
          <a:xfrm>
            <a:off x="3116263" y="6453188"/>
            <a:ext cx="2608262" cy="646112"/>
          </a:xfrm>
          <a:prstGeom prst="rect">
            <a:avLst/>
          </a:prstGeom>
          <a:noFill/>
          <a:ln w="9525">
            <a:noFill/>
            <a:miter lim="800000"/>
            <a:headEnd/>
            <a:tailEnd/>
          </a:ln>
        </p:spPr>
        <p:txBody>
          <a:bodyPr wrap="none">
            <a:spAutoFit/>
          </a:bodyPr>
          <a:lstStyle/>
          <a:p>
            <a:r>
              <a:rPr lang="nb-NO" altLang="zh-CN">
                <a:hlinkClick r:id="rId7"/>
              </a:rPr>
              <a:t>http://www.tematea.org/</a:t>
            </a:r>
            <a:endParaRPr lang="nb-NO" altLang="zh-CN"/>
          </a:p>
          <a:p>
            <a:endParaRPr lang="nb-NO"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tel 1"/>
          <p:cNvSpPr>
            <a:spLocks noGrp="1"/>
          </p:cNvSpPr>
          <p:nvPr>
            <p:ph type="title"/>
          </p:nvPr>
        </p:nvSpPr>
        <p:spPr/>
        <p:txBody>
          <a:bodyPr/>
          <a:lstStyle/>
          <a:p>
            <a:pPr eaLnBrk="1" hangingPunct="1"/>
            <a:r>
              <a:rPr lang="nb-NO" altLang="zh-CN" sz="2800" smtClean="0">
                <a:ea typeface="宋体" charset="-122"/>
              </a:rPr>
              <a:t>Convention on Biological Diversity</a:t>
            </a:r>
            <a:br>
              <a:rPr lang="nb-NO" altLang="zh-CN" sz="2800" smtClean="0">
                <a:ea typeface="宋体" charset="-122"/>
              </a:rPr>
            </a:br>
            <a:r>
              <a:rPr lang="zh-CN" altLang="nb-NO" sz="2800" smtClean="0">
                <a:ea typeface="宋体" charset="-122"/>
              </a:rPr>
              <a:t>生物多样性公约</a:t>
            </a:r>
            <a:r>
              <a:rPr lang="zh-CN" altLang="nb-NO" sz="2900" smtClean="0">
                <a:ea typeface="宋体" charset="-122"/>
              </a:rPr>
              <a:t> </a:t>
            </a:r>
          </a:p>
        </p:txBody>
      </p:sp>
      <p:sp>
        <p:nvSpPr>
          <p:cNvPr id="12290" name="Plassholder for innhold 2"/>
          <p:cNvSpPr>
            <a:spLocks noGrp="1"/>
          </p:cNvSpPr>
          <p:nvPr>
            <p:ph idx="1"/>
          </p:nvPr>
        </p:nvSpPr>
        <p:spPr>
          <a:xfrm>
            <a:off x="323850" y="1268413"/>
            <a:ext cx="8424863" cy="4471987"/>
          </a:xfrm>
        </p:spPr>
        <p:txBody>
          <a:bodyPr/>
          <a:lstStyle/>
          <a:p>
            <a:pPr marL="342900" lvl="1" indent="-342900" eaLnBrk="1" hangingPunct="1">
              <a:buFont typeface="Arial" charset="0"/>
              <a:buChar char="•"/>
            </a:pPr>
            <a:r>
              <a:rPr lang="en-GB" altLang="zh-CN" sz="1800" smtClean="0">
                <a:ea typeface="宋体" charset="-122"/>
              </a:rPr>
              <a:t>First global convention on conservation and sustainable use of all biodiversity  </a:t>
            </a:r>
            <a:r>
              <a:rPr lang="zh-CN" altLang="en-GB" sz="1800" smtClean="0">
                <a:ea typeface="宋体" charset="-122"/>
              </a:rPr>
              <a:t>第一个关于保护与可持续利用生物多样性所有组成部分的全球性公约 </a:t>
            </a:r>
            <a:endParaRPr lang="en-GB" altLang="zh-CN" sz="1800" smtClean="0">
              <a:ea typeface="宋体" charset="-122"/>
            </a:endParaRPr>
          </a:p>
          <a:p>
            <a:pPr marL="342900" lvl="1" indent="-342900" eaLnBrk="1" hangingPunct="1">
              <a:buFont typeface="Arial" charset="0"/>
              <a:buChar char="•"/>
            </a:pPr>
            <a:r>
              <a:rPr lang="nb-NO" altLang="zh-CN" sz="1800" smtClean="0">
                <a:ea typeface="宋体" charset="-122"/>
              </a:rPr>
              <a:t>Legally binding – obligation to implement its provisions,  without compliance mechanisms/legal consequences  </a:t>
            </a:r>
            <a:r>
              <a:rPr lang="zh-CN" altLang="en-US" sz="1800" smtClean="0">
                <a:ea typeface="宋体" charset="-122"/>
              </a:rPr>
              <a:t>法律约束力</a:t>
            </a:r>
            <a:r>
              <a:rPr lang="nb-NO" altLang="zh-CN" sz="1800" smtClean="0">
                <a:ea typeface="宋体" charset="-122"/>
              </a:rPr>
              <a:t>——</a:t>
            </a:r>
            <a:r>
              <a:rPr lang="zh-CN" altLang="en-US" sz="1800" smtClean="0">
                <a:ea typeface="宋体" charset="-122"/>
              </a:rPr>
              <a:t>有责任履行所有的条款</a:t>
            </a:r>
            <a:r>
              <a:rPr lang="zh-CN" altLang="nb-NO" sz="1800" smtClean="0">
                <a:ea typeface="宋体" charset="-122"/>
              </a:rPr>
              <a:t>，</a:t>
            </a:r>
            <a:r>
              <a:rPr lang="zh-CN" altLang="en-US" sz="1800" smtClean="0">
                <a:ea typeface="宋体" charset="-122"/>
              </a:rPr>
              <a:t>但是没有遵行机制</a:t>
            </a:r>
            <a:r>
              <a:rPr lang="zh-CN" altLang="nb-NO" sz="1800" smtClean="0">
                <a:ea typeface="宋体" charset="-122"/>
              </a:rPr>
              <a:t>和（或）法律后果</a:t>
            </a:r>
            <a:r>
              <a:rPr lang="zh-CN" altLang="nb-NO" smtClean="0">
                <a:ea typeface="宋体" charset="-122"/>
              </a:rPr>
              <a:t> </a:t>
            </a:r>
            <a:endParaRPr lang="nb-NO" altLang="zh-CN" smtClean="0">
              <a:ea typeface="宋体" charset="-122"/>
            </a:endParaRPr>
          </a:p>
          <a:p>
            <a:pPr marL="342900" lvl="1" indent="-342900" eaLnBrk="1" hangingPunct="1">
              <a:buFont typeface="Arial" charset="0"/>
              <a:buChar char="•"/>
            </a:pPr>
            <a:r>
              <a:rPr lang="en-GB" altLang="zh-CN" sz="1800" smtClean="0">
                <a:ea typeface="宋体" charset="-122"/>
              </a:rPr>
              <a:t>Three main goals:</a:t>
            </a:r>
            <a:r>
              <a:rPr lang="zh-CN" altLang="en-GB" sz="1800" smtClean="0">
                <a:ea typeface="宋体" charset="-122"/>
              </a:rPr>
              <a:t>三大主要目标：</a:t>
            </a:r>
          </a:p>
          <a:p>
            <a:pPr marL="800100" lvl="3" indent="-342900" eaLnBrk="1" hangingPunct="1"/>
            <a:r>
              <a:rPr lang="en-GB" altLang="zh-CN" smtClean="0">
                <a:ea typeface="宋体" charset="-122"/>
              </a:rPr>
              <a:t>Conservation  </a:t>
            </a:r>
            <a:r>
              <a:rPr lang="zh-CN" altLang="en-GB" smtClean="0">
                <a:ea typeface="宋体" charset="-122"/>
              </a:rPr>
              <a:t>保护生物多样性</a:t>
            </a:r>
          </a:p>
          <a:p>
            <a:pPr marL="800100" lvl="3" indent="-342900" eaLnBrk="1" hangingPunct="1"/>
            <a:r>
              <a:rPr lang="en-GB" altLang="zh-CN" smtClean="0">
                <a:ea typeface="宋体" charset="-122"/>
              </a:rPr>
              <a:t>Sustainable use of biodiversity, </a:t>
            </a:r>
            <a:r>
              <a:rPr lang="zh-CN" altLang="en-GB" smtClean="0">
                <a:ea typeface="宋体" charset="-122"/>
              </a:rPr>
              <a:t>可持续利用生物多样性组成成分</a:t>
            </a:r>
          </a:p>
          <a:p>
            <a:pPr marL="800100" lvl="3" indent="-342900" eaLnBrk="1" hangingPunct="1"/>
            <a:r>
              <a:rPr lang="en-US" altLang="zh-CN" smtClean="0">
                <a:ea typeface="宋体" charset="-122"/>
              </a:rPr>
              <a:t>Fair and equitable sharing of genetic resources </a:t>
            </a:r>
            <a:r>
              <a:rPr lang="zh-CN" altLang="en-US" smtClean="0">
                <a:ea typeface="宋体" charset="-122"/>
              </a:rPr>
              <a:t>以公平合理的方式共享遗传资源</a:t>
            </a:r>
          </a:p>
          <a:p>
            <a:pPr eaLnBrk="1" hangingPunct="1">
              <a:buFont typeface="Arial" charset="0"/>
              <a:buNone/>
            </a:pPr>
            <a:endParaRPr lang="nb-NO" altLang="zh-CN" smtClean="0">
              <a:ea typeface="宋体" charset="-122"/>
            </a:endParaRPr>
          </a:p>
        </p:txBody>
      </p:sp>
      <p:pic>
        <p:nvPicPr>
          <p:cNvPr id="12291" name="Bilde 3" descr="CBD_5cm.jpg"/>
          <p:cNvPicPr>
            <a:picLocks noChangeAspect="1"/>
          </p:cNvPicPr>
          <p:nvPr/>
        </p:nvPicPr>
        <p:blipFill>
          <a:blip r:embed="rId3"/>
          <a:srcRect/>
          <a:stretch>
            <a:fillRect/>
          </a:stretch>
        </p:blipFill>
        <p:spPr bwMode="auto">
          <a:xfrm>
            <a:off x="1331913" y="4227513"/>
            <a:ext cx="1295400" cy="2081212"/>
          </a:xfrm>
          <a:prstGeom prst="rect">
            <a:avLst/>
          </a:prstGeom>
          <a:noFill/>
          <a:ln w="9525">
            <a:noFill/>
            <a:miter lim="800000"/>
            <a:headEnd/>
            <a:tailEnd/>
          </a:ln>
        </p:spPr>
      </p:pic>
      <p:sp>
        <p:nvSpPr>
          <p:cNvPr id="12292" name="Rektangel 4"/>
          <p:cNvSpPr>
            <a:spLocks noChangeArrowheads="1"/>
          </p:cNvSpPr>
          <p:nvPr/>
        </p:nvSpPr>
        <p:spPr bwMode="auto">
          <a:xfrm>
            <a:off x="3419475" y="6454775"/>
            <a:ext cx="2057400" cy="646113"/>
          </a:xfrm>
          <a:prstGeom prst="rect">
            <a:avLst/>
          </a:prstGeom>
          <a:noFill/>
          <a:ln w="9525">
            <a:noFill/>
            <a:miter lim="800000"/>
            <a:headEnd/>
            <a:tailEnd/>
          </a:ln>
        </p:spPr>
        <p:txBody>
          <a:bodyPr wrap="none">
            <a:spAutoFit/>
          </a:bodyPr>
          <a:lstStyle/>
          <a:p>
            <a:r>
              <a:rPr lang="nb-NO" altLang="zh-CN">
                <a:hlinkClick r:id="rId4"/>
              </a:rPr>
              <a:t>http://www.cbd.int/</a:t>
            </a:r>
            <a:endParaRPr lang="nb-NO" altLang="zh-CN"/>
          </a:p>
          <a:p>
            <a:endParaRPr lang="nb-NO" altLang="zh-CN"/>
          </a:p>
        </p:txBody>
      </p:sp>
      <p:sp>
        <p:nvSpPr>
          <p:cNvPr id="12293" name="AutoShape 2" descr="http://www.interacademies.net/File.aspx?id=9994"/>
          <p:cNvSpPr>
            <a:spLocks noChangeAspect="1" noChangeArrowheads="1"/>
          </p:cNvSpPr>
          <p:nvPr/>
        </p:nvSpPr>
        <p:spPr bwMode="auto">
          <a:xfrm>
            <a:off x="155575" y="-982663"/>
            <a:ext cx="1524000" cy="2057401"/>
          </a:xfrm>
          <a:prstGeom prst="rect">
            <a:avLst/>
          </a:prstGeom>
          <a:noFill/>
          <a:ln w="9525">
            <a:noFill/>
            <a:miter lim="800000"/>
            <a:headEnd/>
            <a:tailEnd/>
          </a:ln>
        </p:spPr>
        <p:txBody>
          <a:bodyPr/>
          <a:lstStyle/>
          <a:p>
            <a:endParaRPr lang="nb-NO" altLang="zh-CN"/>
          </a:p>
        </p:txBody>
      </p:sp>
      <p:pic>
        <p:nvPicPr>
          <p:cNvPr id="12294" name="Picture 6" descr="https://www.cbd.int/images/youth/cbd-world.gif"/>
          <p:cNvPicPr>
            <a:picLocks noChangeAspect="1" noChangeArrowheads="1"/>
          </p:cNvPicPr>
          <p:nvPr/>
        </p:nvPicPr>
        <p:blipFill>
          <a:blip r:embed="rId5"/>
          <a:srcRect t="6720" b="2560"/>
          <a:stretch>
            <a:fillRect/>
          </a:stretch>
        </p:blipFill>
        <p:spPr bwMode="auto">
          <a:xfrm>
            <a:off x="3132138" y="4365625"/>
            <a:ext cx="47625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p:cNvSpPr>
            <a:spLocks noGrp="1"/>
          </p:cNvSpPr>
          <p:nvPr>
            <p:ph type="title"/>
          </p:nvPr>
        </p:nvSpPr>
        <p:spPr/>
        <p:txBody>
          <a:bodyPr/>
          <a:lstStyle/>
          <a:p>
            <a:pPr eaLnBrk="1" hangingPunct="1"/>
            <a:r>
              <a:rPr lang="nb-NO" altLang="zh-CN" sz="2800" smtClean="0">
                <a:ea typeface="宋体" charset="-122"/>
              </a:rPr>
              <a:t>Convention on Biological Diversity </a:t>
            </a:r>
            <a:br>
              <a:rPr lang="nb-NO" altLang="zh-CN" sz="2800" smtClean="0">
                <a:ea typeface="宋体" charset="-122"/>
              </a:rPr>
            </a:br>
            <a:r>
              <a:rPr lang="zh-CN" altLang="nb-NO" sz="2800" smtClean="0">
                <a:ea typeface="宋体" charset="-122"/>
              </a:rPr>
              <a:t>生物多样性公约</a:t>
            </a:r>
          </a:p>
        </p:txBody>
      </p:sp>
      <p:sp>
        <p:nvSpPr>
          <p:cNvPr id="14338" name="Plassholder for innhold 2"/>
          <p:cNvSpPr>
            <a:spLocks noGrp="1"/>
          </p:cNvSpPr>
          <p:nvPr>
            <p:ph idx="1"/>
          </p:nvPr>
        </p:nvSpPr>
        <p:spPr>
          <a:xfrm>
            <a:off x="428625" y="1268413"/>
            <a:ext cx="6591300" cy="5040312"/>
          </a:xfrm>
        </p:spPr>
        <p:txBody>
          <a:bodyPr/>
          <a:lstStyle/>
          <a:p>
            <a:pPr eaLnBrk="1" hangingPunct="1"/>
            <a:r>
              <a:rPr lang="nb-NO" altLang="zh-CN" sz="2000" smtClean="0">
                <a:ea typeface="宋体" charset="-122"/>
              </a:rPr>
              <a:t>Issues dealt with under the CBD  </a:t>
            </a:r>
            <a:r>
              <a:rPr lang="zh-CN" altLang="en-US" sz="2000" smtClean="0">
                <a:ea typeface="宋体" charset="-122"/>
              </a:rPr>
              <a:t>生多公约处理的问题</a:t>
            </a:r>
            <a:r>
              <a:rPr lang="zh-CN" altLang="en-US" smtClean="0">
                <a:ea typeface="宋体" charset="-122"/>
              </a:rPr>
              <a:t> </a:t>
            </a:r>
            <a:endParaRPr lang="nb-NO" altLang="zh-CN" smtClean="0">
              <a:ea typeface="宋体" charset="-122"/>
            </a:endParaRPr>
          </a:p>
          <a:p>
            <a:pPr lvl="1" eaLnBrk="1" hangingPunct="1"/>
            <a:r>
              <a:rPr lang="nb-NO" altLang="zh-CN" sz="1800" smtClean="0">
                <a:ea typeface="宋体" charset="-122"/>
              </a:rPr>
              <a:t>Thematic programmes (marine, inland water, forest, mountain,…)  </a:t>
            </a:r>
            <a:r>
              <a:rPr lang="zh-CN" altLang="en-US" sz="1800" smtClean="0">
                <a:ea typeface="宋体" charset="-122"/>
              </a:rPr>
              <a:t>主题项目（海洋，内陆水体，森林，山地，</a:t>
            </a:r>
            <a:r>
              <a:rPr lang="en-US" altLang="zh-CN" sz="1800" smtClean="0">
                <a:ea typeface="宋体" charset="-122"/>
              </a:rPr>
              <a:t>……</a:t>
            </a:r>
            <a:r>
              <a:rPr lang="zh-CN" altLang="en-US" sz="1800" smtClean="0">
                <a:ea typeface="宋体" charset="-122"/>
              </a:rPr>
              <a:t>） </a:t>
            </a:r>
            <a:endParaRPr lang="nb-NO" altLang="zh-CN" sz="1800" smtClean="0">
              <a:ea typeface="宋体" charset="-122"/>
            </a:endParaRPr>
          </a:p>
          <a:p>
            <a:pPr lvl="1" eaLnBrk="1" hangingPunct="1"/>
            <a:r>
              <a:rPr lang="nb-NO" altLang="zh-CN" sz="1800" smtClean="0">
                <a:ea typeface="宋体" charset="-122"/>
              </a:rPr>
              <a:t>Cross-cutting (invasive species, impact assessment, development, climate change, monitoring, ecosystem approach,education and awareness,…)  </a:t>
            </a:r>
            <a:r>
              <a:rPr lang="zh-CN" altLang="en-US" sz="1800" smtClean="0">
                <a:ea typeface="宋体" charset="-122"/>
              </a:rPr>
              <a:t>交叉性（入侵种，影响评价，发展，气候变化，监测，生态系统方法，教育与意识，</a:t>
            </a:r>
            <a:r>
              <a:rPr lang="en-US" altLang="zh-CN" sz="1800" smtClean="0">
                <a:ea typeface="宋体" charset="-122"/>
              </a:rPr>
              <a:t>……</a:t>
            </a:r>
            <a:r>
              <a:rPr lang="zh-CN" altLang="en-US" sz="1800" smtClean="0">
                <a:ea typeface="宋体" charset="-122"/>
              </a:rPr>
              <a:t>） </a:t>
            </a:r>
            <a:endParaRPr lang="nb-NO" altLang="zh-CN" sz="1800" smtClean="0">
              <a:ea typeface="宋体" charset="-122"/>
            </a:endParaRPr>
          </a:p>
          <a:p>
            <a:pPr eaLnBrk="1" hangingPunct="1"/>
            <a:r>
              <a:rPr lang="nb-NO" altLang="zh-CN" sz="2000" smtClean="0">
                <a:ea typeface="宋体" charset="-122"/>
              </a:rPr>
              <a:t>Identifies common problems, sets overall goals, policies and general obligations, organizes technical and financial cooperation, …  </a:t>
            </a:r>
            <a:r>
              <a:rPr lang="zh-CN" altLang="en-US" sz="2000" smtClean="0">
                <a:ea typeface="宋体" charset="-122"/>
              </a:rPr>
              <a:t>明确共同的问题，制定总体目标、政策，确定共同责任，组织技术和财政合作，</a:t>
            </a:r>
            <a:r>
              <a:rPr lang="en-US" altLang="zh-CN" sz="2000" smtClean="0">
                <a:ea typeface="宋体" charset="-122"/>
              </a:rPr>
              <a:t>……</a:t>
            </a:r>
            <a:r>
              <a:rPr lang="en-US" altLang="zh-CN" smtClean="0">
                <a:ea typeface="宋体" charset="-122"/>
              </a:rPr>
              <a:t> </a:t>
            </a:r>
            <a:endParaRPr lang="nb-NO" altLang="zh-CN" smtClean="0">
              <a:ea typeface="宋体" charset="-122"/>
            </a:endParaRPr>
          </a:p>
          <a:p>
            <a:pPr eaLnBrk="1" hangingPunct="1"/>
            <a:r>
              <a:rPr lang="nb-NO" altLang="zh-CN" sz="2000" smtClean="0">
                <a:ea typeface="宋体" charset="-122"/>
              </a:rPr>
              <a:t>Responsibility for achieving the goals… </a:t>
            </a:r>
            <a:r>
              <a:rPr lang="zh-CN" altLang="en-US" sz="2000" smtClean="0">
                <a:ea typeface="宋体" charset="-122"/>
              </a:rPr>
              <a:t>有责任实现目标</a:t>
            </a:r>
            <a:r>
              <a:rPr lang="zh-CN" altLang="en-US" smtClean="0">
                <a:ea typeface="宋体" charset="-122"/>
              </a:rPr>
              <a:t> </a:t>
            </a:r>
            <a:endParaRPr lang="nb-NO" altLang="zh-CN" smtClean="0">
              <a:ea typeface="宋体" charset="-122"/>
            </a:endParaRPr>
          </a:p>
        </p:txBody>
      </p:sp>
      <p:pic>
        <p:nvPicPr>
          <p:cNvPr id="14339" name="Bilde 3" descr="CBD_5cm.jpg"/>
          <p:cNvPicPr>
            <a:picLocks noChangeAspect="1"/>
          </p:cNvPicPr>
          <p:nvPr/>
        </p:nvPicPr>
        <p:blipFill>
          <a:blip r:embed="rId2"/>
          <a:srcRect/>
          <a:stretch>
            <a:fillRect/>
          </a:stretch>
        </p:blipFill>
        <p:spPr bwMode="auto">
          <a:xfrm>
            <a:off x="6875463" y="3429000"/>
            <a:ext cx="1749425" cy="2808288"/>
          </a:xfrm>
          <a:prstGeom prst="rect">
            <a:avLst/>
          </a:prstGeom>
          <a:noFill/>
          <a:ln w="9525">
            <a:noFill/>
            <a:miter lim="800000"/>
            <a:headEnd/>
            <a:tailEnd/>
          </a:ln>
        </p:spPr>
      </p:pic>
      <p:sp>
        <p:nvSpPr>
          <p:cNvPr id="14340" name="Rektangel 4"/>
          <p:cNvSpPr>
            <a:spLocks noChangeArrowheads="1"/>
          </p:cNvSpPr>
          <p:nvPr/>
        </p:nvSpPr>
        <p:spPr bwMode="auto">
          <a:xfrm>
            <a:off x="3419475" y="6454775"/>
            <a:ext cx="2057400" cy="646113"/>
          </a:xfrm>
          <a:prstGeom prst="rect">
            <a:avLst/>
          </a:prstGeom>
          <a:noFill/>
          <a:ln w="9525">
            <a:noFill/>
            <a:miter lim="800000"/>
            <a:headEnd/>
            <a:tailEnd/>
          </a:ln>
        </p:spPr>
        <p:txBody>
          <a:bodyPr wrap="none">
            <a:spAutoFit/>
          </a:bodyPr>
          <a:lstStyle/>
          <a:p>
            <a:r>
              <a:rPr lang="nb-NO" altLang="zh-CN">
                <a:hlinkClick r:id="rId3"/>
              </a:rPr>
              <a:t>http://www.cbd.int/</a:t>
            </a:r>
            <a:endParaRPr lang="nb-NO" altLang="zh-CN"/>
          </a:p>
          <a:p>
            <a:endParaRPr lang="nb-NO" altLang="zh-CN"/>
          </a:p>
        </p:txBody>
      </p:sp>
      <p:pic>
        <p:nvPicPr>
          <p:cNvPr id="14341" name="Picture 4" descr="http://www.educ.sfu.ca/eecom2010/images/keynote_000.JPG"/>
          <p:cNvPicPr>
            <a:picLocks noChangeAspect="1" noChangeArrowheads="1"/>
          </p:cNvPicPr>
          <p:nvPr/>
        </p:nvPicPr>
        <p:blipFill>
          <a:blip r:embed="rId4"/>
          <a:srcRect l="12701" r="11092" b="26952"/>
          <a:stretch>
            <a:fillRect/>
          </a:stretch>
        </p:blipFill>
        <p:spPr bwMode="auto">
          <a:xfrm>
            <a:off x="6989763" y="1484313"/>
            <a:ext cx="154305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p:cNvSpPr>
            <a:spLocks noGrp="1"/>
          </p:cNvSpPr>
          <p:nvPr>
            <p:ph type="title"/>
          </p:nvPr>
        </p:nvSpPr>
        <p:spPr/>
        <p:txBody>
          <a:bodyPr/>
          <a:lstStyle/>
          <a:p>
            <a:pPr eaLnBrk="1" hangingPunct="1"/>
            <a:r>
              <a:rPr lang="nb-NO" altLang="zh-CN" sz="2800" smtClean="0">
                <a:ea typeface="宋体" charset="-122"/>
              </a:rPr>
              <a:t>CBD and what it means for Norway</a:t>
            </a:r>
            <a:br>
              <a:rPr lang="nb-NO" altLang="zh-CN" sz="2800" smtClean="0">
                <a:ea typeface="宋体" charset="-122"/>
              </a:rPr>
            </a:br>
            <a:r>
              <a:rPr lang="zh-CN" altLang="en-US" sz="2800" smtClean="0">
                <a:ea typeface="宋体" charset="-122"/>
              </a:rPr>
              <a:t>生多公约及其对挪威的意义</a:t>
            </a:r>
            <a:r>
              <a:rPr lang="zh-CN" altLang="en-US" smtClean="0">
                <a:ea typeface="宋体" charset="-122"/>
              </a:rPr>
              <a:t> </a:t>
            </a:r>
            <a:endParaRPr lang="nb-NO" altLang="zh-CN" smtClean="0">
              <a:ea typeface="宋体" charset="-122"/>
            </a:endParaRPr>
          </a:p>
        </p:txBody>
      </p:sp>
      <p:sp>
        <p:nvSpPr>
          <p:cNvPr id="15362" name="Plassholder for innhold 2"/>
          <p:cNvSpPr>
            <a:spLocks noGrp="1"/>
          </p:cNvSpPr>
          <p:nvPr>
            <p:ph idx="1"/>
          </p:nvPr>
        </p:nvSpPr>
        <p:spPr>
          <a:xfrm>
            <a:off x="428625" y="1341438"/>
            <a:ext cx="6375400" cy="4967287"/>
          </a:xfrm>
        </p:spPr>
        <p:txBody>
          <a:bodyPr/>
          <a:lstStyle/>
          <a:p>
            <a:pPr eaLnBrk="1" hangingPunct="1"/>
            <a:r>
              <a:rPr lang="nb-NO" altLang="zh-CN" sz="2800" smtClean="0">
                <a:ea typeface="宋体" charset="-122"/>
              </a:rPr>
              <a:t>CBD – a framework for action  </a:t>
            </a:r>
            <a:r>
              <a:rPr lang="zh-CN" altLang="en-US" sz="2800" smtClean="0">
                <a:ea typeface="宋体" charset="-122"/>
              </a:rPr>
              <a:t>生多公约</a:t>
            </a:r>
            <a:r>
              <a:rPr lang="en-US" altLang="zh-CN" sz="2800" smtClean="0">
                <a:ea typeface="宋体" charset="-122"/>
              </a:rPr>
              <a:t>——</a:t>
            </a:r>
            <a:r>
              <a:rPr lang="zh-CN" altLang="en-US" sz="2800" smtClean="0">
                <a:ea typeface="宋体" charset="-122"/>
              </a:rPr>
              <a:t>行动的框架</a:t>
            </a:r>
            <a:r>
              <a:rPr lang="zh-CN" altLang="en-US" smtClean="0">
                <a:ea typeface="宋体" charset="-122"/>
              </a:rPr>
              <a:t> </a:t>
            </a:r>
            <a:endParaRPr lang="nb-NO" altLang="zh-CN" smtClean="0">
              <a:ea typeface="宋体" charset="-122"/>
            </a:endParaRPr>
          </a:p>
          <a:p>
            <a:pPr lvl="1" eaLnBrk="1" hangingPunct="1"/>
            <a:r>
              <a:rPr lang="nb-NO" altLang="zh-CN" sz="2200" smtClean="0">
                <a:ea typeface="宋体" charset="-122"/>
              </a:rPr>
              <a:t>Develop national goals and targets based on this framework  </a:t>
            </a:r>
            <a:r>
              <a:rPr lang="zh-CN" altLang="en-US" sz="2200" smtClean="0">
                <a:ea typeface="宋体" charset="-122"/>
              </a:rPr>
              <a:t>在这个框架下制定国家目标和分目标 </a:t>
            </a:r>
            <a:endParaRPr lang="nb-NO" altLang="zh-CN" sz="2200" smtClean="0">
              <a:ea typeface="宋体" charset="-122"/>
            </a:endParaRPr>
          </a:p>
          <a:p>
            <a:pPr lvl="1" eaLnBrk="1" hangingPunct="1"/>
            <a:r>
              <a:rPr lang="nb-NO" altLang="zh-CN" sz="2200" smtClean="0">
                <a:ea typeface="宋体" charset="-122"/>
              </a:rPr>
              <a:t>Develop national biodiversity strategy and action plan (NBSAP)  </a:t>
            </a:r>
            <a:r>
              <a:rPr lang="zh-CN" altLang="en-US" sz="2200" smtClean="0">
                <a:ea typeface="宋体" charset="-122"/>
              </a:rPr>
              <a:t>制定国家生物多样性战略和行动计划（</a:t>
            </a:r>
            <a:r>
              <a:rPr lang="en-US" altLang="zh-CN" sz="2200" smtClean="0">
                <a:ea typeface="宋体" charset="-122"/>
              </a:rPr>
              <a:t>NBSAP</a:t>
            </a:r>
            <a:r>
              <a:rPr lang="zh-CN" altLang="en-US" sz="2200" smtClean="0">
                <a:ea typeface="宋体" charset="-122"/>
              </a:rPr>
              <a:t>） </a:t>
            </a:r>
            <a:endParaRPr lang="nb-NO" altLang="zh-CN" sz="2200" smtClean="0">
              <a:ea typeface="宋体" charset="-122"/>
            </a:endParaRPr>
          </a:p>
          <a:p>
            <a:pPr lvl="1" eaLnBrk="1" hangingPunct="1"/>
            <a:r>
              <a:rPr lang="nb-NO" altLang="zh-CN" sz="2200" smtClean="0">
                <a:ea typeface="宋体" charset="-122"/>
              </a:rPr>
              <a:t>Integrate these into sector strategies  </a:t>
            </a:r>
            <a:r>
              <a:rPr lang="zh-CN" altLang="nb-NO" sz="2200" smtClean="0">
                <a:ea typeface="宋体" charset="-122"/>
              </a:rPr>
              <a:t>将国家目标、分目标、战略和行动计划纳入部门战略 </a:t>
            </a:r>
            <a:endParaRPr lang="nb-NO" altLang="zh-CN" sz="2200" smtClean="0">
              <a:ea typeface="宋体" charset="-122"/>
            </a:endParaRPr>
          </a:p>
          <a:p>
            <a:pPr lvl="1" eaLnBrk="1" hangingPunct="1"/>
            <a:r>
              <a:rPr lang="nb-NO" altLang="zh-CN" sz="2200" smtClean="0">
                <a:ea typeface="宋体" charset="-122"/>
              </a:rPr>
              <a:t>Implement action plan  </a:t>
            </a:r>
            <a:r>
              <a:rPr lang="zh-CN" altLang="nb-NO" sz="2200" smtClean="0">
                <a:ea typeface="宋体" charset="-122"/>
              </a:rPr>
              <a:t>实施行动计划 </a:t>
            </a:r>
            <a:endParaRPr lang="nb-NO" altLang="zh-CN" sz="2200" smtClean="0">
              <a:ea typeface="宋体" charset="-122"/>
            </a:endParaRPr>
          </a:p>
          <a:p>
            <a:pPr lvl="1" eaLnBrk="1" hangingPunct="1"/>
            <a:r>
              <a:rPr lang="nb-NO" altLang="zh-CN" sz="2200" smtClean="0">
                <a:ea typeface="宋体" charset="-122"/>
              </a:rPr>
              <a:t>Report on implementation  </a:t>
            </a:r>
            <a:r>
              <a:rPr lang="zh-CN" altLang="nb-NO" sz="2200" smtClean="0">
                <a:ea typeface="宋体" charset="-122"/>
              </a:rPr>
              <a:t>汇报执行情况</a:t>
            </a:r>
            <a:r>
              <a:rPr lang="zh-CN" altLang="nb-NO" smtClean="0">
                <a:ea typeface="宋体" charset="-122"/>
              </a:rPr>
              <a:t> </a:t>
            </a:r>
            <a:endParaRPr lang="nb-NO" altLang="zh-CN" smtClean="0">
              <a:ea typeface="宋体" charset="-122"/>
            </a:endParaRPr>
          </a:p>
        </p:txBody>
      </p:sp>
      <p:pic>
        <p:nvPicPr>
          <p:cNvPr id="15363" name="Bilde 5" descr="Bjørkefink (hunn) på reir, Tydalsmall.jpg"/>
          <p:cNvPicPr>
            <a:picLocks noChangeAspect="1"/>
          </p:cNvPicPr>
          <p:nvPr/>
        </p:nvPicPr>
        <p:blipFill>
          <a:blip r:embed="rId3"/>
          <a:srcRect l="24852" t="3516" r="24854" b="3320"/>
          <a:stretch>
            <a:fillRect/>
          </a:stretch>
        </p:blipFill>
        <p:spPr bwMode="auto">
          <a:xfrm>
            <a:off x="7000875" y="1557338"/>
            <a:ext cx="1603375"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tel 1"/>
          <p:cNvSpPr>
            <a:spLocks noGrp="1"/>
          </p:cNvSpPr>
          <p:nvPr>
            <p:ph type="title"/>
          </p:nvPr>
        </p:nvSpPr>
        <p:spPr/>
        <p:txBody>
          <a:bodyPr/>
          <a:lstStyle/>
          <a:p>
            <a:pPr eaLnBrk="1" hangingPunct="1"/>
            <a:r>
              <a:rPr lang="nb-NO" altLang="zh-CN" sz="2800" smtClean="0">
                <a:ea typeface="宋体" charset="-122"/>
              </a:rPr>
              <a:t>Norwegian biodiversity strategy</a:t>
            </a:r>
            <a:br>
              <a:rPr lang="nb-NO" altLang="zh-CN" sz="2800" smtClean="0">
                <a:ea typeface="宋体" charset="-122"/>
              </a:rPr>
            </a:br>
            <a:r>
              <a:rPr lang="zh-CN" altLang="nb-NO" sz="2800" smtClean="0">
                <a:ea typeface="宋体" charset="-122"/>
              </a:rPr>
              <a:t>挪威生物多样性战略</a:t>
            </a:r>
          </a:p>
        </p:txBody>
      </p:sp>
      <p:sp>
        <p:nvSpPr>
          <p:cNvPr id="17410" name="Plassholder for innhold 2"/>
          <p:cNvSpPr>
            <a:spLocks noGrp="1"/>
          </p:cNvSpPr>
          <p:nvPr>
            <p:ph idx="1"/>
          </p:nvPr>
        </p:nvSpPr>
        <p:spPr/>
        <p:txBody>
          <a:bodyPr/>
          <a:lstStyle/>
          <a:p>
            <a:pPr eaLnBrk="1" hangingPunct="1"/>
            <a:endParaRPr lang="nb-NO" altLang="zh-CN" smtClean="0">
              <a:ea typeface="宋体" charset="-122"/>
            </a:endParaRPr>
          </a:p>
        </p:txBody>
      </p:sp>
      <p:pic>
        <p:nvPicPr>
          <p:cNvPr id="17411" name="Picture 2"/>
          <p:cNvPicPr>
            <a:picLocks noChangeAspect="1" noChangeArrowheads="1"/>
          </p:cNvPicPr>
          <p:nvPr/>
        </p:nvPicPr>
        <p:blipFill>
          <a:blip r:embed="rId2"/>
          <a:srcRect l="32961" t="23241" r="36871" b="8034"/>
          <a:stretch>
            <a:fillRect/>
          </a:stretch>
        </p:blipFill>
        <p:spPr bwMode="auto">
          <a:xfrm>
            <a:off x="5561013" y="1285875"/>
            <a:ext cx="3511550" cy="5000625"/>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0" y="1290638"/>
            <a:ext cx="3508375" cy="4978400"/>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2878138" y="1268413"/>
            <a:ext cx="3541712"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tel 1"/>
          <p:cNvSpPr>
            <a:spLocks noGrp="1"/>
          </p:cNvSpPr>
          <p:nvPr>
            <p:ph type="title"/>
          </p:nvPr>
        </p:nvSpPr>
        <p:spPr>
          <a:xfrm>
            <a:off x="1908175" y="257175"/>
            <a:ext cx="6286500" cy="868363"/>
          </a:xfrm>
        </p:spPr>
        <p:txBody>
          <a:bodyPr/>
          <a:lstStyle/>
          <a:p>
            <a:pPr eaLnBrk="1" hangingPunct="1"/>
            <a:r>
              <a:rPr lang="nb-NO" altLang="zh-CN" sz="2800" smtClean="0">
                <a:ea typeface="宋体" charset="-122"/>
              </a:rPr>
              <a:t>Goals and targets</a:t>
            </a:r>
            <a:br>
              <a:rPr lang="nb-NO" altLang="zh-CN" sz="2800" smtClean="0">
                <a:ea typeface="宋体" charset="-122"/>
              </a:rPr>
            </a:br>
            <a:r>
              <a:rPr lang="zh-CN" altLang="nb-NO" sz="2800" smtClean="0">
                <a:ea typeface="宋体" charset="-122"/>
              </a:rPr>
              <a:t>目标与分目标 </a:t>
            </a:r>
            <a:endParaRPr lang="nb-NO" altLang="zh-CN" sz="2800" smtClean="0">
              <a:ea typeface="宋体" charset="-122"/>
            </a:endParaRPr>
          </a:p>
        </p:txBody>
      </p:sp>
      <p:sp>
        <p:nvSpPr>
          <p:cNvPr id="18434" name="Plassholder for innhold 2"/>
          <p:cNvSpPr>
            <a:spLocks noGrp="1"/>
          </p:cNvSpPr>
          <p:nvPr>
            <p:ph idx="1"/>
          </p:nvPr>
        </p:nvSpPr>
        <p:spPr>
          <a:xfrm>
            <a:off x="323850" y="1268413"/>
            <a:ext cx="8713788" cy="5329237"/>
          </a:xfrm>
        </p:spPr>
        <p:txBody>
          <a:bodyPr/>
          <a:lstStyle/>
          <a:p>
            <a:pPr marL="457200" indent="-457200" eaLnBrk="1" hangingPunct="1">
              <a:buFont typeface="Arial" charset="0"/>
              <a:buNone/>
            </a:pPr>
            <a:r>
              <a:rPr lang="en-US" altLang="zh-CN" sz="1800" smtClean="0">
                <a:ea typeface="宋体" charset="-122"/>
              </a:rPr>
              <a:t>Strategic objective: The environment shall be managed in a way that maintains the diversity of habitats and landscape types and ensures that there are viable populations of naturally-occurring species: this will ensure that biological diversity can continue to evolve. </a:t>
            </a:r>
            <a:r>
              <a:rPr lang="zh-CN" altLang="en-US" sz="1600" smtClean="0">
                <a:ea typeface="宋体" charset="-122"/>
              </a:rPr>
              <a:t>战略目标：环境管理应该维持栖息地和景观类型的多样性，保证自然演变出的物种能保有维持物种繁衍所需的种群数量：这可以保证生物多样性能够持续进化。</a:t>
            </a:r>
          </a:p>
          <a:p>
            <a:pPr marL="457200" indent="-457200" eaLnBrk="1" hangingPunct="1">
              <a:buFont typeface="Arial" charset="0"/>
              <a:buNone/>
            </a:pPr>
            <a:endParaRPr lang="nb-NO" altLang="zh-CN" sz="2200" smtClean="0">
              <a:ea typeface="宋体" charset="-122"/>
            </a:endParaRPr>
          </a:p>
          <a:p>
            <a:pPr marL="914400" lvl="1" indent="-457200" eaLnBrk="1" hangingPunct="1">
              <a:buFont typeface="Arial" charset="0"/>
              <a:buAutoNum type="arabicPeriod"/>
            </a:pPr>
            <a:r>
              <a:rPr lang="en-US" altLang="zh-CN" sz="1600" smtClean="0">
                <a:ea typeface="宋体" charset="-122"/>
              </a:rPr>
              <a:t>Enhancing sectoral responsibilities and promoting </a:t>
            </a:r>
            <a:r>
              <a:rPr lang="en-US" altLang="zh-CN" sz="1600" u="sng" smtClean="0">
                <a:ea typeface="宋体" charset="-122"/>
              </a:rPr>
              <a:t>cross-sectoral/horizontal  </a:t>
            </a:r>
            <a:r>
              <a:rPr lang="en-US" altLang="zh-CN" sz="1600" smtClean="0">
                <a:ea typeface="宋体" charset="-122"/>
              </a:rPr>
              <a:t>coordination  </a:t>
            </a:r>
            <a:r>
              <a:rPr lang="zh-CN" altLang="en-US" sz="1600" smtClean="0">
                <a:ea typeface="宋体" charset="-122"/>
              </a:rPr>
              <a:t>强化部门的责任，促进</a:t>
            </a:r>
            <a:r>
              <a:rPr lang="zh-CN" altLang="en-US" sz="1600" u="sng" smtClean="0">
                <a:ea typeface="宋体" charset="-122"/>
              </a:rPr>
              <a:t>跨部门和（或）横向的协调</a:t>
            </a:r>
            <a:r>
              <a:rPr lang="zh-CN" altLang="en-US" sz="1600" smtClean="0">
                <a:ea typeface="宋体" charset="-122"/>
              </a:rPr>
              <a:t> </a:t>
            </a:r>
            <a:endParaRPr lang="nb-NO" altLang="zh-CN" sz="1600" smtClean="0">
              <a:ea typeface="宋体" charset="-122"/>
            </a:endParaRPr>
          </a:p>
          <a:p>
            <a:pPr marL="914400" lvl="1" indent="-457200" eaLnBrk="1" hangingPunct="1">
              <a:buFont typeface="Arial" charset="0"/>
              <a:buAutoNum type="arabicPeriod"/>
            </a:pPr>
            <a:r>
              <a:rPr lang="en-US" altLang="zh-CN" sz="1600" u="sng" smtClean="0">
                <a:ea typeface="宋体" charset="-122"/>
              </a:rPr>
              <a:t>Improving knowledge </a:t>
            </a:r>
            <a:r>
              <a:rPr lang="en-US" altLang="zh-CN" sz="1600" smtClean="0">
                <a:ea typeface="宋体" charset="-122"/>
              </a:rPr>
              <a:t>of biological diversity  </a:t>
            </a:r>
            <a:r>
              <a:rPr lang="zh-CN" altLang="en-US" sz="1600" u="sng" smtClean="0">
                <a:ea typeface="宋体" charset="-122"/>
              </a:rPr>
              <a:t>增加</a:t>
            </a:r>
            <a:r>
              <a:rPr lang="zh-CN" altLang="en-US" sz="1600" smtClean="0">
                <a:ea typeface="宋体" charset="-122"/>
              </a:rPr>
              <a:t>对生物多样性的</a:t>
            </a:r>
            <a:r>
              <a:rPr lang="zh-CN" altLang="en-US" sz="1600" u="sng" smtClean="0">
                <a:ea typeface="宋体" charset="-122"/>
              </a:rPr>
              <a:t>知识</a:t>
            </a:r>
            <a:r>
              <a:rPr lang="zh-CN" altLang="en-US" sz="1600" smtClean="0">
                <a:ea typeface="宋体" charset="-122"/>
              </a:rPr>
              <a:t> </a:t>
            </a:r>
            <a:endParaRPr lang="nb-NO" altLang="zh-CN" sz="1600" smtClean="0">
              <a:ea typeface="宋体" charset="-122"/>
            </a:endParaRPr>
          </a:p>
          <a:p>
            <a:pPr marL="914400" lvl="1" indent="-457200" eaLnBrk="1" hangingPunct="1">
              <a:buFont typeface="Arial" charset="0"/>
              <a:buAutoNum type="arabicPeriod"/>
            </a:pPr>
            <a:r>
              <a:rPr lang="en-US" altLang="zh-CN" sz="1600" smtClean="0">
                <a:ea typeface="宋体" charset="-122"/>
              </a:rPr>
              <a:t>Ensuring </a:t>
            </a:r>
            <a:r>
              <a:rPr lang="en-US" altLang="zh-CN" sz="1600" u="sng" smtClean="0">
                <a:ea typeface="宋体" charset="-122"/>
              </a:rPr>
              <a:t>sustainable use </a:t>
            </a:r>
            <a:r>
              <a:rPr lang="en-US" altLang="zh-CN" sz="1600" smtClean="0">
                <a:ea typeface="宋体" charset="-122"/>
              </a:rPr>
              <a:t>of biological resources  </a:t>
            </a:r>
            <a:r>
              <a:rPr lang="zh-CN" altLang="en-US" sz="1600" smtClean="0">
                <a:ea typeface="宋体" charset="-122"/>
              </a:rPr>
              <a:t>确保对生物资源的</a:t>
            </a:r>
            <a:r>
              <a:rPr lang="zh-CN" altLang="en-US" sz="1600" u="sng" smtClean="0">
                <a:ea typeface="宋体" charset="-122"/>
              </a:rPr>
              <a:t>可持续利用</a:t>
            </a:r>
            <a:r>
              <a:rPr lang="zh-CN" altLang="en-US" sz="1600" smtClean="0">
                <a:ea typeface="宋体" charset="-122"/>
              </a:rPr>
              <a:t> </a:t>
            </a:r>
            <a:endParaRPr lang="nb-NO" altLang="zh-CN" sz="1600" smtClean="0">
              <a:ea typeface="宋体" charset="-122"/>
            </a:endParaRPr>
          </a:p>
          <a:p>
            <a:pPr marL="914400" lvl="1" indent="-457200" eaLnBrk="1" hangingPunct="1">
              <a:buFont typeface="Arial" charset="0"/>
              <a:buAutoNum type="arabicPeriod"/>
            </a:pPr>
            <a:r>
              <a:rPr lang="en-US" altLang="zh-CN" sz="1600" smtClean="0">
                <a:ea typeface="宋体" charset="-122"/>
              </a:rPr>
              <a:t>Avoiding the undesirable introduction of </a:t>
            </a:r>
            <a:r>
              <a:rPr lang="en-US" altLang="zh-CN" sz="1600" u="sng" smtClean="0">
                <a:ea typeface="宋体" charset="-122"/>
              </a:rPr>
              <a:t>alien species </a:t>
            </a:r>
            <a:r>
              <a:rPr lang="en-US" altLang="zh-CN" sz="1600" smtClean="0">
                <a:ea typeface="宋体" charset="-122"/>
              </a:rPr>
              <a:t>   </a:t>
            </a:r>
            <a:r>
              <a:rPr lang="zh-CN" altLang="en-US" sz="1600" smtClean="0">
                <a:ea typeface="宋体" charset="-122"/>
              </a:rPr>
              <a:t>避免无意间引入</a:t>
            </a:r>
            <a:r>
              <a:rPr lang="zh-CN" altLang="en-US" sz="1600" u="sng" smtClean="0">
                <a:ea typeface="宋体" charset="-122"/>
              </a:rPr>
              <a:t>外来入侵种</a:t>
            </a:r>
            <a:r>
              <a:rPr lang="zh-CN" altLang="en-US" sz="1600" smtClean="0">
                <a:ea typeface="宋体" charset="-122"/>
              </a:rPr>
              <a:t> </a:t>
            </a:r>
            <a:endParaRPr lang="nb-NO" altLang="zh-CN" sz="1600" u="sng" smtClean="0">
              <a:ea typeface="宋体" charset="-122"/>
            </a:endParaRPr>
          </a:p>
          <a:p>
            <a:pPr marL="914400" lvl="1" indent="-457200" eaLnBrk="1" hangingPunct="1">
              <a:buFont typeface="Arial" charset="0"/>
              <a:buAutoNum type="arabicPeriod"/>
            </a:pPr>
            <a:r>
              <a:rPr lang="en-US" altLang="zh-CN" sz="1600" smtClean="0">
                <a:ea typeface="宋体" charset="-122"/>
              </a:rPr>
              <a:t>Ensuring </a:t>
            </a:r>
            <a:r>
              <a:rPr lang="en-US" altLang="zh-CN" sz="1600" u="sng" smtClean="0">
                <a:ea typeface="宋体" charset="-122"/>
              </a:rPr>
              <a:t>sustainable land use through planning</a:t>
            </a:r>
            <a:r>
              <a:rPr lang="en-US" altLang="zh-CN" sz="1600" smtClean="0">
                <a:ea typeface="宋体" charset="-122"/>
              </a:rPr>
              <a:t>  </a:t>
            </a:r>
            <a:r>
              <a:rPr lang="zh-CN" altLang="en-US" sz="1600" smtClean="0">
                <a:ea typeface="宋体" charset="-122"/>
              </a:rPr>
              <a:t>通过</a:t>
            </a:r>
            <a:r>
              <a:rPr lang="zh-CN" altLang="en-US" sz="1600" u="sng" smtClean="0">
                <a:ea typeface="宋体" charset="-122"/>
              </a:rPr>
              <a:t>规划</a:t>
            </a:r>
            <a:r>
              <a:rPr lang="zh-CN" altLang="en-US" sz="1600" smtClean="0">
                <a:ea typeface="宋体" charset="-122"/>
              </a:rPr>
              <a:t>保证</a:t>
            </a:r>
            <a:r>
              <a:rPr lang="zh-CN" altLang="en-US" sz="1600" u="sng" smtClean="0">
                <a:ea typeface="宋体" charset="-122"/>
              </a:rPr>
              <a:t>土地的可持续利用</a:t>
            </a:r>
            <a:r>
              <a:rPr lang="zh-CN" altLang="en-US" sz="1600" smtClean="0">
                <a:ea typeface="宋体" charset="-122"/>
              </a:rPr>
              <a:t> </a:t>
            </a:r>
            <a:endParaRPr lang="nb-NO" altLang="zh-CN" sz="1600" u="sng" smtClean="0">
              <a:ea typeface="宋体" charset="-122"/>
            </a:endParaRPr>
          </a:p>
          <a:p>
            <a:pPr marL="914400" lvl="1" indent="-457200" eaLnBrk="1" hangingPunct="1">
              <a:buFont typeface="Arial" charset="0"/>
              <a:buAutoNum type="arabicPeriod"/>
            </a:pPr>
            <a:r>
              <a:rPr lang="nb-NO" altLang="zh-CN" sz="1600" smtClean="0">
                <a:ea typeface="宋体" charset="-122"/>
              </a:rPr>
              <a:t>Avoiding </a:t>
            </a:r>
            <a:r>
              <a:rPr lang="nb-NO" altLang="zh-CN" sz="1600" u="sng" smtClean="0">
                <a:ea typeface="宋体" charset="-122"/>
              </a:rPr>
              <a:t>pollution and waste disposal</a:t>
            </a:r>
            <a:r>
              <a:rPr lang="nb-NO" altLang="zh-CN" sz="1600" smtClean="0">
                <a:ea typeface="宋体" charset="-122"/>
              </a:rPr>
              <a:t>  </a:t>
            </a:r>
            <a:r>
              <a:rPr lang="zh-CN" altLang="nb-NO" sz="1600" smtClean="0">
                <a:ea typeface="宋体" charset="-122"/>
              </a:rPr>
              <a:t>避免</a:t>
            </a:r>
            <a:r>
              <a:rPr lang="zh-CN" altLang="nb-NO" sz="1600" u="sng" smtClean="0">
                <a:ea typeface="宋体" charset="-122"/>
              </a:rPr>
              <a:t>污染与弃置废物</a:t>
            </a:r>
            <a:r>
              <a:rPr lang="zh-CN" altLang="nb-NO" sz="1600" smtClean="0">
                <a:ea typeface="宋体" charset="-122"/>
              </a:rPr>
              <a:t> </a:t>
            </a:r>
            <a:endParaRPr lang="nb-NO" altLang="zh-CN" sz="1600" smtClean="0">
              <a:ea typeface="宋体" charset="-122"/>
            </a:endParaRPr>
          </a:p>
          <a:p>
            <a:pPr marL="914400" lvl="1" indent="-457200" eaLnBrk="1" hangingPunct="1">
              <a:buFont typeface="Arial" charset="0"/>
              <a:buAutoNum type="arabicPeriod"/>
            </a:pPr>
            <a:r>
              <a:rPr lang="nb-NO" altLang="zh-CN" sz="1600" smtClean="0">
                <a:ea typeface="宋体" charset="-122"/>
              </a:rPr>
              <a:t>Enhancing </a:t>
            </a:r>
            <a:r>
              <a:rPr lang="nb-NO" altLang="zh-CN" sz="1600" u="sng" smtClean="0">
                <a:ea typeface="宋体" charset="-122"/>
              </a:rPr>
              <a:t>international cooperation  </a:t>
            </a:r>
            <a:r>
              <a:rPr lang="zh-CN" altLang="nb-NO" sz="1600" smtClean="0">
                <a:ea typeface="宋体" charset="-122"/>
              </a:rPr>
              <a:t>加强</a:t>
            </a:r>
            <a:r>
              <a:rPr lang="zh-CN" altLang="nb-NO" sz="1600" u="sng" smtClean="0">
                <a:ea typeface="宋体" charset="-122"/>
              </a:rPr>
              <a:t>国际合作</a:t>
            </a:r>
            <a:r>
              <a:rPr lang="zh-CN" altLang="nb-NO" sz="1600" smtClean="0">
                <a:ea typeface="宋体" charset="-122"/>
              </a:rPr>
              <a:t> </a:t>
            </a:r>
            <a:endParaRPr lang="nb-NO" altLang="zh-CN" sz="1600" u="sng" smtClean="0">
              <a:ea typeface="宋体" charset="-122"/>
            </a:endParaRPr>
          </a:p>
          <a:p>
            <a:pPr marL="914400" lvl="1" indent="-457200" eaLnBrk="1" hangingPunct="1">
              <a:buFont typeface="Arial" charset="0"/>
              <a:buAutoNum type="arabicPeriod"/>
            </a:pPr>
            <a:r>
              <a:rPr lang="en-US" altLang="zh-CN" sz="1600" smtClean="0">
                <a:ea typeface="宋体" charset="-122"/>
              </a:rPr>
              <a:t>Ensuring nature diversity as a foundation for </a:t>
            </a:r>
            <a:r>
              <a:rPr lang="en-US" altLang="zh-CN" sz="1600" u="sng" smtClean="0">
                <a:ea typeface="宋体" charset="-122"/>
              </a:rPr>
              <a:t>Saami Culture  </a:t>
            </a:r>
            <a:r>
              <a:rPr lang="zh-CN" altLang="en-US" sz="1600" smtClean="0">
                <a:ea typeface="宋体" charset="-122"/>
              </a:rPr>
              <a:t>确保自然多样性以保护</a:t>
            </a:r>
            <a:r>
              <a:rPr lang="zh-CN" altLang="en-US" sz="1600" u="sng" smtClean="0">
                <a:ea typeface="宋体" charset="-122"/>
              </a:rPr>
              <a:t>萨米文化</a:t>
            </a:r>
            <a:r>
              <a:rPr lang="zh-CN" altLang="en-US" sz="1600" smtClean="0">
                <a:ea typeface="宋体" charset="-122"/>
              </a:rPr>
              <a:t>的基础 </a:t>
            </a:r>
            <a:endParaRPr lang="nb-NO" altLang="zh-CN" sz="1400" smtClean="0">
              <a:ea typeface="宋体" charset="-122"/>
            </a:endParaRPr>
          </a:p>
        </p:txBody>
      </p:sp>
      <p:pic>
        <p:nvPicPr>
          <p:cNvPr id="18435" name="Picture 2" descr="http://www.gamereactor.no/media/forum/no/656017_94.jpg"/>
          <p:cNvPicPr>
            <a:picLocks noChangeAspect="1" noChangeArrowheads="1"/>
          </p:cNvPicPr>
          <p:nvPr/>
        </p:nvPicPr>
        <p:blipFill>
          <a:blip r:embed="rId2"/>
          <a:srcRect/>
          <a:stretch>
            <a:fillRect/>
          </a:stretch>
        </p:blipFill>
        <p:spPr bwMode="auto">
          <a:xfrm>
            <a:off x="539750" y="260350"/>
            <a:ext cx="10874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tel 1"/>
          <p:cNvSpPr>
            <a:spLocks noGrp="1"/>
          </p:cNvSpPr>
          <p:nvPr>
            <p:ph type="title"/>
          </p:nvPr>
        </p:nvSpPr>
        <p:spPr/>
        <p:txBody>
          <a:bodyPr/>
          <a:lstStyle/>
          <a:p>
            <a:pPr eaLnBrk="1" hangingPunct="1"/>
            <a:r>
              <a:rPr lang="nb-NO" altLang="zh-CN" sz="2800" smtClean="0">
                <a:ea typeface="宋体" charset="-122"/>
              </a:rPr>
              <a:t>How is the strategy implemented?</a:t>
            </a:r>
            <a:br>
              <a:rPr lang="nb-NO" altLang="zh-CN" sz="2800" smtClean="0">
                <a:ea typeface="宋体" charset="-122"/>
              </a:rPr>
            </a:br>
            <a:r>
              <a:rPr lang="zh-CN" altLang="en-US" sz="2800" smtClean="0">
                <a:ea typeface="宋体" charset="-122"/>
              </a:rPr>
              <a:t>如何实施战略？</a:t>
            </a:r>
            <a:r>
              <a:rPr lang="zh-CN" altLang="en-US" smtClean="0">
                <a:ea typeface="宋体" charset="-122"/>
              </a:rPr>
              <a:t> </a:t>
            </a:r>
            <a:endParaRPr lang="nb-NO" altLang="zh-CN" smtClean="0">
              <a:ea typeface="宋体" charset="-122"/>
            </a:endParaRPr>
          </a:p>
        </p:txBody>
      </p:sp>
      <p:sp>
        <p:nvSpPr>
          <p:cNvPr id="19458" name="Plassholder for innhold 2"/>
          <p:cNvSpPr>
            <a:spLocks noGrp="1"/>
          </p:cNvSpPr>
          <p:nvPr>
            <p:ph idx="1"/>
          </p:nvPr>
        </p:nvSpPr>
        <p:spPr>
          <a:xfrm>
            <a:off x="428625" y="1196975"/>
            <a:ext cx="5222875" cy="5400675"/>
          </a:xfrm>
        </p:spPr>
        <p:txBody>
          <a:bodyPr/>
          <a:lstStyle/>
          <a:p>
            <a:pPr eaLnBrk="1" hangingPunct="1"/>
            <a:r>
              <a:rPr lang="en-US" altLang="zh-CN" sz="2000" smtClean="0">
                <a:ea typeface="宋体" charset="-122"/>
              </a:rPr>
              <a:t>Sector integration – sectoral plans and strategies (agriculture, fisheries, energy, infrastructure,…)  </a:t>
            </a:r>
            <a:r>
              <a:rPr lang="zh-CN" altLang="en-US" sz="2000" smtClean="0">
                <a:ea typeface="宋体" charset="-122"/>
              </a:rPr>
              <a:t>部门纳入</a:t>
            </a:r>
            <a:r>
              <a:rPr lang="en-US" altLang="zh-CN" sz="2000" smtClean="0">
                <a:ea typeface="宋体" charset="-122"/>
              </a:rPr>
              <a:t>——</a:t>
            </a:r>
            <a:r>
              <a:rPr lang="zh-CN" altLang="en-US" sz="2000" smtClean="0">
                <a:ea typeface="宋体" charset="-122"/>
              </a:rPr>
              <a:t>部门计划与战略（农业，渔业，能源，基础设施，</a:t>
            </a:r>
            <a:r>
              <a:rPr lang="en-US" altLang="zh-CN" sz="2000" smtClean="0">
                <a:ea typeface="宋体" charset="-122"/>
              </a:rPr>
              <a:t>……</a:t>
            </a:r>
            <a:r>
              <a:rPr lang="zh-CN" altLang="en-US" sz="2000" smtClean="0">
                <a:ea typeface="宋体" charset="-122"/>
              </a:rPr>
              <a:t>） </a:t>
            </a:r>
            <a:endParaRPr lang="en-US" altLang="zh-CN" sz="2000" smtClean="0">
              <a:ea typeface="宋体" charset="-122"/>
            </a:endParaRPr>
          </a:p>
          <a:p>
            <a:pPr eaLnBrk="1" hangingPunct="1"/>
            <a:r>
              <a:rPr lang="en-US" altLang="zh-CN" sz="2000" smtClean="0">
                <a:ea typeface="宋体" charset="-122"/>
              </a:rPr>
              <a:t>Ministry – Directorate/Agency – County – Municipality  </a:t>
            </a:r>
            <a:r>
              <a:rPr lang="zh-CN" altLang="en-US" sz="2000" smtClean="0">
                <a:ea typeface="宋体" charset="-122"/>
              </a:rPr>
              <a:t>部</a:t>
            </a:r>
            <a:r>
              <a:rPr lang="en-US" altLang="zh-CN" sz="2000" smtClean="0">
                <a:ea typeface="宋体" charset="-122"/>
              </a:rPr>
              <a:t>—</a:t>
            </a:r>
            <a:r>
              <a:rPr lang="zh-CN" altLang="en-US" sz="2000" smtClean="0">
                <a:ea typeface="宋体" charset="-122"/>
              </a:rPr>
              <a:t>司</a:t>
            </a:r>
            <a:r>
              <a:rPr lang="en-US" altLang="zh-CN" sz="2000" smtClean="0">
                <a:ea typeface="宋体" charset="-122"/>
              </a:rPr>
              <a:t>/</a:t>
            </a:r>
            <a:r>
              <a:rPr lang="zh-CN" altLang="en-US" sz="2000" smtClean="0">
                <a:ea typeface="宋体" charset="-122"/>
              </a:rPr>
              <a:t>局</a:t>
            </a:r>
            <a:r>
              <a:rPr lang="en-US" altLang="zh-CN" sz="2000" smtClean="0">
                <a:ea typeface="宋体" charset="-122"/>
              </a:rPr>
              <a:t>—</a:t>
            </a:r>
            <a:r>
              <a:rPr lang="zh-CN" altLang="en-US" sz="2000" smtClean="0">
                <a:ea typeface="宋体" charset="-122"/>
              </a:rPr>
              <a:t>县</a:t>
            </a:r>
            <a:r>
              <a:rPr lang="en-US" altLang="zh-CN" sz="2000" smtClean="0">
                <a:ea typeface="宋体" charset="-122"/>
              </a:rPr>
              <a:t>—</a:t>
            </a:r>
            <a:r>
              <a:rPr lang="zh-CN" altLang="en-US" sz="2000" smtClean="0">
                <a:ea typeface="宋体" charset="-122"/>
              </a:rPr>
              <a:t>市 </a:t>
            </a:r>
            <a:endParaRPr lang="en-US" altLang="zh-CN" sz="2000" smtClean="0">
              <a:ea typeface="宋体" charset="-122"/>
            </a:endParaRPr>
          </a:p>
          <a:p>
            <a:pPr eaLnBrk="1" hangingPunct="1"/>
            <a:r>
              <a:rPr lang="en-US" altLang="zh-CN" sz="2000" smtClean="0">
                <a:ea typeface="宋体" charset="-122"/>
              </a:rPr>
              <a:t>Research/ knowledge Institutions  </a:t>
            </a:r>
            <a:r>
              <a:rPr lang="zh-CN" altLang="en-US" sz="2000" smtClean="0">
                <a:ea typeface="宋体" charset="-122"/>
              </a:rPr>
              <a:t>研究和知识机构 </a:t>
            </a:r>
            <a:endParaRPr lang="en-US" altLang="zh-CN" sz="2000" smtClean="0">
              <a:ea typeface="宋体" charset="-122"/>
            </a:endParaRPr>
          </a:p>
          <a:p>
            <a:pPr eaLnBrk="1" hangingPunct="1"/>
            <a:r>
              <a:rPr lang="en-US" altLang="zh-CN" sz="2000" smtClean="0">
                <a:ea typeface="宋体" charset="-122"/>
              </a:rPr>
              <a:t>Acts and regulations  </a:t>
            </a:r>
            <a:r>
              <a:rPr lang="zh-CN" altLang="en-US" sz="2000" smtClean="0">
                <a:ea typeface="宋体" charset="-122"/>
              </a:rPr>
              <a:t>法案与法规</a:t>
            </a:r>
            <a:r>
              <a:rPr lang="zh-CN" altLang="en-US" smtClean="0">
                <a:ea typeface="宋体" charset="-122"/>
              </a:rPr>
              <a:t> </a:t>
            </a:r>
            <a:endParaRPr lang="en-US" altLang="zh-CN" smtClean="0">
              <a:ea typeface="宋体" charset="-122"/>
            </a:endParaRPr>
          </a:p>
          <a:p>
            <a:pPr lvl="1" eaLnBrk="1" hangingPunct="1"/>
            <a:r>
              <a:rPr lang="en-US" altLang="zh-CN" sz="1800" smtClean="0">
                <a:ea typeface="宋体" charset="-122"/>
              </a:rPr>
              <a:t>Nature Diversity Act  </a:t>
            </a:r>
            <a:r>
              <a:rPr lang="zh-CN" altLang="en-US" sz="1800" smtClean="0">
                <a:ea typeface="宋体" charset="-122"/>
              </a:rPr>
              <a:t>自然多样性法案 </a:t>
            </a:r>
            <a:endParaRPr lang="en-US" altLang="zh-CN" sz="1800" smtClean="0">
              <a:ea typeface="宋体" charset="-122"/>
            </a:endParaRPr>
          </a:p>
          <a:p>
            <a:pPr lvl="1" eaLnBrk="1" hangingPunct="1"/>
            <a:r>
              <a:rPr lang="en-US" altLang="zh-CN" sz="1800" smtClean="0">
                <a:ea typeface="宋体" charset="-122"/>
              </a:rPr>
              <a:t>Planning and building act  </a:t>
            </a:r>
            <a:r>
              <a:rPr lang="zh-CN" altLang="en-US" sz="1800" smtClean="0">
                <a:ea typeface="宋体" charset="-122"/>
              </a:rPr>
              <a:t>规划与建设法案 </a:t>
            </a:r>
            <a:endParaRPr lang="en-US" altLang="zh-CN" sz="1800" smtClean="0">
              <a:ea typeface="宋体" charset="-122"/>
            </a:endParaRPr>
          </a:p>
          <a:p>
            <a:pPr lvl="1" eaLnBrk="1" hangingPunct="1"/>
            <a:r>
              <a:rPr lang="en-US" altLang="zh-CN" sz="1800" smtClean="0">
                <a:ea typeface="宋体" charset="-122"/>
              </a:rPr>
              <a:t>Petroleum act  </a:t>
            </a:r>
            <a:r>
              <a:rPr lang="zh-CN" altLang="en-US" sz="1800" smtClean="0">
                <a:ea typeface="宋体" charset="-122"/>
              </a:rPr>
              <a:t>石油法案 </a:t>
            </a:r>
            <a:endParaRPr lang="en-US" altLang="zh-CN" sz="1800" smtClean="0">
              <a:ea typeface="宋体" charset="-122"/>
            </a:endParaRPr>
          </a:p>
          <a:p>
            <a:pPr lvl="1" eaLnBrk="1" hangingPunct="1"/>
            <a:r>
              <a:rPr lang="en-US" altLang="zh-CN" sz="1800" smtClean="0">
                <a:ea typeface="宋体" charset="-122"/>
              </a:rPr>
              <a:t>…</a:t>
            </a:r>
          </a:p>
        </p:txBody>
      </p:sp>
      <p:sp>
        <p:nvSpPr>
          <p:cNvPr id="19459" name="AutoShape 2" descr="data:image/jpeg;base64,/9j/4AAQSkZJRgABAQAAAQABAAD/2wCEAAkGBggGBQkIEwgTCRUKDR0YGBcYGSEcHRogIx4eHyIiJSIjIy0hKS8tMSgqITAkLCgzLzEtJCY3NTAqNyksLCwBCQoKDQsNGg4OGTUjHiQ1NTU0KTQ0NCosMzU1LjMsNTUsLi41LjMqNS0wLTQsLDQsNDQvLjUsMjQpKTY0LDY0Nf/AABEIACYAhgMBIgACEQEDEQH/xAAbAAACAwEBAQAAAAAAAAAAAAAABQQGBwMBAv/EADcQAAIBAwMCBAQEBQMFAAAAAAECAwQFEQAGEiExEyJRgQcUQWEVcZGhIyQycrEWM+ElQ1Jiwf/EABoBAQACAwEAAAAAAAAAAAAAAAACBQEDBAb/xAAgEQACAgMAAQUAAAAAAAAAAAAAAQIDBBEhEhMiMTJB/9oADAMBAAIRAxEAPwDX73e47PTg8PGeT+lB0z9yfoPvqk1tXeLzLxNeY+fZIxhR+4J99Rb9ffn71UScshXKr+QOP+dNdlQLc6moct0hAH69dWkaVRX5tdKp5Pr2+nF8E/8Aptqdub1jzEf+JK4/Tr++mNu3RNZmVfmHq4/qrtyPsx6/rq/xUsMK4EQHtrIt9bdNn3Q8kTGNKteYUdgc+YY/f31zSyk/uto3zg6V5RNat9wp7pRR1UcniLIOh/8AmuV5uIs9krK/wjN8rCz8R0JwM41mnw2vs9u3T+DOcpcI2ZP70AJ/Uf41pN+oorlt+uo3n+WWogZS/TygjGevTprnmkn7XtHXCXnHZW0+JENTZ5brHQNPBE0SeIGGGkd1VlX1CcurdicgaY7n3gm2qhIjSNUc6OaboQP9pQcdfXONVuTa1iez10cG5oaWGRIPE4tGUSWNlKyd8KW4gEdj31IudkpbpRQVdTu6KXnBPEkv8NFIkVVOOuDxxn31AmTo/iTQzybbjSnZzf8AJAz/ALYA6598r7anWbetHeL/AHW2+GYPw/tIxwsgBKOyn0VhxOk1NsG1pdBVxXYB1mWoQDiQqhGXoM/0liXz2zqLR7L2zbqi3J+PrOfAaN45JVYTpKMsApPQM3n8v10Badw7la0TW+kiojcJri5EaBgowo5MxY9AAP10ni+Ic9XJDQR2R5KpppUeEyKAnh8eTF+xB5DGB1zrvf6K11tbbYob7Fa6m1MfCAZGIBXiUKE5Ix7jGoEOzYqc0dxi3IEqnkml8chGWYSBS44duI4gjB6Y0BdLfUTVVvhmeAU7OuWQMG4n0yOh1I1XNpPabNtumt8d7irxTNwL+IhyzMxx0OASScDTtrhSLMYjVRhg3HHIZzjljGe+OuPTQEjRqOlwpJUhYVKOKjPAhgeWBk49fXpqPFuG0TrOVukEnywy+JFPAerdenvoBho1HorhSXKn8eKqSqXOOSMGGfzBxo0BgMVQZI1Y9z3/ADHQ/vka0T4buKRWc/01Q7/cHpqkfESz1Gzd2TVHgmSlukhkUj/tyHq6+58wH36dtPfh5uSgqoGtvzKl+RZBnBYfUYP1HfVtl3K/FUovqfUedxsWWLl9XH8M1zVP3nSiuuMCgcvCT/J191m6WtdOQp8cgdAew99Z/uPed2qo5EEi0/idyg6n37jVHKaktIt77oRj07W10m+LFio48N8lJIzkfTMTgj26e51qG7qeWr2ddqdIjM0tI4VR3JKnAGqL8HdrSRGbcEiY8ZeEWfqM+ZvfGB7+ur9ueumtm1rlWxkK9PTO6kjPUAkdNbILSJ423Xt/pRJNs11rt+2qqW3rcUpJg00UNOFYAw8VLJk8yh+vfr21Bj23d6i8QVkFmWmSa5VMscdRH5EUwKmWUHy82BIHuRqVcN27jsdHwa4pWNU2pKlWMQUxt4kasMA4IIbp99dKfed4fefyQuAmLXmSD5fwcDwVzlxJ6qPMR+2pnQRNv0lftgU07WSrmE1naEqkXIpL4rsVKg9F6+U9sfXSyTZd/SzVlP8AhSuPwqkjcGPlJ0Dc/BOePJPT6nGNNaTeG5P9GV98aqlYw44q1OqxtmcJ5GDZY46YIHU6bi+3y77Kul9jua296V5D4HhBjGI1P8J8nPInzE/cY6ddAK6W2VlPuy/saCoIq5HMX8sGVswBVYykcl6jGPX89QKPZdzo4rRQyUk8tIbZOSFGZYWkiCvGPzPVfuSPpqwUdfuSvulss/46sTVVv+aaXwV5deICBc4wCck99Iaj4j3hqWOR7stAYre7ZWDxFllSZ4x/aGwPtk99Aevt+6Xq2raWoJjTiupsSmnFPNgFg5IXuEGDzwOp12pNv7h/HTJPRtM8d3BMqr0dFpZIxJ79Af8A2Omd9+IVbaLvZoXeKl8OCJ6yMkcsykIFQdzxOWP2Gvs3HctJd9wxNflnWzUfiqPAUcy0bsASD0AIHbvoCuUWy9w0VvslFHTv4clDK/m/qp5np2VkJ+isx5D0YkaYNRm42CO1nblTboqehi5slP8AxPGR1wACOMijHI9CDpjRXDc9Xsiru5u8tM8EHigS0qKGxGWIXDHIJx179NWzaP4hLt2lqaiuFa9VEsmeATiGUHjgd8eusArVig3hVWZhE8Fr8OqfBlpeDSpheLGNWHE5yD69O2jV/wBGgIl1tVHe7dLRTQCoSUdQf8/Y/fWQbn+Db2pmrqeuBWM5HPKuv16MAc/oNGjUlJow1sR019vk84omeKrYnHJ8g+5A6/pq+bf+F0tVLHWVtVHKvcQwghT/AHM3mI+wAHrnXmjScIp8RqVcX1o0mONIo1jVQgUYAHYDXOspIa+jlpZIxKkyFWU/UHoRo0aibhLT7C27S0s9OtrTjUIqtkkkqpDBck5wCM41MbbFpbH8kvlrDUA9ciU92B9T9deaNAQofh/tynWZVtqgTf1LybB8wftnHcZ0xbb1seS4P8ov/U0Czd/OAvHr7dM99GjQHC57Qst3p6WGWhDijTjGQSpUYxgEEHGPpnXqbTsscRiFtjVTSfL8cdPDyTxx6ZJOvdGgPhdnWIUtTAbajiqQK/IciwChAMnr0Axrum3bZH81ikX+cgWKTv5kVSoB9jjRo0BHt2zbJaqOqpY6IRpVx8HXkxBXBGOp6dz201pqaKjpYqdE8NYUCqB9ABgDRo0B10aNGgP/2Q=="/>
          <p:cNvSpPr>
            <a:spLocks noChangeAspect="1" noChangeArrowheads="1"/>
          </p:cNvSpPr>
          <p:nvPr/>
        </p:nvSpPr>
        <p:spPr bwMode="auto">
          <a:xfrm>
            <a:off x="155575" y="-166688"/>
            <a:ext cx="1276350" cy="361951"/>
          </a:xfrm>
          <a:prstGeom prst="rect">
            <a:avLst/>
          </a:prstGeom>
          <a:noFill/>
          <a:ln w="9525">
            <a:noFill/>
            <a:miter lim="800000"/>
            <a:headEnd/>
            <a:tailEnd/>
          </a:ln>
        </p:spPr>
        <p:txBody>
          <a:bodyPr/>
          <a:lstStyle/>
          <a:p>
            <a:endParaRPr lang="nb-NO" altLang="zh-CN"/>
          </a:p>
        </p:txBody>
      </p:sp>
      <p:sp>
        <p:nvSpPr>
          <p:cNvPr id="19460" name="AutoShape 4" descr="data:image/jpeg;base64,/9j/4AAQSkZJRgABAQAAAQABAAD/2wCEAAkGBggGBQkIEwgTCRUKDR0YGBcYGSEcHRogIx4eHyIiJSIjIy0hKS8tMSgqITAkLCgzLzEtJCY3NTAqNyksLCwBCQoKDQsNGg4OGTUjHiQ1NTU0KTQ0NCosMzU1LjMsNTUsLi41LjMqNS0wLTQsLDQsNDQvLjUsMjQpKTY0LDY0Nf/AABEIACYAhgMBIgACEQEDEQH/xAAbAAACAwEBAQAAAAAAAAAAAAAABQQGBwMBAv/EADcQAAIBAwMCBAQEBQMFAAAAAAECAwQFEQAGEiExEyJRgQcUQWEVcZGhIyQycrEWM+ElQ1Jiwf/EABoBAQACAwEAAAAAAAAAAAAAAAACBQEDBAb/xAAgEQACAgMAAQUAAAAAAAAAAAAAAQIDBBEhEhMiMTJB/9oADAMBAAIRAxEAPwDX73e47PTg8PGeT+lB0z9yfoPvqk1tXeLzLxNeY+fZIxhR+4J99Rb9ffn71UScshXKr+QOP+dNdlQLc6moct0hAH69dWkaVRX5tdKp5Pr2+nF8E/8Aptqdub1jzEf+JK4/Tr++mNu3RNZmVfmHq4/qrtyPsx6/rq/xUsMK4EQHtrIt9bdNn3Q8kTGNKteYUdgc+YY/f31zSyk/uto3zg6V5RNat9wp7pRR1UcniLIOh/8AmuV5uIs9krK/wjN8rCz8R0JwM41mnw2vs9u3T+DOcpcI2ZP70AJ/Uf41pN+oorlt+uo3n+WWogZS/TygjGevTprnmkn7XtHXCXnHZW0+JENTZ5brHQNPBE0SeIGGGkd1VlX1CcurdicgaY7n3gm2qhIjSNUc6OaboQP9pQcdfXONVuTa1iez10cG5oaWGRIPE4tGUSWNlKyd8KW4gEdj31IudkpbpRQVdTu6KXnBPEkv8NFIkVVOOuDxxn31AmTo/iTQzybbjSnZzf8AJAz/ALYA6598r7anWbetHeL/AHW2+GYPw/tIxwsgBKOyn0VhxOk1NsG1pdBVxXYB1mWoQDiQqhGXoM/0liXz2zqLR7L2zbqi3J+PrOfAaN45JVYTpKMsApPQM3n8v10Badw7la0TW+kiojcJri5EaBgowo5MxY9AAP10ni+Ic9XJDQR2R5KpppUeEyKAnh8eTF+xB5DGB1zrvf6K11tbbYob7Fa6m1MfCAZGIBXiUKE5Ix7jGoEOzYqc0dxi3IEqnkml8chGWYSBS44duI4gjB6Y0BdLfUTVVvhmeAU7OuWQMG4n0yOh1I1XNpPabNtumt8d7irxTNwL+IhyzMxx0OASScDTtrhSLMYjVRhg3HHIZzjljGe+OuPTQEjRqOlwpJUhYVKOKjPAhgeWBk49fXpqPFuG0TrOVukEnywy+JFPAerdenvoBho1HorhSXKn8eKqSqXOOSMGGfzBxo0BgMVQZI1Y9z3/ADHQ/vka0T4buKRWc/01Q7/cHpqkfESz1Gzd2TVHgmSlukhkUj/tyHq6+58wH36dtPfh5uSgqoGtvzKl+RZBnBYfUYP1HfVtl3K/FUovqfUedxsWWLl9XH8M1zVP3nSiuuMCgcvCT/J191m6WtdOQp8cgdAew99Z/uPed2qo5EEi0/idyg6n37jVHKaktIt77oRj07W10m+LFio48N8lJIzkfTMTgj26e51qG7qeWr2ddqdIjM0tI4VR3JKnAGqL8HdrSRGbcEiY8ZeEWfqM+ZvfGB7+ur9ueumtm1rlWxkK9PTO6kjPUAkdNbILSJ423Xt/pRJNs11rt+2qqW3rcUpJg00UNOFYAw8VLJk8yh+vfr21Bj23d6i8QVkFmWmSa5VMscdRH5EUwKmWUHy82BIHuRqVcN27jsdHwa4pWNU2pKlWMQUxt4kasMA4IIbp99dKfed4fefyQuAmLXmSD5fwcDwVzlxJ6qPMR+2pnQRNv0lftgU07WSrmE1naEqkXIpL4rsVKg9F6+U9sfXSyTZd/SzVlP8AhSuPwqkjcGPlJ0Dc/BOePJPT6nGNNaTeG5P9GV98aqlYw44q1OqxtmcJ5GDZY46YIHU6bi+3y77Kul9jua296V5D4HhBjGI1P8J8nPInzE/cY6ddAK6W2VlPuy/saCoIq5HMX8sGVswBVYykcl6jGPX89QKPZdzo4rRQyUk8tIbZOSFGZYWkiCvGPzPVfuSPpqwUdfuSvulss/46sTVVv+aaXwV5deICBc4wCck99Iaj4j3hqWOR7stAYre7ZWDxFllSZ4x/aGwPtk99Aevt+6Xq2raWoJjTiupsSmnFPNgFg5IXuEGDzwOp12pNv7h/HTJPRtM8d3BMqr0dFpZIxJ79Af8A2Omd9+IVbaLvZoXeKl8OCJ6yMkcsykIFQdzxOWP2Gvs3HctJd9wxNflnWzUfiqPAUcy0bsASD0AIHbvoCuUWy9w0VvslFHTv4clDK/m/qp5np2VkJ+isx5D0YkaYNRm42CO1nblTboqehi5slP8AxPGR1wACOMijHI9CDpjRXDc9Xsiru5u8tM8EHigS0qKGxGWIXDHIJx179NWzaP4hLt2lqaiuFa9VEsmeATiGUHjgd8eusArVig3hVWZhE8Fr8OqfBlpeDSpheLGNWHE5yD69O2jV/wBGgIl1tVHe7dLRTQCoSUdQf8/Y/fWQbn+Db2pmrqeuBWM5HPKuv16MAc/oNGjUlJow1sR019vk84omeKrYnHJ8g+5A6/pq+bf+F0tVLHWVtVHKvcQwghT/AHM3mI+wAHrnXmjScIp8RqVcX1o0mONIo1jVQgUYAHYDXOspIa+jlpZIxKkyFWU/UHoRo0aibhLT7C27S0s9OtrTjUIqtkkkqpDBck5wCM41MbbFpbH8kvlrDUA9ciU92B9T9deaNAQofh/tynWZVtqgTf1LybB8wftnHcZ0xbb1seS4P8ov/U0Czd/OAvHr7dM99GjQHC57Qst3p6WGWhDijTjGQSpUYxgEEHGPpnXqbTsscRiFtjVTSfL8cdPDyTxx6ZJOvdGgPhdnWIUtTAbajiqQK/IciwChAMnr0Axrum3bZH81ikX+cgWKTv5kVSoB9jjRo0BHt2zbJaqOqpY6IRpVx8HXkxBXBGOp6dz201pqaKjpYqdE8NYUCqB9ABgDRo0B10aNGgP/2Q=="/>
          <p:cNvSpPr>
            <a:spLocks noChangeAspect="1" noChangeArrowheads="1"/>
          </p:cNvSpPr>
          <p:nvPr/>
        </p:nvSpPr>
        <p:spPr bwMode="auto">
          <a:xfrm>
            <a:off x="155575" y="-166688"/>
            <a:ext cx="1276350" cy="361951"/>
          </a:xfrm>
          <a:prstGeom prst="rect">
            <a:avLst/>
          </a:prstGeom>
          <a:noFill/>
          <a:ln w="9525">
            <a:noFill/>
            <a:miter lim="800000"/>
            <a:headEnd/>
            <a:tailEnd/>
          </a:ln>
        </p:spPr>
        <p:txBody>
          <a:bodyPr/>
          <a:lstStyle/>
          <a:p>
            <a:endParaRPr lang="nb-NO" altLang="zh-CN"/>
          </a:p>
        </p:txBody>
      </p:sp>
      <p:sp>
        <p:nvSpPr>
          <p:cNvPr id="19461" name="AutoShape 6" descr="data:image/jpeg;base64,/9j/4AAQSkZJRgABAQAAAQABAAD/2wCEAAkGBggGBQkIEwgTCRUKDR0YGBcYGSEcHRogIx4eHyIiJSIjIy0hKS8tMSgqITAkLCgzLzEtJCY3NTAqNyksLCwBCQoKDQsNGg4OGTUjHiQ1NTU0KTQ0NCosMzU1LjMsNTUsLi41LjMqNS0wLTQsLDQsNDQvLjUsMjQpKTY0LDY0Nf/AABEIACYAhgMBIgACEQEDEQH/xAAbAAACAwEBAQAAAAAAAAAAAAAABQQGBwMBAv/EADcQAAIBAwMCBAQEBQMFAAAAAAECAwQFEQAGEiExEyJRgQcUQWEVcZGhIyQycrEWM+ElQ1Jiwf/EABoBAQACAwEAAAAAAAAAAAAAAAACBQEDBAb/xAAgEQACAgMAAQUAAAAAAAAAAAAAAQIDBBEhEhMiMTJB/9oADAMBAAIRAxEAPwDX73e47PTg8PGeT+lB0z9yfoPvqk1tXeLzLxNeY+fZIxhR+4J99Rb9ffn71UScshXKr+QOP+dNdlQLc6moct0hAH69dWkaVRX5tdKp5Pr2+nF8E/8Aptqdub1jzEf+JK4/Tr++mNu3RNZmVfmHq4/qrtyPsx6/rq/xUsMK4EQHtrIt9bdNn3Q8kTGNKteYUdgc+YY/f31zSyk/uto3zg6V5RNat9wp7pRR1UcniLIOh/8AmuV5uIs9krK/wjN8rCz8R0JwM41mnw2vs9u3T+DOcpcI2ZP70AJ/Uf41pN+oorlt+uo3n+WWogZS/TygjGevTprnmkn7XtHXCXnHZW0+JENTZ5brHQNPBE0SeIGGGkd1VlX1CcurdicgaY7n3gm2qhIjSNUc6OaboQP9pQcdfXONVuTa1iez10cG5oaWGRIPE4tGUSWNlKyd8KW4gEdj31IudkpbpRQVdTu6KXnBPEkv8NFIkVVOOuDxxn31AmTo/iTQzybbjSnZzf8AJAz/ALYA6598r7anWbetHeL/AHW2+GYPw/tIxwsgBKOyn0VhxOk1NsG1pdBVxXYB1mWoQDiQqhGXoM/0liXz2zqLR7L2zbqi3J+PrOfAaN45JVYTpKMsApPQM3n8v10Badw7la0TW+kiojcJri5EaBgowo5MxY9AAP10ni+Ic9XJDQR2R5KpppUeEyKAnh8eTF+xB5DGB1zrvf6K11tbbYob7Fa6m1MfCAZGIBXiUKE5Ix7jGoEOzYqc0dxi3IEqnkml8chGWYSBS44duI4gjB6Y0BdLfUTVVvhmeAU7OuWQMG4n0yOh1I1XNpPabNtumt8d7irxTNwL+IhyzMxx0OASScDTtrhSLMYjVRhg3HHIZzjljGe+OuPTQEjRqOlwpJUhYVKOKjPAhgeWBk49fXpqPFuG0TrOVukEnywy+JFPAerdenvoBho1HorhSXKn8eKqSqXOOSMGGfzBxo0BgMVQZI1Y9z3/ADHQ/vka0T4buKRWc/01Q7/cHpqkfESz1Gzd2TVHgmSlukhkUj/tyHq6+58wH36dtPfh5uSgqoGtvzKl+RZBnBYfUYP1HfVtl3K/FUovqfUedxsWWLl9XH8M1zVP3nSiuuMCgcvCT/J191m6WtdOQp8cgdAew99Z/uPed2qo5EEi0/idyg6n37jVHKaktIt77oRj07W10m+LFio48N8lJIzkfTMTgj26e51qG7qeWr2ddqdIjM0tI4VR3JKnAGqL8HdrSRGbcEiY8ZeEWfqM+ZvfGB7+ur9ueumtm1rlWxkK9PTO6kjPUAkdNbILSJ423Xt/pRJNs11rt+2qqW3rcUpJg00UNOFYAw8VLJk8yh+vfr21Bj23d6i8QVkFmWmSa5VMscdRH5EUwKmWUHy82BIHuRqVcN27jsdHwa4pWNU2pKlWMQUxt4kasMA4IIbp99dKfed4fefyQuAmLXmSD5fwcDwVzlxJ6qPMR+2pnQRNv0lftgU07WSrmE1naEqkXIpL4rsVKg9F6+U9sfXSyTZd/SzVlP8AhSuPwqkjcGPlJ0Dc/BOePJPT6nGNNaTeG5P9GV98aqlYw44q1OqxtmcJ5GDZY46YIHU6bi+3y77Kul9jua296V5D4HhBjGI1P8J8nPInzE/cY6ddAK6W2VlPuy/saCoIq5HMX8sGVswBVYykcl6jGPX89QKPZdzo4rRQyUk8tIbZOSFGZYWkiCvGPzPVfuSPpqwUdfuSvulss/46sTVVv+aaXwV5deICBc4wCck99Iaj4j3hqWOR7stAYre7ZWDxFllSZ4x/aGwPtk99Aevt+6Xq2raWoJjTiupsSmnFPNgFg5IXuEGDzwOp12pNv7h/HTJPRtM8d3BMqr0dFpZIxJ79Af8A2Omd9+IVbaLvZoXeKl8OCJ6yMkcsykIFQdzxOWP2Gvs3HctJd9wxNflnWzUfiqPAUcy0bsASD0AIHbvoCuUWy9w0VvslFHTv4clDK/m/qp5np2VkJ+isx5D0YkaYNRm42CO1nblTboqehi5slP8AxPGR1wACOMijHI9CDpjRXDc9Xsiru5u8tM8EHigS0qKGxGWIXDHIJx179NWzaP4hLt2lqaiuFa9VEsmeATiGUHjgd8eusArVig3hVWZhE8Fr8OqfBlpeDSpheLGNWHE5yD69O2jV/wBGgIl1tVHe7dLRTQCoSUdQf8/Y/fWQbn+Db2pmrqeuBWM5HPKuv16MAc/oNGjUlJow1sR019vk84omeKrYnHJ8g+5A6/pq+bf+F0tVLHWVtVHKvcQwghT/AHM3mI+wAHrnXmjScIp8RqVcX1o0mONIo1jVQgUYAHYDXOspIa+jlpZIxKkyFWU/UHoRo0aibhLT7C27S0s9OtrTjUIqtkkkqpDBck5wCM41MbbFpbH8kvlrDUA9ciU92B9T9deaNAQofh/tynWZVtqgTf1LybB8wftnHcZ0xbb1seS4P8ov/U0Czd/OAvHr7dM99GjQHC57Qst3p6WGWhDijTjGQSpUYxgEEHGPpnXqbTsscRiFtjVTSfL8cdPDyTxx6ZJOvdGgPhdnWIUtTAbajiqQK/IciwChAMnr0Axrum3bZH81ikX+cgWKTv5kVSoB9jjRo0BHt2zbJaqOqpY6IRpVx8HXkxBXBGOp6dz201pqaKjpYqdE8NYUCqB9ABgDRo0B10aNGgP/2Q=="/>
          <p:cNvSpPr>
            <a:spLocks noChangeAspect="1" noChangeArrowheads="1"/>
          </p:cNvSpPr>
          <p:nvPr/>
        </p:nvSpPr>
        <p:spPr bwMode="auto">
          <a:xfrm>
            <a:off x="155575" y="-166688"/>
            <a:ext cx="1276350" cy="361951"/>
          </a:xfrm>
          <a:prstGeom prst="rect">
            <a:avLst/>
          </a:prstGeom>
          <a:noFill/>
          <a:ln w="9525">
            <a:noFill/>
            <a:miter lim="800000"/>
            <a:headEnd/>
            <a:tailEnd/>
          </a:ln>
        </p:spPr>
        <p:txBody>
          <a:bodyPr/>
          <a:lstStyle/>
          <a:p>
            <a:endParaRPr lang="nb-NO" altLang="zh-CN"/>
          </a:p>
        </p:txBody>
      </p:sp>
      <p:pic>
        <p:nvPicPr>
          <p:cNvPr id="19462" name="Picture 8" descr="http://www.pib.no/img/klif-logo-footer.gif"/>
          <p:cNvPicPr>
            <a:picLocks noChangeAspect="1" noChangeArrowheads="1"/>
          </p:cNvPicPr>
          <p:nvPr/>
        </p:nvPicPr>
        <p:blipFill>
          <a:blip r:embed="rId2"/>
          <a:srcRect/>
          <a:stretch>
            <a:fillRect/>
          </a:stretch>
        </p:blipFill>
        <p:spPr bwMode="auto">
          <a:xfrm>
            <a:off x="6372225" y="3984625"/>
            <a:ext cx="1851025" cy="523875"/>
          </a:xfrm>
          <a:prstGeom prst="rect">
            <a:avLst/>
          </a:prstGeom>
          <a:noFill/>
          <a:ln w="9525">
            <a:noFill/>
            <a:miter lim="800000"/>
            <a:headEnd/>
            <a:tailEnd/>
          </a:ln>
        </p:spPr>
      </p:pic>
      <p:sp>
        <p:nvSpPr>
          <p:cNvPr id="19463" name="AutoShape 10" descr="data:image/jpg;base64,/9j/4AAQSkZJRgABAQAAAQABAAD/2wCEAAkGBhQPERUUEhQTFRUWFBoZGRQYGBgYHhkfGBwWGiIaHxkbHSYqHRskGRgYITsmLycqOC0xGB82NTAqNSYrLCkBCQoKDgwOGQ8PGiwlHyIwLDA1LywsLSksKTEsKSwqLCwyLDQsLDQsLykvLzA1LDApLyosLDQtLywuLDQsLCwvLP/AABEIAKAAoAMBIgACEQEDEQH/xAAbAAEBAAMBAQEAAAAAAAAAAAAABQMEBgIBB//EAD0QAAICAQMCBAQEBAMGBwAAAAECAxEABBIhBTETIkFRBjJhcSNCgaEUUpGxFWJyBzNDc5LBFiSDk8LR8P/EABgBAQEBAQEAAAAAAAAAAAAAAAACAwEE/8QAJhEAAgICAgEDBQEBAAAAAAAAAAECESExEkEiA1GhYXFy0fBCMv/aAAwDAQACEQMRAD8A/ccYxgDGMYAxjGAMYxgDGMYAxjGAMYxgDGMYAxjGAMYxgDGMYAxjGAMYyH8V9el0cDyRQNKVXcTYCr9T6mu9AdvUd87GLk6RMpKKtlp3CiyQB7njvx/fNPqXVRCUUKXkkJCRrQLbRuJskAADuT9PcZHh066nVaeTxDKqafxTyQm6QqI3EdkA0s3uRxzmx8UfD51RheKbwJ4mYxPQN7h5lK3yCFH9PXLUUmkyHJtNo3+ldSabeJImieN9pUkNYIDBlYdwbr7gj0yNrvih4uoRxEAadvwi9f8AGZRIov22ED7k+2Yemdb1mn1Men1wiYSq5SeOwLQbiGB+n0H6+mpqPhuTXaJ5BNIDKW1EcYWMDcTuj823cDtCfm4zRQSflpmbm2vG7R2mpjZlIRtjEcNQaj9j3yD8H/FB1glSXYJonIYKCAy2dsihiTRr+3uMwaP4wEvSzqtyh1iIIscSAUB9LYg/Zhmj8R9L/wANMGtgBIgRIZ1Hd4gAoP8AqWh+3tnIw3F76+52XqalHXf2Oji+IUM7QMkqui7ja+Xabpt4sUaPc+h9so6bULKiujBlYAqw5BB5sZE6VDHq/wCJkPnjmdUHPDJGiirH5Sxfj/MRkkQk9RMGhI06RR7pyigoXf5EMfy3QJJFEi+eM5wTxqiubVPdna4yP0vrTNuXUKsbCbwlYMSsjBQ1rY8t3VE9wRZ4uxmTTWzVNPQxjGcOjGMYAxjGAMYyB1fqszyNp9EYPFRQ0jSk0gbsAq2Sx7+wFe4yoxsmUuKHxfotXPCyaV0Ty2bvdJ3/AAwRWwEevJN15as5fhzrMWu0/lQLtHhyQEUYyBRQr7f9v1GePhnrzTRldT4aaiORo3QMOSvZgCbogg5H6zpGGuSXpzRnUP5dRHdpso1JJtPBBFD1Pp2Oapf4fXZi5V5rvoiQdKj0uok08mp1GmkjAOmlRyQ8TFiI/DIIdlcsK7m+O2dKOha6So59RCyKwZZ0R0mBHqADtBqx+bubB7Zb0nR1V/GepJyoUykVQ/lUc7Fsni/Xknvm+TiXqt6EPRS2SJPhiOQkztJMxUpbmqU1YUJtA3UL96o8cZt6XosMURhSNRGRRjI3LXtTXxmXR9Qjm3eE6uFNEqbANA1Y47EZgHWU8cwMGVqG0tQD2LpTfJ4PH+VqujmdyeDWorJgl+E9Gwo6XT0faNB+4Azdj6dGsXg7fw9pXaST5SKqySarjMOk6wksjIoNC6fja+0gNto/lLKOw+bi+czwa+OR3RHVmSt6gglbur9j5T/TDcuwlHojeE/S9Gsenhk1AjVqoqGuyRYJBPf0s8ds8fAOjCaQSFg8szNJM/rvY8qR6Fflr0o50mTutdKbURlY5pIH5qRPr7r+YdvY+xGd52qffZPCna66Od60T1bUfwiWNNC4OolH5nHIhU+4PJPp9K56CXVpoUjWR3KNIIxI7A7S17QzHki/LfJ5F++Q9H1iDpGlWCQFZUAHhICzTO35kNebc3r6XRo8ZI0iSa/Vv/HQSStEisulUx+HEJQa3bmG+Srvihz9htxv8V8/Uy51+T+Pofo2MidH6lJ4hhk08sSADwnYh9wA5VmVmoiuLPI+o5t55mqPSnaGMYzh0YxjAGc11T4HikIkhZoNSpLLqFJLEkknfZ84N1XtwOBWdLjKjJx0TKKls/NIdHAZf4fX6HxNY7ErItlZ7Nl9/G0AdwRwAKHYZ+gdN6VFpU2QRpGt3SirPufc/XMjaJTKJSLdVKqf5QxBNffav/SMxdW6mumjLtXcKoJrczcBb+py5zc6SM4QULbPuu6gIqUAvI3yxjua9SfyqPUn9yQDL6lomZV8UiSWRgqR/wDCQkEk7D/vNqgtbdyOAvp70GvjiBeTfukI3zNGyKT6KCR5EWyADXfkkkk/Ou64wTROE3+SQBbqyTEdqijukKg0OOA9kDnCTTpCTTVsraPSLCgVb+pPJYnksT6knnOY6pc0X8W0UhQxxlY4wJHYHxQd0fY0JewJItssanpuo3uY9SVVjexkVthoDyn+Xi6I7k8+gm/B2olYKjsAI4EBipwRfC8PGpAAR1+Z7PqK57HCchLLURF0QzJFSyR+ErAeKPMfF9nikBBAsVZHPuARufDq+BcDoQ/mfd5aYAhA1KTtsUaNfmrscuZN6WgE2pAAH4qkmuTccZ5Przec5tppneCi00UsZg1WtSIAyMq2aFnufYD1P0GTNV1slojEG2eIBIWRkG1gVABcDzeIU4HoDkKLZbkkbvUekpOYyw80Th0cVakd6v0IsEfX3AIjfDcJOu6i7cEyxIP9KRhgfsfEP9M6bJXXA8UUkmmWPx3CqGdgo7kAknvW40PWwMqMnXH3/ZMor/r2/RE+LOryTyDQ6KvG8rySE+WEKQwur8xYDj2++dVpHZkUuu168yg2AfWj6i85r4a6PqNFEQIYnkdt8srzsGkY9zxC3A7Af/Zyh0wasaiQzLEIpFG0RyM+xl4N7lXhhXYcbPreVNKqXXyRBu7d5+C3jGMxNxjGMAYxjAGfCufc1OrlxBL4ZIfw22kVYNHkXxY+udWTjwib13rC7XRWBCg+MylTsXtt5NK7k7RdUNxNVnvpHSCqxlpLRfMka8qm4VQfu6KpoX7k9toXJpNaABHpoiyKq8lggG4BwObYsVYHt68m7zWZdMpJm0ywMe8jIgHNm/FTgHj1I75r1SMu7Z9d3/ipEEk1HYbQB1j4A2MGU7Sa3X7NzXBNbR6FYgaLFmNs7Gyx7c/YACvTI3QNeBBGIo3lJUM7AjbuemP4rnz0TXBY8fTL6EkCxRrkXdfr65M8YKhTyfDMAwWxuIJA9SBQJr2BYf1HvkjReeSXUvvCrapzQZFHJKDvTh6J55NVebPXYfwmkWxJErOjAWbAPFeoI4r1/ocdP0BEBjdlbdv8yWAQ5Y8Alq4b3PpnFSVnXbdEufqA0qCaRS88q21FC0a1dBSwPhpwDt7kWe+aGt61qGhkMqxlY6eT8IsjxMCb2F23KQG5V+CvYqbyt0DVVJIkgCynbf1MaKpA+gPnA/lkU+pqrBr45HdFYM0dBwL43XQvtfHb09c0vi9GaXJbJ3QtaQ7wPYZAGVWbcdpJFBj86A1TezKDyCBT12jWeN43+V1Kn7MK/rnmTQI0qS0d6Kygg1w9WD7i1U/cZs5k3m0apYpnF9U6V/A6ESfxE4kjEe9/HkO+iu8AOSLYb6Fe3tnnoE+r1UyyRPLHowe8+13nHuooFFI9f7+mhrYtBF1CdtbN8rq8UEm4xrvRWLheQSWv/vd5fl/2j6BVJGpjNAmhus16ds9L5VhW33XueVON5dJdX7HTYzFpZ/ERX7blDVd9wD39cy55D2DGMYAxjGAMn9eb/wAu4PZ6j/8AcYR//LKGS+sMqSQO/wAiu1seykowDE+g5I9OWHOVHZMtGHQasx+IPBnLNK5+UAHkgUxNVtA5zM2ml1HEoEcfrGrbmf6OwoBfdRd/zVYP1GknZ6k8NFcpSqCxK9yWawAfYC+Lvmh7/wAHFf72e/RvEPH6dv6g5TZCR76h1OLSoC5Cjsqihf0A/wDwH0zbRrAPvkfp3R5YpQXl8ZPDkG5xTAu6tQ90Kiq9No9CAvvXdNghUuo8E3w0QCksTwNgFOSeKIN3nKWjtvZXyPBMdH5HB8EfJKBYRf5HA+UL2Ddqq6o5s9I1zyqRKuyVDtdR25AYEcnupBqzRsWas7+c1hlbyiV1Xo4mqRCA4og2QGqyPMOVIs0w7bjwwJU8+3iwuoTdvsEQuwQyyEBS25aV4wLcqOfmO3gZeg1C6O45PJFuJjkPCKDz4ZP5KNgXxVAewozQpMm1gro3oeQfXLUuO9Gbipa2fNDqxNGrr2I/ofUEehBsEehBzPnNaFfD1e2NyylirevZGJVj6lCIxvPNSBSTQrpciSpmkXaOS63q0h1Dpp4BqdZMFYqQu2NVUKC715U4uu5JPa8nH+N00R050aTzPu2ahAnhjxCT5gwtdhY/cAZm0XxpBBPqWmjljV59o1PhsUcRgRgbwONpVuO3c9yc6eD4h08kbSpNGyKLZgwND6gcg/Ss3fKNeJ50oybfI2tDpvCjSMG9iKt++0AX+2Z8YzzHqGMYwBjGMAZi1OnWVGRhaspUj3DCj+xzLjAIPw/qiGZH+ZvMfTzpUcgoduQj/US/Q5eyB1vSmJ/FUhQWDFj2SQDaHPsjqfDb28p9zlbQa4TKTRVlO10PdGHdT/e+xBBHBzSSvyRnB14s2cnFPE1PPywqCB/nfdZ+6oBX/MPsMo5N1w8KaORfzsInH8wO4qfoVJP3DEe1TEqR5m1Ah1I3kBZ1VFNgedN5r6llbj/ln3GbHV9Q0cLsvBAHm77QSAXr2UEt+maWsCDVKsihxNCUCld23YSzWKNI+9QSaFogN2K9zQnTVRLQswRo3823eQoKsedtkAqb78VRBqtE28/1HuPoEaD8MyI3curG3Pqz3wzE+pF/pxmqPhZRfmTzck+BBf7JR/UHMY6aBqEETMq6fzNuZmUbgR4aqTQ8tkk3tBWh5uNzSdd8WUKqWjKSr3zQ/OVriNjYU3bUaFC875dMnx7Rn6d0dIORZagtmhQH5VVQAq3zQAz71jWGKJipG8+WMHsXbhR/1EfpebuSuu9Fg1IU6gnZHZA3lAGNU9gjzKAaN8WchO5eRbVRqJIkhn/wwQQwsJfC8F1ZgpXy7WZSeHvkg2LJH1zW1fQtDJqdOsUUSzrIrsq0GRYxu86qeDu2Dkdzmf8A8Zw6RgkupimjPAlDBpE+kirww/zivqPzG90rWxaoePEtg2qylaLKCPlJ52bh+tfbNm5RzRilGWL/AJFDGMZ5z0jGMYAxjGAMYxgHl0DAggEEUQebvIGp6a+nbfGW2gABgC7IovyOl3LELNUdy80SCa6HGUpUTKNkSDrUk4URoAzE3LzJEAt2QVKkmxW07COb7UfWpMijxpglxio40ZiGd/KGLFRRN7QKO0MxtrFbuo6TG7FwCjnu6Eox9OSPmoe916Zq6rozuKMocA2okjVtpHAIKFDfPe/U5VxIqRs9O6YsIsgNKfnl2gMxNEm+4FgUL4AA9M1ELapmJdBDHLW1RuLGMg+Z91AbqNbb4HPOYT8M7xTtEftDf7SvIP2zcToMdASbpAOyufIP/TAC/txWLW7FPVEg6d9S8gQrJG8m7dR8OqUDcb/GIC8KKX+YnOg0OhWEGiWZjbO3LMe1k/YAV2AAAzZxnJSvBUYJZPEsYZSp7EEHuO/HcZw+t/2e6eGQytC+pjPdS7s8f+kFvxF+nzD03dh3eMQnKGhP04z2jmeiaLprkLpotO5C7rVAxXmhuJBKsTfBo8Hjg50qiuBmto+mpCZGQUZX3ufc0B/YDNrOSdsQjS/QxjGSWMYxgDGMYAxjGAMYxgDGMYAxjGAMYxgDGMYAxjGAMYxgDGMYAxjGAMYxgDGMYAxjGAMYxgDGMYAxjGAMYxgDGMYB/9k="/>
          <p:cNvSpPr>
            <a:spLocks noChangeAspect="1" noChangeArrowheads="1"/>
          </p:cNvSpPr>
          <p:nvPr/>
        </p:nvSpPr>
        <p:spPr bwMode="auto">
          <a:xfrm>
            <a:off x="155575" y="-647700"/>
            <a:ext cx="1352550" cy="1352550"/>
          </a:xfrm>
          <a:prstGeom prst="rect">
            <a:avLst/>
          </a:prstGeom>
          <a:noFill/>
          <a:ln w="9525">
            <a:noFill/>
            <a:miter lim="800000"/>
            <a:headEnd/>
            <a:tailEnd/>
          </a:ln>
        </p:spPr>
        <p:txBody>
          <a:bodyPr/>
          <a:lstStyle/>
          <a:p>
            <a:endParaRPr lang="nb-NO" altLang="zh-CN"/>
          </a:p>
        </p:txBody>
      </p:sp>
      <p:pic>
        <p:nvPicPr>
          <p:cNvPr id="19464" name="Picture 14" descr="DN hovedlogo"/>
          <p:cNvPicPr>
            <a:picLocks noChangeAspect="1" noChangeArrowheads="1"/>
          </p:cNvPicPr>
          <p:nvPr/>
        </p:nvPicPr>
        <p:blipFill>
          <a:blip r:embed="rId3"/>
          <a:srcRect/>
          <a:stretch>
            <a:fillRect/>
          </a:stretch>
        </p:blipFill>
        <p:spPr bwMode="auto">
          <a:xfrm>
            <a:off x="6227763" y="2997200"/>
            <a:ext cx="2143125" cy="485775"/>
          </a:xfrm>
          <a:prstGeom prst="rect">
            <a:avLst/>
          </a:prstGeom>
          <a:noFill/>
          <a:ln w="9525">
            <a:noFill/>
            <a:miter lim="800000"/>
            <a:headEnd/>
            <a:tailEnd/>
          </a:ln>
        </p:spPr>
      </p:pic>
      <p:pic>
        <p:nvPicPr>
          <p:cNvPr id="19465" name="Picture 16" descr="http://www.bondelaget.no/getfile.php/Bilder%20fylker/Nordland/Logo/Fylkesmannen%20I.jpg%20(300x127).jpg"/>
          <p:cNvPicPr>
            <a:picLocks noChangeAspect="1" noChangeArrowheads="1"/>
          </p:cNvPicPr>
          <p:nvPr/>
        </p:nvPicPr>
        <p:blipFill>
          <a:blip r:embed="rId4"/>
          <a:srcRect/>
          <a:stretch>
            <a:fillRect/>
          </a:stretch>
        </p:blipFill>
        <p:spPr bwMode="auto">
          <a:xfrm>
            <a:off x="6300788" y="5013325"/>
            <a:ext cx="2087562" cy="884238"/>
          </a:xfrm>
          <a:prstGeom prst="rect">
            <a:avLst/>
          </a:prstGeom>
          <a:noFill/>
          <a:ln w="9525">
            <a:noFill/>
            <a:miter lim="800000"/>
            <a:headEnd/>
            <a:tailEnd/>
          </a:ln>
        </p:spPr>
      </p:pic>
      <p:pic>
        <p:nvPicPr>
          <p:cNvPr id="19466" name="Picture 2" descr="http://www.inkludi.no/filer/kundelogo/MD-logo.gif"/>
          <p:cNvPicPr>
            <a:picLocks noChangeAspect="1" noChangeArrowheads="1"/>
          </p:cNvPicPr>
          <p:nvPr/>
        </p:nvPicPr>
        <p:blipFill>
          <a:blip r:embed="rId5"/>
          <a:srcRect/>
          <a:stretch>
            <a:fillRect/>
          </a:stretch>
        </p:blipFill>
        <p:spPr bwMode="auto">
          <a:xfrm>
            <a:off x="5724525" y="1616075"/>
            <a:ext cx="3132138" cy="10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PresentasjonsMAL2007[1]">
  <a:themeElements>
    <a:clrScheme name="DN">
      <a:dk1>
        <a:srgbClr val="000000"/>
      </a:dk1>
      <a:lt1>
        <a:srgbClr val="FFFFFF"/>
      </a:lt1>
      <a:dk2>
        <a:srgbClr val="9AAB7F"/>
      </a:dk2>
      <a:lt2>
        <a:srgbClr val="C2CDB1"/>
      </a:lt2>
      <a:accent1>
        <a:srgbClr val="3F5C14"/>
      </a:accent1>
      <a:accent2>
        <a:srgbClr val="EC008C"/>
      </a:accent2>
      <a:accent3>
        <a:srgbClr val="0092D1"/>
      </a:accent3>
      <a:accent4>
        <a:srgbClr val="0061AA"/>
      </a:accent4>
      <a:accent5>
        <a:srgbClr val="00ADEF"/>
      </a:accent5>
      <a:accent6>
        <a:srgbClr val="808284"/>
      </a:accent6>
      <a:hlink>
        <a:srgbClr val="3F5C14"/>
      </a:hlink>
      <a:folHlink>
        <a:srgbClr val="9AAB7F"/>
      </a:folHlink>
    </a:clrScheme>
    <a:fontScheme name="DN - Direktoratet for nautrforvalt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EngPresentasjonsMAL2007[1]</Template>
  <TotalTime>275</TotalTime>
  <Words>3007</Words>
  <Application>Microsoft Office PowerPoint</Application>
  <PresentationFormat>On-screen Show (4:3)</PresentationFormat>
  <Paragraphs>214</Paragraphs>
  <Slides>20</Slides>
  <Notes>11</Notes>
  <HiddenSlides>0</HiddenSlides>
  <MMClips>0</MMClips>
  <ScaleCrop>false</ScaleCrop>
  <HeadingPairs>
    <vt:vector size="6" baseType="variant">
      <vt:variant>
        <vt:lpstr>已用的字体</vt:lpstr>
      </vt:variant>
      <vt:variant>
        <vt:i4>4</vt:i4>
      </vt:variant>
      <vt:variant>
        <vt:lpstr>演示文稿设计模板</vt:lpstr>
      </vt:variant>
      <vt:variant>
        <vt:i4>5</vt:i4>
      </vt:variant>
      <vt:variant>
        <vt:lpstr>幻灯片标题</vt:lpstr>
      </vt:variant>
      <vt:variant>
        <vt:i4>20</vt:i4>
      </vt:variant>
    </vt:vector>
  </HeadingPairs>
  <TitlesOfParts>
    <vt:vector size="29" baseType="lpstr">
      <vt:lpstr>Arial</vt:lpstr>
      <vt:lpstr>宋体</vt:lpstr>
      <vt:lpstr>Calibri</vt:lpstr>
      <vt:lpstr>Geneva</vt:lpstr>
      <vt:lpstr>EngPresentasjonsMAL2007[1]</vt:lpstr>
      <vt:lpstr>EngPresentasjonsMAL2007[1]</vt:lpstr>
      <vt:lpstr>EngPresentasjonsMAL2007[1]</vt:lpstr>
      <vt:lpstr>EngPresentasjonsMAL2007[1]</vt:lpstr>
      <vt:lpstr>EngPresentasjonsMAL2007[1]</vt:lpstr>
      <vt:lpstr>Development and implementation of the Convention on Biologial Diversity in Norway 《生物多样性公约》的发展及挪威履行《生物多样性公约》情况</vt:lpstr>
      <vt:lpstr>UN and the Environment  联合国与环境</vt:lpstr>
      <vt:lpstr>Biodiversity conventions 生物多样性相关公约</vt:lpstr>
      <vt:lpstr>Convention on Biological Diversity 生物多样性公约 </vt:lpstr>
      <vt:lpstr>Convention on Biological Diversity  生物多样性公约</vt:lpstr>
      <vt:lpstr>CBD and what it means for Norway 生多公约及其对挪威的意义 </vt:lpstr>
      <vt:lpstr>Norwegian biodiversity strategy 挪威生物多样性战略</vt:lpstr>
      <vt:lpstr>Goals and targets 目标与分目标 </vt:lpstr>
      <vt:lpstr>How is the strategy implemented? 如何实施战略？ </vt:lpstr>
      <vt:lpstr>Why sector integration 为什么要开展部门纳入工作？  </vt:lpstr>
      <vt:lpstr>Positive effects of integrated sector responsibility and cooperation on environment 在环境领域增强部门责任、开展部门合作的积极作用</vt:lpstr>
      <vt:lpstr>Risks in relation to sector integration 部门纳入生多因素带来的风险</vt:lpstr>
      <vt:lpstr>Environmental sector in Norway 挪威环境相关部门</vt:lpstr>
      <vt:lpstr>What have we achieved? 我们取得了什么成果？ </vt:lpstr>
      <vt:lpstr>What have we achieved? 我们取得了什么成果？ </vt:lpstr>
      <vt:lpstr>Science-policy interface 科学与政策的结合 </vt:lpstr>
      <vt:lpstr>Key words in holistic management 整体管理的关键词 </vt:lpstr>
      <vt:lpstr>   IMP areas 综合管理计划覆盖地区 </vt:lpstr>
      <vt:lpstr>Integrated management 综合管理</vt:lpstr>
      <vt:lpstr>Integrated Management Plan for the Barents Sea: Sensitivity mapping and use in planning processes 巴伦支海综合管理计划：敏感性测绘并应用于规划过程</vt:lpstr>
    </vt:vector>
  </TitlesOfParts>
  <Company>Direktoratet for naturforvaltning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implementation of the Convention on Biologial Diversity in Norway</dc:title>
  <dc:creator>Svein Aage Mehli</dc:creator>
  <cp:lastModifiedBy>admin</cp:lastModifiedBy>
  <cp:revision>88</cp:revision>
  <dcterms:created xsi:type="dcterms:W3CDTF">2010-09-23T07:06:24Z</dcterms:created>
  <dcterms:modified xsi:type="dcterms:W3CDTF">2010-09-26T10:58:22Z</dcterms:modified>
</cp:coreProperties>
</file>