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794500" cy="9931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859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>
        <p:scale>
          <a:sx n="50" d="100"/>
          <a:sy n="50" d="100"/>
        </p:scale>
        <p:origin x="-1056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936560-3D1F-4240-9D65-DA68AF0AF3E6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1CFE9B-3381-4F15-B0FE-D68A7A3837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9"/>
          <p:cNvSpPr/>
          <p:nvPr userDrawn="1"/>
        </p:nvSpPr>
        <p:spPr>
          <a:xfrm>
            <a:off x="0" y="357188"/>
            <a:ext cx="9144000" cy="1000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5" name="Rektangel 6"/>
          <p:cNvSpPr/>
          <p:nvPr userDrawn="1"/>
        </p:nvSpPr>
        <p:spPr>
          <a:xfrm>
            <a:off x="0" y="1928813"/>
            <a:ext cx="9144000" cy="36004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6" name="Rektangel 8"/>
          <p:cNvSpPr/>
          <p:nvPr userDrawn="1"/>
        </p:nvSpPr>
        <p:spPr>
          <a:xfrm>
            <a:off x="0" y="5643563"/>
            <a:ext cx="9144000" cy="1214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pic>
        <p:nvPicPr>
          <p:cNvPr id="7" name="Bilde 11" descr="DN_profilill_lite_hvit.gif"/>
          <p:cNvPicPr>
            <a:picLocks noChangeAspect="1"/>
          </p:cNvPicPr>
          <p:nvPr userDrawn="1"/>
        </p:nvPicPr>
        <p:blipFill>
          <a:blip r:embed="rId2"/>
          <a:srcRect l="33427" t="5208" b="41666"/>
          <a:stretch>
            <a:fillRect/>
          </a:stretch>
        </p:blipFill>
        <p:spPr bwMode="auto">
          <a:xfrm>
            <a:off x="0" y="2857500"/>
            <a:ext cx="3286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e 12" descr="DN_hovedlogo_eng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52750" y="644525"/>
            <a:ext cx="3238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14348" y="2570400"/>
            <a:ext cx="7772400" cy="1040400"/>
          </a:xfrm>
        </p:spPr>
        <p:txBody>
          <a:bodyPr anchor="t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nb-NO" dirty="0"/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3"/>
          </p:nvPr>
        </p:nvSpPr>
        <p:spPr>
          <a:xfrm>
            <a:off x="3429000" y="3714752"/>
            <a:ext cx="5072063" cy="714367"/>
          </a:xfrm>
        </p:spPr>
        <p:txBody>
          <a:bodyPr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77082-C612-4CEF-AE1B-57CA4A0F408B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20360-B790-43D6-B35B-1CCF23A76C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832C2-420E-4732-A865-159F898E1B43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3FFB-DBB3-41F0-A2DA-FC95060667D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0" y="1641600"/>
            <a:ext cx="9144000" cy="36000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34BB9-7CC1-4A55-832B-B697AD804D75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C1B6-BB02-44CC-8BC4-5ACF794BA6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215238" cy="796908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D2A9E-3B7C-43E3-BE86-3A08374665E6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7520-3BBF-4BAA-9432-005A567A28A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28625" y="274638"/>
            <a:ext cx="62865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28625" y="1600200"/>
            <a:ext cx="82296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Klikk for å redigere tekststiler i malen</a:t>
            </a:r>
          </a:p>
          <a:p>
            <a:pPr lvl="1"/>
            <a:r>
              <a:rPr lang="nb-NO" altLang="zh-CN" smtClean="0"/>
              <a:t>Andre nivå</a:t>
            </a:r>
          </a:p>
          <a:p>
            <a:pPr lvl="2"/>
            <a:r>
              <a:rPr lang="nb-NO" altLang="zh-CN" smtClean="0"/>
              <a:t>Tredje nivå</a:t>
            </a:r>
          </a:p>
          <a:p>
            <a:pPr lvl="3"/>
            <a:r>
              <a:rPr lang="nb-NO" altLang="zh-CN" smtClean="0"/>
              <a:t>Fjerde nivå</a:t>
            </a:r>
          </a:p>
          <a:p>
            <a:pPr lvl="4"/>
            <a:r>
              <a:rPr lang="nb-NO" altLang="zh-CN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500813"/>
            <a:ext cx="21336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5F8D419-BA2B-4D34-9714-262231776855}" type="datetimeFigureOut">
              <a:rPr lang="nb-NO"/>
              <a:pPr>
                <a:defRPr/>
              </a:pPr>
              <a:t>26.09.2010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500813"/>
            <a:ext cx="28956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b-NO"/>
              <a:t>www.dirnat.no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500813"/>
            <a:ext cx="21336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D67B9A-CB81-4E1B-BF68-E4CECB4794A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cxnSp>
        <p:nvCxnSpPr>
          <p:cNvPr id="9" name="Rett linje 8"/>
          <p:cNvCxnSpPr/>
          <p:nvPr/>
        </p:nvCxnSpPr>
        <p:spPr>
          <a:xfrm>
            <a:off x="428625" y="6427788"/>
            <a:ext cx="821531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>
            <a:off x="428625" y="1143000"/>
            <a:ext cx="8143875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Bilde 11" descr="DN_hovedlogo_en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730250"/>
            <a:ext cx="18002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tel 1"/>
          <p:cNvSpPr>
            <a:spLocks noGrp="1"/>
          </p:cNvSpPr>
          <p:nvPr>
            <p:ph type="ctrTitle"/>
          </p:nvPr>
        </p:nvSpPr>
        <p:spPr>
          <a:xfrm>
            <a:off x="714375" y="2205038"/>
            <a:ext cx="7772400" cy="1041400"/>
          </a:xfrm>
        </p:spPr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Norwegian use of the Planning and Building Act to protect biodiversity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b="1" smtClean="0">
                <a:ea typeface="宋体" charset="-122"/>
              </a:rPr>
              <a:t>挪威运用规划与建设法案保护生物多样性</a:t>
            </a:r>
            <a:endParaRPr lang="nb-NO" altLang="zh-CN" sz="2800" b="1" smtClean="0">
              <a:ea typeface="宋体" charset="-122"/>
            </a:endParaRPr>
          </a:p>
        </p:txBody>
      </p:sp>
      <p:sp>
        <p:nvSpPr>
          <p:cNvPr id="7170" name="Plassholder for tekst 2"/>
          <p:cNvSpPr>
            <a:spLocks noGrp="1"/>
          </p:cNvSpPr>
          <p:nvPr>
            <p:ph type="body" sz="quarter" idx="13"/>
          </p:nvPr>
        </p:nvSpPr>
        <p:spPr>
          <a:xfrm>
            <a:off x="3429000" y="3789363"/>
            <a:ext cx="5175250" cy="1511300"/>
          </a:xfrm>
        </p:spPr>
        <p:txBody>
          <a:bodyPr/>
          <a:lstStyle/>
          <a:p>
            <a:pPr eaLnBrk="1" hangingPunct="1"/>
            <a:r>
              <a:rPr lang="nb-NO" altLang="zh-CN" sz="1800" smtClean="0">
                <a:ea typeface="宋体" charset="-122"/>
              </a:rPr>
              <a:t>Svein Aage Mehli,</a:t>
            </a:r>
          </a:p>
          <a:p>
            <a:pPr eaLnBrk="1" hangingPunct="1"/>
            <a:r>
              <a:rPr lang="zh-CN" altLang="nb-NO" sz="1800" smtClean="0">
                <a:ea typeface="宋体" charset="-122"/>
              </a:rPr>
              <a:t>斯文</a:t>
            </a:r>
            <a:r>
              <a:rPr lang="de-DE" altLang="zh-CN" sz="1800" b="1" smtClean="0">
                <a:ea typeface="宋体" charset="-122"/>
              </a:rPr>
              <a:t>·</a:t>
            </a:r>
            <a:r>
              <a:rPr lang="zh-CN" altLang="nb-NO" sz="1800" smtClean="0">
                <a:ea typeface="宋体" charset="-122"/>
              </a:rPr>
              <a:t>阿格</a:t>
            </a:r>
            <a:r>
              <a:rPr lang="de-DE" altLang="zh-CN" sz="1800" b="1" smtClean="0">
                <a:ea typeface="宋体" charset="-122"/>
              </a:rPr>
              <a:t>·</a:t>
            </a:r>
            <a:r>
              <a:rPr lang="zh-CN" altLang="nb-NO" sz="1800" smtClean="0">
                <a:ea typeface="宋体" charset="-122"/>
              </a:rPr>
              <a:t>梅里</a:t>
            </a:r>
            <a:endParaRPr lang="nb-NO" altLang="zh-CN" sz="1800" smtClean="0">
              <a:ea typeface="宋体" charset="-122"/>
            </a:endParaRPr>
          </a:p>
          <a:p>
            <a:pPr eaLnBrk="1" hangingPunct="1"/>
            <a:r>
              <a:rPr lang="nb-NO" altLang="zh-CN" sz="1800" smtClean="0">
                <a:ea typeface="宋体" charset="-122"/>
              </a:rPr>
              <a:t>Changsha 27 September 2010</a:t>
            </a:r>
          </a:p>
          <a:p>
            <a:pPr eaLnBrk="1" hangingPunct="1"/>
            <a:r>
              <a:rPr lang="nb-NO" altLang="zh-CN" sz="1800" smtClean="0">
                <a:ea typeface="宋体" charset="-122"/>
              </a:rPr>
              <a:t>2010</a:t>
            </a:r>
            <a:r>
              <a:rPr lang="zh-CN" altLang="nb-NO" sz="1800" smtClean="0">
                <a:ea typeface="宋体" charset="-122"/>
              </a:rPr>
              <a:t>年</a:t>
            </a:r>
            <a:r>
              <a:rPr lang="nb-NO" altLang="zh-CN" sz="1800" smtClean="0">
                <a:ea typeface="宋体" charset="-122"/>
              </a:rPr>
              <a:t>9</a:t>
            </a:r>
            <a:r>
              <a:rPr lang="zh-CN" altLang="nb-NO" sz="1800" smtClean="0">
                <a:ea typeface="宋体" charset="-122"/>
              </a:rPr>
              <a:t>月</a:t>
            </a:r>
            <a:r>
              <a:rPr lang="nb-NO" altLang="zh-CN" sz="1800" smtClean="0">
                <a:ea typeface="宋体" charset="-122"/>
              </a:rPr>
              <a:t>27</a:t>
            </a:r>
            <a:r>
              <a:rPr lang="zh-CN" altLang="nb-NO" sz="1800" smtClean="0">
                <a:ea typeface="宋体" charset="-122"/>
              </a:rPr>
              <a:t>日，长沙</a:t>
            </a:r>
            <a:endParaRPr lang="nb-NO" altLang="zh-CN" sz="180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Quality of baseline information 2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smtClean="0">
                <a:ea typeface="宋体" charset="-122"/>
              </a:rPr>
              <a:t>基线数据的质量</a:t>
            </a:r>
            <a:r>
              <a:rPr lang="nb-NO" altLang="zh-CN" sz="2800" smtClean="0">
                <a:ea typeface="宋体" charset="-122"/>
              </a:rPr>
              <a:t>2 </a:t>
            </a:r>
          </a:p>
        </p:txBody>
      </p:sp>
      <p:sp>
        <p:nvSpPr>
          <p:cNvPr id="16386" name="Plassholder for innhold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471988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Has additional field work been carried out?  </a:t>
            </a:r>
            <a:r>
              <a:rPr lang="zh-CN" altLang="en-US" smtClean="0">
                <a:ea typeface="宋体" charset="-122"/>
              </a:rPr>
              <a:t>是否开展了额外的野外调查？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Where/how much of the area was covered?  </a:t>
            </a:r>
            <a:r>
              <a:rPr lang="zh-CN" altLang="en-US" smtClean="0">
                <a:ea typeface="宋体" charset="-122"/>
              </a:rPr>
              <a:t>覆盖了哪些地区，多大面积？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When/what time of year/frequence/length of field work?  </a:t>
            </a:r>
            <a:r>
              <a:rPr lang="zh-CN" altLang="nb-NO" smtClean="0">
                <a:ea typeface="宋体" charset="-122"/>
              </a:rPr>
              <a:t>野外调查的时间、每年的时间、频率、调查的持续时间？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en-US" altLang="zh-CN" smtClean="0">
                <a:ea typeface="宋体" charset="-122"/>
              </a:rPr>
              <a:t>Is it possible to assess the quality of the data? Have the consultants themselves assessed the quality?  </a:t>
            </a:r>
            <a:r>
              <a:rPr lang="zh-CN" altLang="en-US" smtClean="0">
                <a:ea typeface="宋体" charset="-122"/>
              </a:rPr>
              <a:t>有无可能评估数据的质量？顾问是否亲自评估了数据质量？ </a:t>
            </a:r>
            <a:endParaRPr lang="en-US" altLang="zh-CN" smtClean="0">
              <a:ea typeface="宋体" charset="-122"/>
            </a:endParaRPr>
          </a:p>
          <a:p>
            <a:pPr eaLnBrk="1" hangingPunct="1"/>
            <a:r>
              <a:rPr lang="en-US" altLang="zh-CN" smtClean="0">
                <a:ea typeface="宋体" charset="-122"/>
              </a:rPr>
              <a:t>Important: Zero information does not equal zero value  </a:t>
            </a:r>
            <a:r>
              <a:rPr lang="zh-CN" altLang="en-US" smtClean="0">
                <a:ea typeface="宋体" charset="-122"/>
              </a:rPr>
              <a:t>重要一点：零信息不等于零价值 </a:t>
            </a:r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How is the information presented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smtClean="0">
                <a:ea typeface="宋体" charset="-122"/>
              </a:rPr>
              <a:t>如何呈现信息 </a:t>
            </a:r>
            <a:endParaRPr lang="nb-NO" altLang="zh-CN" sz="2800" smtClean="0">
              <a:ea typeface="宋体" charset="-122"/>
            </a:endParaRPr>
          </a:p>
        </p:txBody>
      </p:sp>
      <p:sp>
        <p:nvSpPr>
          <p:cNvPr id="17410" name="Plassholder for innhold 2"/>
          <p:cNvSpPr>
            <a:spLocks noGrp="1"/>
          </p:cNvSpPr>
          <p:nvPr>
            <p:ph idx="1"/>
          </p:nvPr>
        </p:nvSpPr>
        <p:spPr>
          <a:xfrm>
            <a:off x="539750" y="1773238"/>
            <a:ext cx="8118475" cy="4298950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Is there a good map?  </a:t>
            </a:r>
            <a:r>
              <a:rPr lang="zh-CN" altLang="en-US" smtClean="0">
                <a:ea typeface="宋体" charset="-122"/>
              </a:rPr>
              <a:t>是否有一张好地图？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Habitats  </a:t>
            </a:r>
            <a:r>
              <a:rPr lang="zh-CN" altLang="nb-NO" smtClean="0">
                <a:ea typeface="宋体" charset="-122"/>
              </a:rPr>
              <a:t>栖息地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Migration routes  </a:t>
            </a:r>
            <a:r>
              <a:rPr lang="zh-CN" altLang="nb-NO" smtClean="0">
                <a:ea typeface="宋体" charset="-122"/>
              </a:rPr>
              <a:t>迁徙路线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Critical function	localities  </a:t>
            </a:r>
            <a:r>
              <a:rPr lang="zh-CN" altLang="nb-NO" smtClean="0">
                <a:ea typeface="宋体" charset="-122"/>
              </a:rPr>
              <a:t>重要功能地区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Is the information easily understood?  </a:t>
            </a:r>
            <a:r>
              <a:rPr lang="zh-CN" altLang="en-US" smtClean="0">
                <a:ea typeface="宋体" charset="-122"/>
              </a:rPr>
              <a:t>信息是否容易理解？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000" smtClean="0">
                <a:ea typeface="宋体" charset="-122"/>
              </a:rPr>
              <a:t>Have possible impacts on biodiversity been addressed. </a:t>
            </a:r>
            <a:r>
              <a:rPr lang="nb-NO" altLang="zh-CN" sz="2000" b="1" smtClean="0">
                <a:ea typeface="宋体" charset="-122"/>
              </a:rPr>
              <a:t>Direct impacts  </a:t>
            </a:r>
            <a:r>
              <a:rPr lang="zh-CN" altLang="en-US" sz="2000" smtClean="0">
                <a:ea typeface="宋体" charset="-122"/>
              </a:rPr>
              <a:t>是否处理了对生物多样性所有可能的影响。</a:t>
            </a:r>
            <a:r>
              <a:rPr lang="zh-CN" altLang="nb-NO" sz="2000" b="1" smtClean="0">
                <a:ea typeface="宋体" charset="-122"/>
              </a:rPr>
              <a:t>直接影响</a:t>
            </a:r>
            <a:endParaRPr lang="nb-NO" altLang="zh-CN" sz="2000" smtClean="0">
              <a:ea typeface="宋体" charset="-122"/>
            </a:endParaRPr>
          </a:p>
        </p:txBody>
      </p:sp>
      <p:sp>
        <p:nvSpPr>
          <p:cNvPr id="18434" name="Plassholder for innhold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471988"/>
          </a:xfrm>
        </p:spPr>
        <p:txBody>
          <a:bodyPr/>
          <a:lstStyle/>
          <a:p>
            <a:pPr eaLnBrk="1" hangingPunct="1"/>
            <a:r>
              <a:rPr lang="en-US" altLang="zh-CN" sz="2000" smtClean="0">
                <a:ea typeface="宋体" charset="-122"/>
              </a:rPr>
              <a:t>Habitat loss or degradation caused by land-take, oil spill, waste etc</a:t>
            </a:r>
            <a:r>
              <a:rPr lang="zh-CN" altLang="en-US" sz="2000" smtClean="0">
                <a:ea typeface="宋体" charset="-122"/>
              </a:rPr>
              <a:t>土地占用、石油泄漏、废弃物等造成的栖息地丧失或退化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nb-NO" altLang="zh-CN" sz="2000" smtClean="0">
                <a:ea typeface="宋体" charset="-122"/>
              </a:rPr>
              <a:t>Habitat isolation or fragmentation by roads, pipelines etc  </a:t>
            </a:r>
            <a:r>
              <a:rPr lang="zh-CN" altLang="fr-FR" sz="2000" smtClean="0">
                <a:ea typeface="宋体" charset="-122"/>
              </a:rPr>
              <a:t>由于公路和管道建设等引起的栖息地隔绝或破碎化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Barriers to movement (migration, breeding, foraging etc)  </a:t>
            </a:r>
            <a:r>
              <a:rPr lang="zh-CN" altLang="en-US" sz="2000" smtClean="0">
                <a:ea typeface="宋体" charset="-122"/>
              </a:rPr>
              <a:t>给动物移动造成的障碍（迁徙，繁殖，觅食等）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Disturbance (e.g. by presence of people, vehicles, noise)  </a:t>
            </a:r>
            <a:r>
              <a:rPr lang="zh-CN" altLang="en-US" sz="2000" smtClean="0">
                <a:ea typeface="宋体" charset="-122"/>
              </a:rPr>
              <a:t>干扰（例如，有人在场，机动车辆，噪音）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Alteration of water or hydrological regime  </a:t>
            </a:r>
            <a:r>
              <a:rPr lang="zh-CN" altLang="en-US" sz="2000" smtClean="0">
                <a:ea typeface="宋体" charset="-122"/>
              </a:rPr>
              <a:t>水域或水文规律的改变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nb-NO" altLang="zh-CN" sz="2000" smtClean="0">
                <a:ea typeface="宋体" charset="-122"/>
              </a:rPr>
              <a:t>Alteration of soil composition  </a:t>
            </a:r>
            <a:r>
              <a:rPr lang="zh-CN" altLang="nb-NO" sz="2000" smtClean="0">
                <a:ea typeface="宋体" charset="-122"/>
              </a:rPr>
              <a:t>土壤结构的改变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nb-NO" altLang="zh-CN" sz="2000" smtClean="0">
                <a:ea typeface="宋体" charset="-122"/>
              </a:rPr>
              <a:t>Pollution (direct or diffuse)  </a:t>
            </a:r>
            <a:r>
              <a:rPr lang="zh-CN" altLang="nb-NO" sz="2000" smtClean="0">
                <a:ea typeface="宋体" charset="-122"/>
              </a:rPr>
              <a:t>污染</a:t>
            </a:r>
            <a:r>
              <a:rPr lang="zh-CN" altLang="fr-FR" sz="2000" smtClean="0">
                <a:ea typeface="宋体" charset="-122"/>
              </a:rPr>
              <a:t>（</a:t>
            </a:r>
            <a:r>
              <a:rPr lang="zh-CN" altLang="nb-NO" sz="2000" smtClean="0">
                <a:ea typeface="宋体" charset="-122"/>
              </a:rPr>
              <a:t>直接污染或者</a:t>
            </a:r>
            <a:r>
              <a:rPr lang="zh-CN" altLang="fr-FR" sz="2000" smtClean="0">
                <a:ea typeface="宋体" charset="-122"/>
              </a:rPr>
              <a:t>扩散）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Introduction or invasion by non-native or overly dominant species</a:t>
            </a:r>
            <a:r>
              <a:rPr lang="fr-FR" altLang="zh-CN" sz="2000" smtClean="0">
                <a:ea typeface="宋体" charset="-122"/>
              </a:rPr>
              <a:t>  </a:t>
            </a:r>
            <a:r>
              <a:rPr lang="zh-CN" altLang="en-US" sz="2000" smtClean="0">
                <a:ea typeface="宋体" charset="-122"/>
              </a:rPr>
              <a:t>非本地物种或过度优势物种的引进或入侵</a:t>
            </a:r>
            <a:r>
              <a:rPr lang="zh-CN" altLang="en-US" smtClean="0">
                <a:ea typeface="宋体" charset="-122"/>
              </a:rPr>
              <a:t> </a:t>
            </a:r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b="1" smtClean="0">
                <a:ea typeface="宋体" charset="-122"/>
              </a:rPr>
              <a:t>Indirect impacts  </a:t>
            </a:r>
            <a:r>
              <a:rPr lang="zh-CN" altLang="nb-NO" b="1" smtClean="0">
                <a:ea typeface="宋体" charset="-122"/>
              </a:rPr>
              <a:t>间接影响</a:t>
            </a:r>
            <a:r>
              <a:rPr lang="zh-CN" altLang="nb-NO" smtClean="0">
                <a:ea typeface="宋体" charset="-122"/>
              </a:rPr>
              <a:t>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19458" name="Plassholder for innhold 2"/>
          <p:cNvSpPr>
            <a:spLocks noGrp="1"/>
          </p:cNvSpPr>
          <p:nvPr>
            <p:ph idx="1"/>
          </p:nvPr>
        </p:nvSpPr>
        <p:spPr>
          <a:xfrm>
            <a:off x="468313" y="1916113"/>
            <a:ext cx="8189912" cy="415607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New settlements or new related activities, leading to:    </a:t>
            </a:r>
            <a:r>
              <a:rPr lang="zh-CN" altLang="en-US" smtClean="0">
                <a:ea typeface="宋体" charset="-122"/>
              </a:rPr>
              <a:t>新的移民措施或新的相关活动，导致： </a:t>
            </a:r>
            <a:endParaRPr lang="en-US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Increased hunting  </a:t>
            </a:r>
            <a:r>
              <a:rPr lang="zh-CN" altLang="nb-NO" smtClean="0">
                <a:ea typeface="宋体" charset="-122"/>
              </a:rPr>
              <a:t>狩猎活动增加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Increased pressure on vegetation for fire wood etc  </a:t>
            </a:r>
            <a:r>
              <a:rPr lang="zh-CN" altLang="en-US" smtClean="0">
                <a:ea typeface="宋体" charset="-122"/>
              </a:rPr>
              <a:t>由薪材采集造成的植被压力增加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Land take  </a:t>
            </a:r>
            <a:r>
              <a:rPr lang="zh-CN" altLang="nb-NO" smtClean="0">
                <a:ea typeface="宋体" charset="-122"/>
              </a:rPr>
              <a:t>土地占用 </a:t>
            </a:r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Value and effect  </a:t>
            </a:r>
            <a:r>
              <a:rPr lang="zh-CN" altLang="nb-NO" smtClean="0">
                <a:ea typeface="宋体" charset="-122"/>
              </a:rPr>
              <a:t>价值和影响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20482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Value</a:t>
            </a:r>
            <a:r>
              <a:rPr lang="zh-CN" altLang="nb-NO" smtClean="0">
                <a:ea typeface="宋体" charset="-122"/>
              </a:rPr>
              <a:t>价值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What is the importance of the ecosysten component  </a:t>
            </a:r>
            <a:r>
              <a:rPr lang="zh-CN" altLang="en-US" smtClean="0">
                <a:ea typeface="宋体" charset="-122"/>
              </a:rPr>
              <a:t>生态系统组成部分的重要性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	Is it justified? Which criteria have </a:t>
            </a:r>
            <a:r>
              <a:rPr lang="nb-NO" altLang="zh-CN" smtClean="0">
                <a:ea typeface="宋体" charset="-122"/>
              </a:rPr>
              <a:t> used.</a:t>
            </a:r>
            <a:r>
              <a:rPr lang="zh-CN" altLang="en-US" smtClean="0">
                <a:ea typeface="宋体" charset="-122"/>
              </a:rPr>
              <a:t>是否进行了充分论证？采用了哪些标准？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nb-NO" altLang="zh-CN" smtClean="0">
              <a:ea typeface="宋体" charset="-122"/>
            </a:endParaRPr>
          </a:p>
          <a:p>
            <a:pPr eaLnBrk="1" hangingPunct="1"/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Effect/magnitude  </a:t>
            </a:r>
            <a:r>
              <a:rPr lang="zh-CN" altLang="nb-NO" smtClean="0">
                <a:ea typeface="宋体" charset="-122"/>
              </a:rPr>
              <a:t>影响和（或）量级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To what degree will the project affect the ecosystem component</a:t>
            </a:r>
            <a:r>
              <a:rPr lang="en-US" altLang="zh-CN" smtClean="0">
                <a:ea typeface="宋体" charset="-122"/>
              </a:rPr>
              <a:t>  </a:t>
            </a:r>
            <a:r>
              <a:rPr lang="zh-CN" altLang="en-US" smtClean="0">
                <a:ea typeface="宋体" charset="-122"/>
              </a:rPr>
              <a:t>项目对生态系统组成部分的影响程度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	Is it justified? Which criteria have been used?</a:t>
            </a:r>
            <a:r>
              <a:rPr lang="zh-CN" altLang="en-US" smtClean="0">
                <a:ea typeface="宋体" charset="-122"/>
              </a:rPr>
              <a:t>是否进行了充分论证？采用了哪些标准？ 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4" name="Vinkeltegn 3"/>
          <p:cNvSpPr/>
          <p:nvPr/>
        </p:nvSpPr>
        <p:spPr>
          <a:xfrm>
            <a:off x="900113" y="3571875"/>
            <a:ext cx="2303462" cy="2889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altLang="zh-CN">
                <a:solidFill>
                  <a:schemeClr val="tx1"/>
                </a:solidFill>
                <a:ea typeface="宋体" charset="-122"/>
              </a:rPr>
              <a:t>Low </a:t>
            </a:r>
            <a:r>
              <a:rPr lang="zh-CN" altLang="nb-NO">
                <a:solidFill>
                  <a:schemeClr val="tx1"/>
                </a:solidFill>
                <a:ea typeface="宋体" charset="-122"/>
              </a:rPr>
              <a:t>低</a:t>
            </a:r>
          </a:p>
        </p:txBody>
      </p:sp>
      <p:sp>
        <p:nvSpPr>
          <p:cNvPr id="6" name="Vinkeltegn 5"/>
          <p:cNvSpPr/>
          <p:nvPr/>
        </p:nvSpPr>
        <p:spPr>
          <a:xfrm>
            <a:off x="3203575" y="3571875"/>
            <a:ext cx="1728788" cy="2889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altLang="zh-CN">
                <a:solidFill>
                  <a:schemeClr val="tx1"/>
                </a:solidFill>
                <a:ea typeface="宋体" charset="-122"/>
              </a:rPr>
              <a:t>Medium</a:t>
            </a:r>
            <a:r>
              <a:rPr lang="zh-CN" altLang="nb-NO">
                <a:solidFill>
                  <a:schemeClr val="tx1"/>
                </a:solidFill>
                <a:ea typeface="宋体" charset="-122"/>
              </a:rPr>
              <a:t>中</a:t>
            </a:r>
          </a:p>
        </p:txBody>
      </p:sp>
      <p:sp>
        <p:nvSpPr>
          <p:cNvPr id="7" name="Vinkeltegn 6"/>
          <p:cNvSpPr/>
          <p:nvPr/>
        </p:nvSpPr>
        <p:spPr>
          <a:xfrm>
            <a:off x="4932363" y="3571875"/>
            <a:ext cx="2016125" cy="288925"/>
          </a:xfrm>
          <a:prstGeom prst="chevron">
            <a:avLst>
              <a:gd name="adj" fmla="val 589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altLang="zh-CN">
                <a:solidFill>
                  <a:schemeClr val="tx1"/>
                </a:solidFill>
                <a:ea typeface="宋体" charset="-122"/>
              </a:rPr>
              <a:t>High</a:t>
            </a:r>
            <a:r>
              <a:rPr lang="zh-CN" altLang="nb-NO">
                <a:solidFill>
                  <a:schemeClr val="tx1"/>
                </a:solidFill>
                <a:ea typeface="宋体" charset="-122"/>
              </a:rPr>
              <a:t>高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Professionality </a:t>
            </a:r>
            <a:r>
              <a:rPr lang="zh-CN" altLang="nb-NO" smtClean="0">
                <a:ea typeface="宋体" charset="-122"/>
              </a:rPr>
              <a:t>专业性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21506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Who made the assessment?  </a:t>
            </a:r>
            <a:r>
              <a:rPr lang="zh-CN" altLang="nb-NO" smtClean="0">
                <a:ea typeface="宋体" charset="-122"/>
              </a:rPr>
              <a:t>谁进行了评估？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The developer/company?  </a:t>
            </a:r>
            <a:r>
              <a:rPr lang="zh-CN" altLang="nb-NO" smtClean="0">
                <a:ea typeface="宋体" charset="-122"/>
              </a:rPr>
              <a:t>开发商或公司？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Independent research institution/consultant?  </a:t>
            </a:r>
            <a:r>
              <a:rPr lang="zh-CN" altLang="nb-NO" smtClean="0">
                <a:ea typeface="宋体" charset="-122"/>
              </a:rPr>
              <a:t>独立研究机构或顾问？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Arial" charset="0"/>
              <a:buNone/>
            </a:pP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Are they qualified?  </a:t>
            </a:r>
            <a:r>
              <a:rPr lang="zh-CN" altLang="nb-NO" smtClean="0">
                <a:ea typeface="宋体" charset="-122"/>
              </a:rPr>
              <a:t>评估人员是否具备资质？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Authorization system?  </a:t>
            </a:r>
            <a:r>
              <a:rPr lang="zh-CN" altLang="nb-NO" smtClean="0">
                <a:ea typeface="宋体" charset="-122"/>
              </a:rPr>
              <a:t>授权体系？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Well known?  </a:t>
            </a:r>
            <a:r>
              <a:rPr lang="zh-CN" altLang="nb-NO" smtClean="0">
                <a:ea typeface="宋体" charset="-122"/>
              </a:rPr>
              <a:t>声誉高？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Quality may differ between consultants  </a:t>
            </a:r>
            <a:r>
              <a:rPr lang="zh-CN" altLang="nb-NO" smtClean="0">
                <a:ea typeface="宋体" charset="-122"/>
              </a:rPr>
              <a:t>咨询顾问的资质各异 </a:t>
            </a:r>
            <a:endParaRPr lang="nb-NO" altLang="zh-CN" smtClean="0">
              <a:ea typeface="宋体" charset="-122"/>
            </a:endParaRPr>
          </a:p>
          <a:p>
            <a:pPr eaLnBrk="1" hangingPunct="1"/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Cumulative effects  </a:t>
            </a:r>
            <a:r>
              <a:rPr lang="zh-CN" altLang="nb-NO" smtClean="0">
                <a:ea typeface="宋体" charset="-122"/>
              </a:rPr>
              <a:t>累积影响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22530" name="Plassholder for innhold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zh-CN" sz="2000" smtClean="0">
                <a:ea typeface="宋体" charset="-122"/>
              </a:rPr>
              <a:t>Have cumulative effects been assessed?  </a:t>
            </a:r>
            <a:r>
              <a:rPr lang="zh-CN" altLang="en-US" sz="2000" smtClean="0">
                <a:ea typeface="宋体" charset="-122"/>
              </a:rPr>
              <a:t>是否对累积影响进行了评估？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Is the ecosystem components in question stressed by additional impacts?  </a:t>
            </a:r>
            <a:r>
              <a:rPr lang="zh-CN" altLang="en-US" sz="2000" smtClean="0">
                <a:ea typeface="宋体" charset="-122"/>
              </a:rPr>
              <a:t>已受影响的生态系统组成部分是否又受到了其他影响？ </a:t>
            </a:r>
            <a:endParaRPr lang="en-US" altLang="zh-CN" sz="2000" smtClean="0">
              <a:ea typeface="宋体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Parallell projects stressing the same components  </a:t>
            </a:r>
            <a:r>
              <a:rPr lang="zh-CN" altLang="en-US" smtClean="0">
                <a:ea typeface="宋体" charset="-122"/>
              </a:rPr>
              <a:t>平行开展的各项工程对同一组成部分造成的压力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Already existing ecosystem components stressing the same    component  </a:t>
            </a:r>
            <a:r>
              <a:rPr lang="zh-CN" altLang="en-US" smtClean="0">
                <a:ea typeface="宋体" charset="-122"/>
              </a:rPr>
              <a:t>已经存在的生态系统组成部分对同一组成部分造成的压力 </a:t>
            </a:r>
            <a:endParaRPr lang="nb-NO" altLang="zh-CN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nb-NO" altLang="zh-CN" sz="2000" smtClean="0">
                <a:ea typeface="宋体" charset="-122"/>
              </a:rPr>
              <a:t>Focus upon populations of red list species etc. </a:t>
            </a:r>
            <a:r>
              <a:rPr lang="zh-CN" altLang="en-US" sz="2000" smtClean="0">
                <a:ea typeface="宋体" charset="-122"/>
              </a:rPr>
              <a:t>重点关注红色名录物种的种群数量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nb-NO" altLang="zh-CN" sz="2000" smtClean="0">
                <a:ea typeface="宋体" charset="-122"/>
              </a:rPr>
              <a:t>Problem:  </a:t>
            </a:r>
            <a:r>
              <a:rPr lang="zh-CN" altLang="nb-NO" sz="2000" smtClean="0">
                <a:ea typeface="宋体" charset="-122"/>
              </a:rPr>
              <a:t>问题： </a:t>
            </a:r>
            <a:endParaRPr lang="nb-NO" altLang="zh-CN" sz="2000" smtClean="0">
              <a:ea typeface="宋体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Methodology  </a:t>
            </a:r>
            <a:r>
              <a:rPr lang="zh-CN" altLang="nb-NO" smtClean="0">
                <a:ea typeface="宋体" charset="-122"/>
              </a:rPr>
              <a:t>方法论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Knowledgebase  </a:t>
            </a:r>
            <a:r>
              <a:rPr lang="zh-CN" altLang="nb-NO" smtClean="0">
                <a:ea typeface="宋体" charset="-122"/>
              </a:rPr>
              <a:t>知识基础 </a:t>
            </a:r>
            <a:endParaRPr lang="nb-NO" altLang="zh-CN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Does the assessment add value to the EIA in terms of final decision making?  </a:t>
            </a:r>
            <a:r>
              <a:rPr lang="zh-CN" altLang="en-US" sz="2000" smtClean="0">
                <a:ea typeface="宋体" charset="-122"/>
              </a:rPr>
              <a:t>在进行最终决策时</a:t>
            </a:r>
            <a:r>
              <a:rPr lang="zh-CN" altLang="nb-NO" sz="2000" smtClean="0">
                <a:ea typeface="宋体" charset="-122"/>
              </a:rPr>
              <a:t>，</a:t>
            </a:r>
            <a:r>
              <a:rPr lang="zh-CN" altLang="en-US" sz="2000" smtClean="0">
                <a:ea typeface="宋体" charset="-122"/>
              </a:rPr>
              <a:t>评估是否为</a:t>
            </a:r>
            <a:r>
              <a:rPr lang="nb-NO" altLang="zh-CN" sz="2000" smtClean="0">
                <a:ea typeface="宋体" charset="-122"/>
              </a:rPr>
              <a:t>EIA</a:t>
            </a:r>
            <a:r>
              <a:rPr lang="zh-CN" altLang="nb-NO" sz="2000" smtClean="0">
                <a:ea typeface="宋体" charset="-122"/>
              </a:rPr>
              <a:t>增加了附加价值？</a:t>
            </a:r>
            <a:r>
              <a:rPr lang="zh-CN" altLang="nb-NO" smtClean="0">
                <a:ea typeface="宋体" charset="-122"/>
              </a:rPr>
              <a:t> </a:t>
            </a:r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Mitigation  </a:t>
            </a:r>
            <a:r>
              <a:rPr lang="zh-CN" altLang="nb-NO" smtClean="0">
                <a:ea typeface="宋体" charset="-122"/>
              </a:rPr>
              <a:t>减缓影响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23554" name="Plassholder for innhold 2"/>
          <p:cNvSpPr>
            <a:spLocks noGrp="1"/>
          </p:cNvSpPr>
          <p:nvPr>
            <p:ph idx="1"/>
          </p:nvPr>
        </p:nvSpPr>
        <p:spPr>
          <a:xfrm>
            <a:off x="539750" y="1484313"/>
            <a:ext cx="8118475" cy="4587875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Does the EIA describe mitigation measures?   </a:t>
            </a:r>
            <a:r>
              <a:rPr lang="en-US" altLang="zh-CN" smtClean="0">
                <a:ea typeface="宋体" charset="-122"/>
              </a:rPr>
              <a:t>EIA</a:t>
            </a:r>
            <a:r>
              <a:rPr lang="zh-CN" altLang="en-US" smtClean="0">
                <a:ea typeface="宋体" charset="-122"/>
              </a:rPr>
              <a:t>是否提出了减缓措施？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en-US" altLang="zh-CN" smtClean="0">
                <a:ea typeface="宋体" charset="-122"/>
              </a:rPr>
              <a:t>To what degree will these measures avoid, reduce, control, remedy or compensate for negative impacts? Are they justified?  </a:t>
            </a:r>
            <a:r>
              <a:rPr lang="zh-CN" altLang="en-US" smtClean="0">
                <a:ea typeface="宋体" charset="-122"/>
              </a:rPr>
              <a:t>这些措施在预防、减少、控制、修复或补偿负面影响方面的效果和程度如何？是否进行了论述？ </a:t>
            </a:r>
            <a:endParaRPr lang="en-US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Is it likely that mitigation measures will be carried out?  </a:t>
            </a:r>
            <a:r>
              <a:rPr lang="zh-CN" altLang="en-US" smtClean="0">
                <a:ea typeface="宋体" charset="-122"/>
              </a:rPr>
              <a:t>实施减缓措施的可能性多大？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Are impacts described both without and with mitigation measures  </a:t>
            </a:r>
            <a:r>
              <a:rPr lang="zh-CN" altLang="en-US" smtClean="0">
                <a:ea typeface="宋体" charset="-122"/>
              </a:rPr>
              <a:t>是否描述了采取减缓措施时和未采取减缓措施时的影响 </a:t>
            </a:r>
            <a:endParaRPr lang="nb-NO" altLang="zh-CN" smtClean="0">
              <a:ea typeface="宋体" charset="-122"/>
            </a:endParaRPr>
          </a:p>
          <a:p>
            <a:pPr eaLnBrk="1" hangingPunct="1"/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Monitoring and evaluation  </a:t>
            </a:r>
            <a:r>
              <a:rPr lang="zh-CN" altLang="nb-NO" sz="2800" smtClean="0">
                <a:ea typeface="宋体" charset="-122"/>
              </a:rPr>
              <a:t>监测与评估 </a:t>
            </a:r>
            <a:endParaRPr lang="nb-NO" altLang="zh-CN" sz="2800" smtClean="0">
              <a:ea typeface="宋体" charset="-122"/>
            </a:endParaRPr>
          </a:p>
        </p:txBody>
      </p:sp>
      <p:sp>
        <p:nvSpPr>
          <p:cNvPr id="24578" name="Plassholder for innhold 2"/>
          <p:cNvSpPr>
            <a:spLocks noGrp="1"/>
          </p:cNvSpPr>
          <p:nvPr>
            <p:ph idx="1"/>
          </p:nvPr>
        </p:nvSpPr>
        <p:spPr>
          <a:xfrm>
            <a:off x="395288" y="1557338"/>
            <a:ext cx="8262937" cy="4514850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Does the EIA suggest follow-up activities?</a:t>
            </a:r>
            <a:r>
              <a:rPr lang="en-US" altLang="zh-CN" smtClean="0">
                <a:ea typeface="宋体" charset="-122"/>
              </a:rPr>
              <a:t>   EIA</a:t>
            </a:r>
            <a:r>
              <a:rPr lang="zh-CN" altLang="en-US" smtClean="0">
                <a:ea typeface="宋体" charset="-122"/>
              </a:rPr>
              <a:t>是否提出了后续活动建议？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BACI: Before–after–control–impact    </a:t>
            </a:r>
            <a:r>
              <a:rPr lang="en-US" altLang="zh-CN" smtClean="0">
                <a:ea typeface="宋体" charset="-122"/>
              </a:rPr>
              <a:t>BACI</a:t>
            </a:r>
            <a:r>
              <a:rPr lang="zh-CN" altLang="en-US" smtClean="0">
                <a:ea typeface="宋体" charset="-122"/>
              </a:rPr>
              <a:t>模型：之前</a:t>
            </a:r>
            <a:r>
              <a:rPr lang="en-US" altLang="zh-CN" smtClean="0">
                <a:ea typeface="宋体" charset="-122"/>
              </a:rPr>
              <a:t>——</a:t>
            </a:r>
            <a:r>
              <a:rPr lang="zh-CN" altLang="en-US" smtClean="0">
                <a:ea typeface="宋体" charset="-122"/>
              </a:rPr>
              <a:t>之后</a:t>
            </a:r>
            <a:r>
              <a:rPr lang="en-US" altLang="zh-CN" smtClean="0">
                <a:ea typeface="宋体" charset="-122"/>
              </a:rPr>
              <a:t>——</a:t>
            </a:r>
            <a:r>
              <a:rPr lang="zh-CN" altLang="en-US" smtClean="0">
                <a:ea typeface="宋体" charset="-122"/>
              </a:rPr>
              <a:t>控制</a:t>
            </a:r>
            <a:r>
              <a:rPr lang="en-US" altLang="zh-CN" smtClean="0">
                <a:ea typeface="宋体" charset="-122"/>
              </a:rPr>
              <a:t>——</a:t>
            </a:r>
            <a:r>
              <a:rPr lang="zh-CN" altLang="en-US" smtClean="0">
                <a:ea typeface="宋体" charset="-122"/>
              </a:rPr>
              <a:t>影响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Study what happens to biodiversity when the project is operating  </a:t>
            </a:r>
            <a:r>
              <a:rPr lang="zh-CN" altLang="en-US" smtClean="0">
                <a:ea typeface="宋体" charset="-122"/>
              </a:rPr>
              <a:t>研究当工程开始实施后多生物多样性的影响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Verify predicted impacts  </a:t>
            </a:r>
            <a:r>
              <a:rPr lang="zh-CN" altLang="nb-NO" smtClean="0">
                <a:ea typeface="宋体" charset="-122"/>
              </a:rPr>
              <a:t>验证预测到的影响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Accumulation of knowledge  </a:t>
            </a:r>
            <a:r>
              <a:rPr lang="zh-CN" altLang="nb-NO" smtClean="0">
                <a:ea typeface="宋体" charset="-122"/>
              </a:rPr>
              <a:t>知识的积累 </a:t>
            </a:r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Basic assumptions to keep in mind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en-US" sz="2800" smtClean="0">
                <a:ea typeface="宋体" charset="-122"/>
              </a:rPr>
              <a:t>需要记住的基本假设</a:t>
            </a:r>
            <a:r>
              <a:rPr lang="zh-CN" altLang="en-US" smtClean="0">
                <a:ea typeface="宋体" charset="-122"/>
              </a:rPr>
              <a:t>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8194" name="Plassholder for innhold 2"/>
          <p:cNvSpPr>
            <a:spLocks noGrp="1"/>
          </p:cNvSpPr>
          <p:nvPr>
            <p:ph idx="1"/>
          </p:nvPr>
        </p:nvSpPr>
        <p:spPr>
          <a:xfrm>
            <a:off x="428625" y="1341438"/>
            <a:ext cx="8229600" cy="4730750"/>
          </a:xfrm>
        </p:spPr>
        <p:txBody>
          <a:bodyPr/>
          <a:lstStyle/>
          <a:p>
            <a:pPr eaLnBrk="1" hangingPunct="1"/>
            <a:r>
              <a:rPr lang="nb-NO" altLang="zh-CN" sz="2000" smtClean="0">
                <a:ea typeface="宋体" charset="-122"/>
              </a:rPr>
              <a:t>Democratic tool  </a:t>
            </a:r>
            <a:r>
              <a:rPr lang="zh-CN" altLang="nb-NO" sz="2000" smtClean="0">
                <a:ea typeface="宋体" charset="-122"/>
              </a:rPr>
              <a:t>民主工具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An EIA is not only for the decisions makers, but also for other affected parties, institutions, NGO’s etc., and the general public  </a:t>
            </a:r>
            <a:r>
              <a:rPr lang="zh-CN" altLang="en-US" sz="2000" smtClean="0">
                <a:ea typeface="宋体" charset="-122"/>
              </a:rPr>
              <a:t>环境影响评价</a:t>
            </a:r>
            <a:r>
              <a:rPr lang="zh-CN" altLang="nb-NO" sz="2000" smtClean="0">
                <a:ea typeface="宋体" charset="-122"/>
              </a:rPr>
              <a:t>（</a:t>
            </a:r>
            <a:r>
              <a:rPr lang="nb-NO" altLang="zh-CN" sz="2000" smtClean="0">
                <a:ea typeface="宋体" charset="-122"/>
              </a:rPr>
              <a:t>EIA</a:t>
            </a:r>
            <a:r>
              <a:rPr lang="zh-CN" altLang="nb-NO" sz="2000" smtClean="0">
                <a:ea typeface="宋体" charset="-122"/>
              </a:rPr>
              <a:t>）不仅为决策者服务，也为其他受影响的群体，机构，非政府组织，普通大众等服务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All data from EIA should be public  </a:t>
            </a:r>
            <a:r>
              <a:rPr lang="zh-CN" altLang="en-US" sz="2000" smtClean="0">
                <a:ea typeface="宋体" charset="-122"/>
              </a:rPr>
              <a:t>所有开展</a:t>
            </a:r>
            <a:r>
              <a:rPr lang="en-US" altLang="zh-CN" sz="2000" smtClean="0">
                <a:ea typeface="宋体" charset="-122"/>
              </a:rPr>
              <a:t>EIA</a:t>
            </a:r>
            <a:r>
              <a:rPr lang="zh-CN" altLang="en-US" sz="2000" smtClean="0">
                <a:ea typeface="宋体" charset="-122"/>
              </a:rPr>
              <a:t>得到的数据都应公开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nb-NO" altLang="zh-CN" sz="2000" smtClean="0">
                <a:ea typeface="宋体" charset="-122"/>
              </a:rPr>
              <a:t>Transparent  </a:t>
            </a:r>
            <a:r>
              <a:rPr lang="zh-CN" altLang="nb-NO" sz="2000" smtClean="0">
                <a:ea typeface="宋体" charset="-122"/>
              </a:rPr>
              <a:t>透明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It should be possible to see how conclusions are  </a:t>
            </a:r>
            <a:r>
              <a:rPr lang="zh-CN" altLang="en-US" sz="2000" smtClean="0">
                <a:ea typeface="宋体" charset="-122"/>
              </a:rPr>
              <a:t>应该能够看到结论如何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nb-NO" altLang="zh-CN" sz="2000" smtClean="0">
                <a:ea typeface="宋体" charset="-122"/>
              </a:rPr>
              <a:t>Knowledgebased  </a:t>
            </a:r>
            <a:r>
              <a:rPr lang="zh-CN" altLang="nb-NO" sz="2000" smtClean="0">
                <a:ea typeface="宋体" charset="-122"/>
              </a:rPr>
              <a:t>以知识为基础 </a:t>
            </a:r>
            <a:endParaRPr lang="nb-NO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Decision making should be made on the basis of best possible knowledge</a:t>
            </a:r>
            <a:r>
              <a:rPr lang="nb-NO" altLang="zh-CN" sz="2000" smtClean="0">
                <a:ea typeface="宋体" charset="-122"/>
              </a:rPr>
              <a:t>   </a:t>
            </a:r>
            <a:r>
              <a:rPr lang="zh-CN" altLang="en-US" sz="2000" smtClean="0">
                <a:ea typeface="宋体" charset="-122"/>
              </a:rPr>
              <a:t>应以能够获得的最佳知识为基础进行决策 </a:t>
            </a:r>
            <a:endParaRPr lang="en-US" altLang="zh-CN" sz="2000" smtClean="0">
              <a:ea typeface="宋体" charset="-122"/>
            </a:endParaRPr>
          </a:p>
          <a:p>
            <a:pPr eaLnBrk="1" hangingPunct="1"/>
            <a:endParaRPr lang="nb-NO" altLang="zh-CN" sz="20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What are we basically looking for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en-US" sz="2800" smtClean="0">
                <a:ea typeface="宋体" charset="-122"/>
              </a:rPr>
              <a:t>我们寻找的最基本要素有什么 </a:t>
            </a:r>
            <a:endParaRPr lang="nb-NO" altLang="zh-CN" sz="2800" smtClean="0">
              <a:ea typeface="宋体" charset="-122"/>
            </a:endParaRPr>
          </a:p>
        </p:txBody>
      </p:sp>
      <p:sp>
        <p:nvSpPr>
          <p:cNvPr id="9218" name="Plassholder for innhold 2"/>
          <p:cNvSpPr>
            <a:spLocks noGrp="1"/>
          </p:cNvSpPr>
          <p:nvPr>
            <p:ph idx="1"/>
          </p:nvPr>
        </p:nvSpPr>
        <p:spPr>
          <a:xfrm>
            <a:off x="428625" y="1341438"/>
            <a:ext cx="8229600" cy="4730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Is the EIA according to the terms of reference  </a:t>
            </a:r>
            <a:r>
              <a:rPr lang="zh-CN" altLang="en-US" sz="2000" smtClean="0">
                <a:ea typeface="宋体" charset="-122"/>
              </a:rPr>
              <a:t>是否根据工作大纲要求开展了</a:t>
            </a:r>
            <a:r>
              <a:rPr lang="nb-NO" altLang="zh-CN" sz="2000" smtClean="0">
                <a:ea typeface="宋体" charset="-122"/>
              </a:rPr>
              <a:t>EIA </a:t>
            </a:r>
            <a:endParaRPr lang="en-US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Does the EIA cover the most important ecosystems, species etc? </a:t>
            </a:r>
            <a:r>
              <a:rPr lang="nb-NO" altLang="zh-CN" sz="2000" smtClean="0">
                <a:ea typeface="宋体" charset="-122"/>
              </a:rPr>
              <a:t>E</a:t>
            </a:r>
            <a:r>
              <a:rPr lang="en-US" altLang="zh-CN" sz="2000" smtClean="0">
                <a:ea typeface="宋体" charset="-122"/>
              </a:rPr>
              <a:t>IA</a:t>
            </a:r>
            <a:r>
              <a:rPr lang="zh-CN" altLang="en-US" sz="2000" smtClean="0">
                <a:ea typeface="宋体" charset="-122"/>
              </a:rPr>
              <a:t>是否涵盖了最重要的生态系统和物种等要素？ </a:t>
            </a:r>
            <a:endParaRPr lang="en-US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nb-NO" altLang="zh-CN" sz="2000" smtClean="0">
                <a:ea typeface="宋体" charset="-122"/>
              </a:rPr>
              <a:t>Does the EIA give relevant information/knowledge?  </a:t>
            </a:r>
            <a:r>
              <a:rPr lang="en-US" altLang="zh-CN" sz="2000" smtClean="0">
                <a:ea typeface="宋体" charset="-122"/>
              </a:rPr>
              <a:t>EIA</a:t>
            </a:r>
            <a:r>
              <a:rPr lang="zh-CN" altLang="en-US" sz="2000" smtClean="0">
                <a:ea typeface="宋体" charset="-122"/>
              </a:rPr>
              <a:t>是否给出了相关的信息和（或）知识？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nb-NO" altLang="zh-CN" sz="2000" smtClean="0">
                <a:ea typeface="宋体" charset="-122"/>
              </a:rPr>
              <a:t>	–Baseline  </a:t>
            </a:r>
            <a:r>
              <a:rPr lang="zh-CN" altLang="en-US" sz="2000" smtClean="0">
                <a:ea typeface="宋体" charset="-122"/>
              </a:rPr>
              <a:t>基线情况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nb-NO" altLang="zh-CN" sz="2000" smtClean="0">
                <a:ea typeface="宋体" charset="-122"/>
              </a:rPr>
              <a:t>	–Cause and effect </a:t>
            </a:r>
            <a:r>
              <a:rPr lang="zh-CN" altLang="en-US" sz="2000" smtClean="0">
                <a:ea typeface="宋体" charset="-122"/>
              </a:rPr>
              <a:t>原因和结果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nb-NO" altLang="zh-CN" sz="2000" smtClean="0">
                <a:ea typeface="宋体" charset="-122"/>
              </a:rPr>
              <a:t>	–Impact/significance  </a:t>
            </a:r>
            <a:r>
              <a:rPr lang="zh-CN" altLang="en-US" sz="2000" smtClean="0">
                <a:ea typeface="宋体" charset="-122"/>
              </a:rPr>
              <a:t>影响和（或）重要性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nb-NO" altLang="zh-CN" sz="2000" smtClean="0">
                <a:ea typeface="宋体" charset="-122"/>
              </a:rPr>
              <a:t>Does the EIA give alternatives or propose mitagation measures? </a:t>
            </a:r>
            <a:r>
              <a:rPr lang="en-US" altLang="zh-CN" sz="2000" smtClean="0">
                <a:ea typeface="宋体" charset="-122"/>
              </a:rPr>
              <a:t>EIA</a:t>
            </a:r>
            <a:r>
              <a:rPr lang="zh-CN" altLang="en-US" sz="2000" smtClean="0">
                <a:ea typeface="宋体" charset="-122"/>
              </a:rPr>
              <a:t>是否给出了替代方案或者提出了减缓影响的措施？ </a:t>
            </a:r>
            <a:endParaRPr lang="nb-NO" altLang="zh-CN" sz="20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Is the EIA good enough to make the basis for an ”informed decision”? EIA</a:t>
            </a:r>
            <a:r>
              <a:rPr lang="zh-CN" altLang="en-US" sz="2000" smtClean="0">
                <a:ea typeface="宋体" charset="-122"/>
              </a:rPr>
              <a:t>是不是足够好，可以成为“知情决策”的基础？</a:t>
            </a:r>
            <a:r>
              <a:rPr lang="zh-CN" altLang="en-US" smtClean="0">
                <a:ea typeface="宋体" charset="-122"/>
              </a:rPr>
              <a:t> </a:t>
            </a:r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tel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6286500" cy="868363"/>
          </a:xfrm>
        </p:spPr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Contents / check list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smtClean="0">
                <a:ea typeface="宋体" charset="-122"/>
              </a:rPr>
              <a:t>内容与（或）核查表 </a:t>
            </a:r>
            <a:endParaRPr lang="nb-NO" altLang="zh-CN" sz="2800" smtClean="0">
              <a:ea typeface="宋体" charset="-122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1484313"/>
            <a:ext cx="3122613" cy="4471987"/>
          </a:xfrm>
        </p:spPr>
      </p:pic>
      <p:sp>
        <p:nvSpPr>
          <p:cNvPr id="10243" name="Rektangel 4"/>
          <p:cNvSpPr>
            <a:spLocks noChangeArrowheads="1"/>
          </p:cNvSpPr>
          <p:nvPr/>
        </p:nvSpPr>
        <p:spPr bwMode="auto">
          <a:xfrm>
            <a:off x="468313" y="1412875"/>
            <a:ext cx="525621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nb-NO" altLang="zh-CN"/>
              <a:t> Project description </a:t>
            </a:r>
            <a:r>
              <a:rPr lang="zh-CN" altLang="nb-NO"/>
              <a:t>工程描述 </a:t>
            </a:r>
            <a:endParaRPr lang="nb-NO" altLang="zh-CN"/>
          </a:p>
          <a:p>
            <a:r>
              <a:rPr lang="nb-NO" altLang="zh-CN"/>
              <a:t>• Area of influence </a:t>
            </a:r>
            <a:r>
              <a:rPr lang="zh-CN" altLang="nb-NO"/>
              <a:t>影响地区 </a:t>
            </a:r>
            <a:endParaRPr lang="nb-NO" altLang="zh-CN"/>
          </a:p>
          <a:p>
            <a:r>
              <a:rPr lang="nb-NO" altLang="zh-CN"/>
              <a:t>• Topics to be assesed </a:t>
            </a:r>
            <a:r>
              <a:rPr lang="zh-CN" altLang="nb-NO"/>
              <a:t>需要评估的内容 </a:t>
            </a:r>
            <a:endParaRPr lang="nb-NO" altLang="zh-CN"/>
          </a:p>
          <a:p>
            <a:r>
              <a:rPr lang="nb-NO" altLang="zh-CN"/>
              <a:t>	–Birds and mammals </a:t>
            </a:r>
            <a:r>
              <a:rPr lang="zh-CN" altLang="nb-NO"/>
              <a:t>鸟类和哺乳动物 </a:t>
            </a:r>
            <a:endParaRPr lang="nb-NO" altLang="zh-CN"/>
          </a:p>
          <a:p>
            <a:r>
              <a:rPr lang="nb-NO" altLang="zh-CN"/>
              <a:t>	–Aquaticlife </a:t>
            </a:r>
            <a:r>
              <a:rPr lang="zh-CN" altLang="nb-NO"/>
              <a:t>水生生物 </a:t>
            </a:r>
            <a:endParaRPr lang="nb-NO" altLang="zh-CN"/>
          </a:p>
          <a:p>
            <a:r>
              <a:rPr lang="nb-NO" altLang="zh-CN"/>
              <a:t>	–Vegetation/flora </a:t>
            </a:r>
            <a:r>
              <a:rPr lang="zh-CN" altLang="nb-NO"/>
              <a:t>植被和（或）植物 </a:t>
            </a:r>
            <a:endParaRPr lang="nb-NO" altLang="zh-CN"/>
          </a:p>
          <a:p>
            <a:r>
              <a:rPr lang="nb-NO" altLang="zh-CN"/>
              <a:t>• Quality of baseline information </a:t>
            </a:r>
            <a:r>
              <a:rPr lang="zh-CN" altLang="nb-NO"/>
              <a:t>基线数据的质量 </a:t>
            </a:r>
            <a:endParaRPr lang="nb-NO" altLang="zh-CN"/>
          </a:p>
          <a:p>
            <a:r>
              <a:rPr lang="nb-NO" altLang="zh-CN"/>
              <a:t>• Prediction of what will happen </a:t>
            </a:r>
            <a:r>
              <a:rPr lang="zh-CN" altLang="nb-NO"/>
              <a:t>预测将会发生的情况 </a:t>
            </a:r>
            <a:endParaRPr lang="nb-NO" altLang="zh-CN"/>
          </a:p>
          <a:p>
            <a:r>
              <a:rPr lang="nb-NO" altLang="zh-CN"/>
              <a:t>• Significance for biodiversity of what will happen</a:t>
            </a:r>
            <a:r>
              <a:rPr lang="zh-CN" altLang="en-US"/>
              <a:t>将会发生的情况对生物多样性的重要意义 </a:t>
            </a:r>
            <a:endParaRPr lang="nb-NO" altLang="zh-CN"/>
          </a:p>
          <a:p>
            <a:r>
              <a:rPr lang="nb-NO" altLang="zh-CN"/>
              <a:t>• Cumulative effects </a:t>
            </a:r>
            <a:r>
              <a:rPr lang="zh-CN" altLang="en-US"/>
              <a:t>累积影响 </a:t>
            </a:r>
            <a:endParaRPr lang="nb-NO" altLang="zh-CN"/>
          </a:p>
          <a:p>
            <a:r>
              <a:rPr lang="nb-NO" altLang="zh-CN"/>
              <a:t>• Mitigation and alternatives </a:t>
            </a:r>
            <a:r>
              <a:rPr lang="zh-CN" altLang="en-US"/>
              <a:t>减缓措施与替代方案 </a:t>
            </a:r>
            <a:endParaRPr lang="nb-NO" altLang="zh-CN"/>
          </a:p>
          <a:p>
            <a:r>
              <a:rPr lang="nb-NO" altLang="zh-CN"/>
              <a:t>• Professionality, methodology </a:t>
            </a:r>
            <a:r>
              <a:rPr lang="zh-CN" altLang="en-US"/>
              <a:t>专业性</a:t>
            </a:r>
            <a:r>
              <a:rPr lang="zh-CN" altLang="nb-NO"/>
              <a:t>，</a:t>
            </a:r>
            <a:r>
              <a:rPr lang="zh-CN" altLang="en-US"/>
              <a:t>方法论 </a:t>
            </a:r>
            <a:endParaRPr lang="nb-NO" altLang="zh-CN"/>
          </a:p>
          <a:p>
            <a:r>
              <a:rPr lang="nb-NO" altLang="zh-CN"/>
              <a:t>• Uncertainty </a:t>
            </a:r>
            <a:r>
              <a:rPr lang="zh-CN" altLang="nb-NO"/>
              <a:t>不确定性 </a:t>
            </a:r>
            <a:endParaRPr lang="nb-NO" altLang="zh-CN"/>
          </a:p>
          <a:p>
            <a:r>
              <a:rPr lang="nb-NO" altLang="zh-CN"/>
              <a:t>• Accumulation of knowledge </a:t>
            </a:r>
            <a:r>
              <a:rPr lang="zh-CN" altLang="nb-NO"/>
              <a:t>知识的积累 </a:t>
            </a:r>
            <a:endParaRPr lang="nb-NO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Project description </a:t>
            </a:r>
            <a:r>
              <a:rPr lang="zh-CN" altLang="nb-NO" smtClean="0">
                <a:ea typeface="宋体" charset="-122"/>
              </a:rPr>
              <a:t>工程描述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11266" name="Plassholder for innhold 2"/>
          <p:cNvSpPr>
            <a:spLocks noGrp="1"/>
          </p:cNvSpPr>
          <p:nvPr>
            <p:ph idx="1"/>
          </p:nvPr>
        </p:nvSpPr>
        <p:spPr>
          <a:xfrm>
            <a:off x="468313" y="1484313"/>
            <a:ext cx="8189912" cy="458787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Has all relevant parts of the project been described? </a:t>
            </a:r>
            <a:r>
              <a:rPr lang="zh-CN" altLang="en-US" smtClean="0">
                <a:ea typeface="宋体" charset="-122"/>
              </a:rPr>
              <a:t>是否描述了工程的所有相关组成部分？ </a:t>
            </a:r>
            <a:endParaRPr lang="en-US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Wells, pipelines, roads, powerlines, buildings,   waste deposits etc  </a:t>
            </a:r>
            <a:r>
              <a:rPr lang="zh-CN" altLang="en-US" smtClean="0">
                <a:ea typeface="宋体" charset="-122"/>
              </a:rPr>
              <a:t>钻井，管道，道路，输电线，建筑物，废物弃置等 </a:t>
            </a:r>
            <a:endParaRPr lang="en-US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Has good quality maps been provided?  </a:t>
            </a:r>
            <a:r>
              <a:rPr lang="zh-CN" altLang="en-US" smtClean="0">
                <a:ea typeface="宋体" charset="-122"/>
              </a:rPr>
              <a:t>是否提供了高质量的地图？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Location: maps on regional and local scale showing location of project area  </a:t>
            </a:r>
            <a:r>
              <a:rPr lang="zh-CN" altLang="en-US" smtClean="0">
                <a:ea typeface="宋体" charset="-122"/>
              </a:rPr>
              <a:t>地点：局域或局部地图指示施工地点 </a:t>
            </a:r>
            <a:endParaRPr lang="en-US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Plan: how the petroleum plant and infrastructure is distributed within the project area  </a:t>
            </a:r>
            <a:r>
              <a:rPr lang="zh-CN" altLang="en-US" smtClean="0">
                <a:ea typeface="宋体" charset="-122"/>
              </a:rPr>
              <a:t>计划：石油厂与基础设施在施工地区何如分布 </a:t>
            </a:r>
            <a:endParaRPr lang="en-US" altLang="zh-CN" smtClean="0">
              <a:ea typeface="宋体" charset="-122"/>
            </a:endParaRPr>
          </a:p>
          <a:p>
            <a:pPr eaLnBrk="1" hangingPunct="1"/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Geographical scope  </a:t>
            </a:r>
            <a:r>
              <a:rPr lang="zh-CN" altLang="nb-NO" smtClean="0">
                <a:ea typeface="宋体" charset="-122"/>
              </a:rPr>
              <a:t>地理范围 </a:t>
            </a:r>
            <a:endParaRPr lang="nb-NO" altLang="zh-CN" smtClean="0">
              <a:ea typeface="宋体" charset="-122"/>
            </a:endParaRPr>
          </a:p>
        </p:txBody>
      </p:sp>
      <p:sp>
        <p:nvSpPr>
          <p:cNvPr id="12290" name="Plassholder for innhold 2"/>
          <p:cNvSpPr>
            <a:spLocks noGrp="1"/>
          </p:cNvSpPr>
          <p:nvPr>
            <p:ph idx="1"/>
          </p:nvPr>
        </p:nvSpPr>
        <p:spPr>
          <a:xfrm>
            <a:off x="395288" y="1484313"/>
            <a:ext cx="8262937" cy="458787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Area of influence – how far away from the project may impacts be expected?  </a:t>
            </a:r>
            <a:r>
              <a:rPr lang="zh-CN" altLang="nb-NO" smtClean="0">
                <a:ea typeface="宋体" charset="-122"/>
              </a:rPr>
              <a:t>影响地区</a:t>
            </a:r>
            <a:r>
              <a:rPr lang="nb-NO" altLang="zh-CN" smtClean="0">
                <a:ea typeface="宋体" charset="-122"/>
              </a:rPr>
              <a:t>——</a:t>
            </a:r>
            <a:r>
              <a:rPr lang="zh-CN" altLang="nb-NO" smtClean="0">
                <a:ea typeface="宋体" charset="-122"/>
              </a:rPr>
              <a:t>工程带来的影响波及的距离有多远？ </a:t>
            </a:r>
            <a:endParaRPr lang="en-US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Is the area of influence justified?</a:t>
            </a:r>
            <a:r>
              <a:rPr lang="en-US" altLang="zh-CN" smtClean="0">
                <a:ea typeface="宋体" charset="-122"/>
              </a:rPr>
              <a:t> </a:t>
            </a:r>
            <a:r>
              <a:rPr lang="zh-CN" altLang="en-US" smtClean="0">
                <a:ea typeface="宋体" charset="-122"/>
              </a:rPr>
              <a:t>是否论证了影响地区？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Variations depending on what kind of biodiversity  </a:t>
            </a:r>
            <a:r>
              <a:rPr lang="zh-CN" altLang="en-US" smtClean="0">
                <a:ea typeface="宋体" charset="-122"/>
              </a:rPr>
              <a:t>根据生物多样性的类型有所区别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Vegetation/flora: area of influence usually quite local  </a:t>
            </a:r>
            <a:r>
              <a:rPr lang="zh-CN" altLang="nb-NO" smtClean="0">
                <a:ea typeface="宋体" charset="-122"/>
              </a:rPr>
              <a:t>植被和（或）植物：影响地区通常就是当地范围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mtClean="0">
                <a:ea typeface="宋体" charset="-122"/>
              </a:rPr>
              <a:t>Birds and mammals: area of influence may go far beyond the project area  </a:t>
            </a:r>
            <a:r>
              <a:rPr lang="zh-CN" altLang="nb-NO" smtClean="0">
                <a:ea typeface="宋体" charset="-122"/>
              </a:rPr>
              <a:t>鸟类和哺乳动物：影响地区可能远远超出施工地区 </a:t>
            </a:r>
            <a:endParaRPr lang="en-US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Aquaticlife: downstream  </a:t>
            </a:r>
            <a:r>
              <a:rPr lang="zh-CN" altLang="nb-NO" smtClean="0">
                <a:ea typeface="宋体" charset="-122"/>
              </a:rPr>
              <a:t>水生生物：下游流域 </a:t>
            </a:r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Is biodiversity properly addressed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smtClean="0">
                <a:ea typeface="宋体" charset="-122"/>
              </a:rPr>
              <a:t>是否恰当地处理了生物多样性问题？ </a:t>
            </a:r>
            <a:endParaRPr lang="nb-NO" altLang="zh-CN" sz="2800" smtClean="0">
              <a:ea typeface="宋体" charset="-122"/>
            </a:endParaRPr>
          </a:p>
        </p:txBody>
      </p:sp>
      <p:sp>
        <p:nvSpPr>
          <p:cNvPr id="13314" name="Plassholder for innhold 2"/>
          <p:cNvSpPr>
            <a:spLocks noGrp="1"/>
          </p:cNvSpPr>
          <p:nvPr>
            <p:ph idx="1"/>
          </p:nvPr>
        </p:nvSpPr>
        <p:spPr>
          <a:xfrm>
            <a:off x="428625" y="1196975"/>
            <a:ext cx="8229600" cy="5111750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Have all relevant ecosystem components been</a:t>
            </a:r>
          </a:p>
          <a:p>
            <a:pPr eaLnBrk="1" hangingPunct="1">
              <a:buFont typeface="Arial" charset="0"/>
              <a:buNone/>
            </a:pPr>
            <a:r>
              <a:rPr lang="nb-NO" altLang="zh-CN" smtClean="0">
                <a:ea typeface="宋体" charset="-122"/>
              </a:rPr>
              <a:t>	included?  </a:t>
            </a:r>
            <a:r>
              <a:rPr lang="zh-CN" altLang="nb-NO" smtClean="0">
                <a:ea typeface="宋体" charset="-122"/>
              </a:rPr>
              <a:t>是否涵盖了相关生态系统的所有组成部分？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nb-NO" altLang="zh-CN" smtClean="0">
                <a:ea typeface="宋体" charset="-122"/>
              </a:rPr>
              <a:t>Ecosystem components  </a:t>
            </a:r>
            <a:r>
              <a:rPr lang="zh-CN" altLang="nb-NO" smtClean="0">
                <a:ea typeface="宋体" charset="-122"/>
              </a:rPr>
              <a:t>生态系统组成部分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Vegetation/plants  </a:t>
            </a:r>
            <a:r>
              <a:rPr lang="zh-CN" altLang="nb-NO" smtClean="0">
                <a:ea typeface="宋体" charset="-122"/>
              </a:rPr>
              <a:t>植被和（或）植物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Birds and mammals  </a:t>
            </a:r>
            <a:r>
              <a:rPr lang="zh-CN" altLang="nb-NO" smtClean="0">
                <a:ea typeface="宋体" charset="-122"/>
              </a:rPr>
              <a:t>鸟类和哺乳动物 </a:t>
            </a:r>
            <a:endParaRPr lang="nb-NO" altLang="zh-CN" smtClean="0">
              <a:ea typeface="宋体" charset="-122"/>
            </a:endParaRPr>
          </a:p>
          <a:p>
            <a:pPr eaLnBrk="1" hangingPunct="1">
              <a:buFont typeface="Arial" charset="0"/>
              <a:buNone/>
            </a:pPr>
            <a:r>
              <a:rPr lang="nb-NO" altLang="zh-CN" smtClean="0">
                <a:ea typeface="宋体" charset="-122"/>
              </a:rPr>
              <a:t>		• Local species, species ”passing through”  </a:t>
            </a:r>
            <a:r>
              <a:rPr lang="zh-CN" altLang="en-US" smtClean="0">
                <a:ea typeface="宋体" charset="-122"/>
              </a:rPr>
              <a:t>当地物种，“途径当地”的物种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Aquatic species  </a:t>
            </a:r>
            <a:r>
              <a:rPr lang="zh-CN" altLang="nb-NO" smtClean="0">
                <a:ea typeface="宋体" charset="-122"/>
              </a:rPr>
              <a:t>水生物种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Ecosystem functions  </a:t>
            </a:r>
            <a:r>
              <a:rPr lang="zh-CN" altLang="nb-NO" smtClean="0">
                <a:ea typeface="宋体" charset="-122"/>
              </a:rPr>
              <a:t>生态系统功能 </a:t>
            </a:r>
            <a:endParaRPr lang="nb-NO" altLang="zh-CN" smtClean="0">
              <a:ea typeface="宋体" charset="-122"/>
            </a:endParaRPr>
          </a:p>
          <a:p>
            <a:pPr eaLnBrk="1" hangingPunct="1"/>
            <a:r>
              <a:rPr lang="en-US" altLang="zh-CN" smtClean="0">
                <a:ea typeface="宋体" charset="-122"/>
              </a:rPr>
              <a:t>If a seemingly relevant ecosystem component is not included, this should be explained and justified  </a:t>
            </a:r>
            <a:r>
              <a:rPr lang="zh-CN" altLang="en-US" smtClean="0">
                <a:ea typeface="宋体" charset="-122"/>
              </a:rPr>
              <a:t>如果没有涵盖明显相关的</a:t>
            </a:r>
            <a:r>
              <a:rPr lang="zh-CN" altLang="nb-NO" smtClean="0">
                <a:ea typeface="宋体" charset="-122"/>
              </a:rPr>
              <a:t>生态系统组成部分 ，需要对此进行解释和论证 </a:t>
            </a:r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Birds and mammals  </a:t>
            </a:r>
            <a:r>
              <a:rPr lang="zh-CN" altLang="nb-NO" sz="2800" smtClean="0">
                <a:ea typeface="宋体" charset="-122"/>
              </a:rPr>
              <a:t>鸟类和哺乳动物 </a:t>
            </a:r>
            <a:endParaRPr lang="nb-NO" altLang="zh-CN" sz="2800" smtClean="0">
              <a:ea typeface="宋体" charset="-122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34100" y="1700213"/>
            <a:ext cx="2852738" cy="4032250"/>
          </a:xfrm>
        </p:spPr>
      </p:pic>
      <p:sp>
        <p:nvSpPr>
          <p:cNvPr id="14339" name="TekstSylinder 4"/>
          <p:cNvSpPr txBox="1">
            <a:spLocks noChangeArrowheads="1"/>
          </p:cNvSpPr>
          <p:nvPr/>
        </p:nvSpPr>
        <p:spPr bwMode="auto">
          <a:xfrm>
            <a:off x="6227763" y="5805488"/>
            <a:ext cx="27368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altLang="zh-CN" sz="1400"/>
              <a:t>Slenderbill curlew, globally threatened</a:t>
            </a:r>
          </a:p>
        </p:txBody>
      </p:sp>
      <p:sp>
        <p:nvSpPr>
          <p:cNvPr id="14340" name="Rektangel 5"/>
          <p:cNvSpPr>
            <a:spLocks noChangeArrowheads="1"/>
          </p:cNvSpPr>
          <p:nvPr/>
        </p:nvSpPr>
        <p:spPr bwMode="auto">
          <a:xfrm>
            <a:off x="468313" y="1052513"/>
            <a:ext cx="56165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nb-NO" altLang="zh-CN" sz="2400"/>
              <a:t>  </a:t>
            </a:r>
            <a:r>
              <a:rPr lang="nb-NO" altLang="zh-CN"/>
              <a:t>Is the whole area of influence covered  by the asessment?  </a:t>
            </a:r>
            <a:r>
              <a:rPr lang="zh-CN" altLang="en-US"/>
              <a:t>评估是否涵盖了受到影响的整个地区？ </a:t>
            </a:r>
            <a:endParaRPr lang="nb-NO" altLang="zh-CN"/>
          </a:p>
          <a:p>
            <a:r>
              <a:rPr lang="nb-NO" altLang="zh-CN"/>
              <a:t>•  Are especially important habitats identified?  </a:t>
            </a:r>
            <a:r>
              <a:rPr lang="zh-CN" altLang="en-US"/>
              <a:t>是否确认了特别重要的栖息地？ </a:t>
            </a:r>
            <a:endParaRPr lang="nb-NO" altLang="zh-CN"/>
          </a:p>
          <a:p>
            <a:r>
              <a:rPr lang="nb-NO" altLang="zh-CN"/>
              <a:t>•  Are especially vulnerable species identified?  </a:t>
            </a:r>
            <a:r>
              <a:rPr lang="zh-CN" altLang="en-US"/>
              <a:t>是否确认了特别脆弱的物种（易危物种）？ </a:t>
            </a:r>
            <a:endParaRPr lang="nb-NO" altLang="zh-CN"/>
          </a:p>
          <a:p>
            <a:r>
              <a:rPr lang="nb-NO" altLang="zh-CN"/>
              <a:t>	–Red listed species  </a:t>
            </a:r>
            <a:r>
              <a:rPr lang="zh-CN" altLang="en-US"/>
              <a:t>红色名录中的物种 </a:t>
            </a:r>
            <a:endParaRPr lang="nb-NO" altLang="zh-CN"/>
          </a:p>
          <a:p>
            <a:r>
              <a:rPr lang="nb-NO" altLang="zh-CN"/>
              <a:t>	–Species covered by international 	conventions  </a:t>
            </a:r>
            <a:r>
              <a:rPr lang="zh-CN" altLang="en-US"/>
              <a:t>相关国际公约保护的物种 </a:t>
            </a:r>
            <a:endParaRPr lang="nb-NO" altLang="zh-CN"/>
          </a:p>
          <a:p>
            <a:r>
              <a:rPr lang="nb-NO" altLang="zh-CN"/>
              <a:t>	–National responsibility species/endemic species  </a:t>
            </a:r>
            <a:r>
              <a:rPr lang="zh-CN" altLang="en-US"/>
              <a:t>国家需要负责物种和（或）特有种 </a:t>
            </a:r>
            <a:endParaRPr lang="nb-NO" altLang="zh-CN"/>
          </a:p>
          <a:p>
            <a:r>
              <a:rPr lang="nb-NO" altLang="zh-CN"/>
              <a:t>	–Species of economic value  </a:t>
            </a:r>
            <a:r>
              <a:rPr lang="zh-CN" altLang="en-US"/>
              <a:t>具有经济价值的物种 </a:t>
            </a:r>
            <a:endParaRPr lang="nb-NO" altLang="zh-CN"/>
          </a:p>
          <a:p>
            <a:r>
              <a:rPr lang="en-US" altLang="zh-CN"/>
              <a:t>•  Is the function of the habitat for the vulnerable species identified?  </a:t>
            </a:r>
            <a:r>
              <a:rPr lang="zh-CN" altLang="en-US"/>
              <a:t>是否确认了易危物种栖息地的功能？ </a:t>
            </a:r>
            <a:endParaRPr lang="en-US" altLang="zh-CN"/>
          </a:p>
          <a:p>
            <a:r>
              <a:rPr lang="nb-NO" altLang="zh-CN"/>
              <a:t>	–Breeding, nesting, foraging, hunting, 	resting, migration etc.</a:t>
            </a:r>
            <a:r>
              <a:rPr lang="zh-CN" altLang="nb-NO"/>
              <a:t>繁殖，营巢，觅食，捕猎，休息，迁徙等 </a:t>
            </a:r>
            <a:endParaRPr lang="nb-NO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Quality of baseline information 1</a:t>
            </a:r>
            <a:br>
              <a:rPr lang="nb-NO" altLang="zh-CN" sz="2800" smtClean="0">
                <a:ea typeface="宋体" charset="-122"/>
              </a:rPr>
            </a:br>
            <a:r>
              <a:rPr lang="zh-CN" altLang="nb-NO" sz="2800" smtClean="0">
                <a:ea typeface="宋体" charset="-122"/>
              </a:rPr>
              <a:t>基线数据的质量</a:t>
            </a:r>
            <a:r>
              <a:rPr lang="nb-NO" altLang="zh-CN" sz="2800" smtClean="0">
                <a:ea typeface="宋体" charset="-122"/>
              </a:rPr>
              <a:t>1 </a:t>
            </a:r>
          </a:p>
        </p:txBody>
      </p:sp>
      <p:sp>
        <p:nvSpPr>
          <p:cNvPr id="15362" name="Plassholder for innhold 2"/>
          <p:cNvSpPr>
            <a:spLocks noGrp="1"/>
          </p:cNvSpPr>
          <p:nvPr>
            <p:ph idx="1"/>
          </p:nvPr>
        </p:nvSpPr>
        <p:spPr>
          <a:xfrm>
            <a:off x="468313" y="1557338"/>
            <a:ext cx="8189912" cy="4514850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Has all relevant existing knowledge been used?  </a:t>
            </a:r>
            <a:r>
              <a:rPr lang="zh-CN" altLang="en-US" smtClean="0">
                <a:ea typeface="宋体" charset="-122"/>
              </a:rPr>
              <a:t>是否使用了现存的所有知识？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Data bases  </a:t>
            </a:r>
            <a:r>
              <a:rPr lang="zh-CN" altLang="nb-NO" smtClean="0">
                <a:ea typeface="宋体" charset="-122"/>
              </a:rPr>
              <a:t>数据库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Scientific reports/biodiversity sensitivity atlas  </a:t>
            </a:r>
            <a:r>
              <a:rPr lang="zh-CN" altLang="nb-NO" smtClean="0">
                <a:ea typeface="宋体" charset="-122"/>
              </a:rPr>
              <a:t>科研报告和（或）生物多样性敏感性地图集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Expert knowledge (authorities, NGOs, other experts)  </a:t>
            </a:r>
            <a:r>
              <a:rPr lang="zh-CN" altLang="en-US" smtClean="0">
                <a:ea typeface="宋体" charset="-122"/>
              </a:rPr>
              <a:t>专家知识（权威机构，非政府组织，其他专家） </a:t>
            </a:r>
            <a:endParaRPr lang="nb-NO" altLang="zh-CN" smtClean="0">
              <a:ea typeface="宋体" charset="-122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nb-NO" altLang="zh-CN" smtClean="0">
                <a:ea typeface="宋体" charset="-122"/>
              </a:rPr>
              <a:t>	Informal knowledge (local informants)  </a:t>
            </a:r>
            <a:r>
              <a:rPr lang="zh-CN" altLang="nb-NO" smtClean="0">
                <a:ea typeface="宋体" charset="-122"/>
              </a:rPr>
              <a:t>非正式知识（当地知情人） </a:t>
            </a:r>
            <a:endParaRPr lang="nb-NO" altLang="zh-CN" smtClean="0">
              <a:ea typeface="宋体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gPresentasjonsMAL2007[1]">
  <a:themeElements>
    <a:clrScheme name="DN">
      <a:dk1>
        <a:srgbClr val="000000"/>
      </a:dk1>
      <a:lt1>
        <a:srgbClr val="FFFFFF"/>
      </a:lt1>
      <a:dk2>
        <a:srgbClr val="9AAB7F"/>
      </a:dk2>
      <a:lt2>
        <a:srgbClr val="C2CDB1"/>
      </a:lt2>
      <a:accent1>
        <a:srgbClr val="3F5C14"/>
      </a:accent1>
      <a:accent2>
        <a:srgbClr val="EC008C"/>
      </a:accent2>
      <a:accent3>
        <a:srgbClr val="0092D1"/>
      </a:accent3>
      <a:accent4>
        <a:srgbClr val="0061AA"/>
      </a:accent4>
      <a:accent5>
        <a:srgbClr val="00ADEF"/>
      </a:accent5>
      <a:accent6>
        <a:srgbClr val="808284"/>
      </a:accent6>
      <a:hlink>
        <a:srgbClr val="3F5C14"/>
      </a:hlink>
      <a:folHlink>
        <a:srgbClr val="9AAB7F"/>
      </a:folHlink>
    </a:clrScheme>
    <a:fontScheme name="DN - Direktoratet for nautrforvalt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EngPresentasjonsMAL2007[1]</Template>
  <TotalTime>343</TotalTime>
  <Words>2295</Words>
  <Application>Microsoft Office PowerPoint</Application>
  <PresentationFormat>On-screen Show (4:3)</PresentationFormat>
  <Paragraphs>145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5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宋体</vt:lpstr>
      <vt:lpstr>Calibri</vt:lpstr>
      <vt:lpstr>Wingdings</vt:lpstr>
      <vt:lpstr>EngPresentasjonsMAL2007[1]</vt:lpstr>
      <vt:lpstr>EngPresentasjonsMAL2007[1]</vt:lpstr>
      <vt:lpstr>EngPresentasjonsMAL2007[1]</vt:lpstr>
      <vt:lpstr>EngPresentasjonsMAL2007[1]</vt:lpstr>
      <vt:lpstr>EngPresentasjonsMAL2007[1]</vt:lpstr>
      <vt:lpstr>Norwegian use of the Planning and Building Act to protect biodiversity 挪威运用规划与建设法案保护生物多样性</vt:lpstr>
      <vt:lpstr>Basic assumptions to keep in mind 需要记住的基本假设 </vt:lpstr>
      <vt:lpstr>What are we basically looking for 我们寻找的最基本要素有什么 </vt:lpstr>
      <vt:lpstr>Contents / check list 内容与（或）核查表 </vt:lpstr>
      <vt:lpstr>Project description 工程描述 </vt:lpstr>
      <vt:lpstr>Geographical scope  地理范围 </vt:lpstr>
      <vt:lpstr>Is biodiversity properly addressed 是否恰当地处理了生物多样性问题？ </vt:lpstr>
      <vt:lpstr>Birds and mammals  鸟类和哺乳动物 </vt:lpstr>
      <vt:lpstr>Quality of baseline information 1 基线数据的质量1 </vt:lpstr>
      <vt:lpstr>Quality of baseline information 2 基线数据的质量2 </vt:lpstr>
      <vt:lpstr>How is the information presented 如何呈现信息 </vt:lpstr>
      <vt:lpstr>Have possible impacts on biodiversity been addressed. Direct impacts  是否处理了对生物多样性所有可能的影响。直接影响</vt:lpstr>
      <vt:lpstr>Indirect impacts  间接影响 </vt:lpstr>
      <vt:lpstr>Value and effect  价值和影响 </vt:lpstr>
      <vt:lpstr>Professionality 专业性 </vt:lpstr>
      <vt:lpstr>Cumulative effects  累积影响 </vt:lpstr>
      <vt:lpstr>Mitigation  减缓影响 </vt:lpstr>
      <vt:lpstr>Monitoring and evaluation  监测与评估 </vt:lpstr>
    </vt:vector>
  </TitlesOfParts>
  <Company>Direktoratet for naturforvaltning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Norwegian use of the Planning and Building Act to protect biodiversity</dc:title>
  <dc:creator>Svein Aage Mehli</dc:creator>
  <cp:lastModifiedBy>admin</cp:lastModifiedBy>
  <cp:revision>60</cp:revision>
  <dcterms:created xsi:type="dcterms:W3CDTF">2010-09-23T11:37:45Z</dcterms:created>
  <dcterms:modified xsi:type="dcterms:W3CDTF">2010-09-26T14:34:20Z</dcterms:modified>
</cp:coreProperties>
</file>