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72" r:id="rId6"/>
    <p:sldId id="269" r:id="rId7"/>
    <p:sldId id="270" r:id="rId8"/>
    <p:sldId id="260" r:id="rId9"/>
    <p:sldId id="274" r:id="rId10"/>
    <p:sldId id="276" r:id="rId11"/>
    <p:sldId id="271" r:id="rId12"/>
    <p:sldId id="262" r:id="rId13"/>
    <p:sldId id="261" r:id="rId14"/>
    <p:sldId id="273" r:id="rId15"/>
    <p:sldId id="266" r:id="rId16"/>
    <p:sldId id="267" r:id="rId17"/>
    <p:sldId id="268" r:id="rId18"/>
    <p:sldId id="275" r:id="rId19"/>
    <p:sldId id="264" r:id="rId20"/>
  </p:sldIdLst>
  <p:sldSz cx="9144000" cy="6858000" type="screen4x3"/>
  <p:notesSz cx="6858000" cy="9144000"/>
  <p:defaultTextStyle>
    <a:defPPr>
      <a:defRPr lang="nb-NO"/>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7" autoAdjust="0"/>
    <p:restoredTop sz="94660"/>
  </p:normalViewPr>
  <p:slideViewPr>
    <p:cSldViewPr>
      <p:cViewPr varScale="1">
        <p:scale>
          <a:sx n="77" d="100"/>
          <a:sy n="77" d="100"/>
        </p:scale>
        <p:origin x="-102"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
        <p:nvSpPr>
          <p:cNvPr id="4" name="Rectangle 4"/>
          <p:cNvSpPr>
            <a:spLocks noGrp="1" noChangeArrowheads="1"/>
          </p:cNvSpPr>
          <p:nvPr>
            <p:ph type="dt" sz="half" idx="10"/>
          </p:nvPr>
        </p:nvSpPr>
        <p:spPr>
          <a:ln/>
        </p:spPr>
        <p:txBody>
          <a:bodyPr/>
          <a:lstStyle>
            <a:lvl1pPr>
              <a:defRPr/>
            </a:lvl1pPr>
          </a:lstStyle>
          <a:p>
            <a:pPr>
              <a:defRPr/>
            </a:pPr>
            <a:endParaRPr lang="nb-NO"/>
          </a:p>
        </p:txBody>
      </p:sp>
      <p:sp>
        <p:nvSpPr>
          <p:cNvPr id="5" name="Rectangle 5"/>
          <p:cNvSpPr>
            <a:spLocks noGrp="1" noChangeArrowheads="1"/>
          </p:cNvSpPr>
          <p:nvPr>
            <p:ph type="ftr" sz="quarter" idx="11"/>
          </p:nvPr>
        </p:nvSpPr>
        <p:spPr>
          <a:ln/>
        </p:spPr>
        <p:txBody>
          <a:bodyPr/>
          <a:lstStyle>
            <a:lvl1pPr>
              <a:defRPr/>
            </a:lvl1pPr>
          </a:lstStyle>
          <a:p>
            <a:pPr>
              <a:defRPr/>
            </a:pPr>
            <a:endParaRPr lang="nb-NO"/>
          </a:p>
        </p:txBody>
      </p:sp>
      <p:sp>
        <p:nvSpPr>
          <p:cNvPr id="6" name="Rectangle 6"/>
          <p:cNvSpPr>
            <a:spLocks noGrp="1" noChangeArrowheads="1"/>
          </p:cNvSpPr>
          <p:nvPr>
            <p:ph type="sldNum" sz="quarter" idx="12"/>
          </p:nvPr>
        </p:nvSpPr>
        <p:spPr>
          <a:ln/>
        </p:spPr>
        <p:txBody>
          <a:bodyPr/>
          <a:lstStyle>
            <a:lvl1pPr>
              <a:defRPr/>
            </a:lvl1pPr>
          </a:lstStyle>
          <a:p>
            <a:pPr>
              <a:defRPr/>
            </a:pPr>
            <a:fld id="{7409077C-07EB-442E-97AA-3DCD126DE963}" type="slidenum">
              <a:rPr lang="nb-NO"/>
              <a:pPr>
                <a:defRPr/>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4"/>
          <p:cNvSpPr>
            <a:spLocks noGrp="1" noChangeArrowheads="1"/>
          </p:cNvSpPr>
          <p:nvPr>
            <p:ph type="dt" sz="half" idx="10"/>
          </p:nvPr>
        </p:nvSpPr>
        <p:spPr>
          <a:ln/>
        </p:spPr>
        <p:txBody>
          <a:bodyPr/>
          <a:lstStyle>
            <a:lvl1pPr>
              <a:defRPr/>
            </a:lvl1pPr>
          </a:lstStyle>
          <a:p>
            <a:pPr>
              <a:defRPr/>
            </a:pPr>
            <a:endParaRPr lang="nb-NO"/>
          </a:p>
        </p:txBody>
      </p:sp>
      <p:sp>
        <p:nvSpPr>
          <p:cNvPr id="5" name="Rectangle 5"/>
          <p:cNvSpPr>
            <a:spLocks noGrp="1" noChangeArrowheads="1"/>
          </p:cNvSpPr>
          <p:nvPr>
            <p:ph type="ftr" sz="quarter" idx="11"/>
          </p:nvPr>
        </p:nvSpPr>
        <p:spPr>
          <a:ln/>
        </p:spPr>
        <p:txBody>
          <a:bodyPr/>
          <a:lstStyle>
            <a:lvl1pPr>
              <a:defRPr/>
            </a:lvl1pPr>
          </a:lstStyle>
          <a:p>
            <a:pPr>
              <a:defRPr/>
            </a:pPr>
            <a:endParaRPr lang="nb-NO"/>
          </a:p>
        </p:txBody>
      </p:sp>
      <p:sp>
        <p:nvSpPr>
          <p:cNvPr id="6" name="Rectangle 6"/>
          <p:cNvSpPr>
            <a:spLocks noGrp="1" noChangeArrowheads="1"/>
          </p:cNvSpPr>
          <p:nvPr>
            <p:ph type="sldNum" sz="quarter" idx="12"/>
          </p:nvPr>
        </p:nvSpPr>
        <p:spPr>
          <a:ln/>
        </p:spPr>
        <p:txBody>
          <a:bodyPr/>
          <a:lstStyle>
            <a:lvl1pPr>
              <a:defRPr/>
            </a:lvl1pPr>
          </a:lstStyle>
          <a:p>
            <a:pPr>
              <a:defRPr/>
            </a:pPr>
            <a:fld id="{68FF4380-B139-43DE-92D7-511887998FC9}" type="slidenum">
              <a:rPr lang="nb-NO"/>
              <a:pPr>
                <a:defRPr/>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4"/>
          <p:cNvSpPr>
            <a:spLocks noGrp="1" noChangeArrowheads="1"/>
          </p:cNvSpPr>
          <p:nvPr>
            <p:ph type="dt" sz="half" idx="10"/>
          </p:nvPr>
        </p:nvSpPr>
        <p:spPr>
          <a:ln/>
        </p:spPr>
        <p:txBody>
          <a:bodyPr/>
          <a:lstStyle>
            <a:lvl1pPr>
              <a:defRPr/>
            </a:lvl1pPr>
          </a:lstStyle>
          <a:p>
            <a:pPr>
              <a:defRPr/>
            </a:pPr>
            <a:endParaRPr lang="nb-NO"/>
          </a:p>
        </p:txBody>
      </p:sp>
      <p:sp>
        <p:nvSpPr>
          <p:cNvPr id="5" name="Rectangle 5"/>
          <p:cNvSpPr>
            <a:spLocks noGrp="1" noChangeArrowheads="1"/>
          </p:cNvSpPr>
          <p:nvPr>
            <p:ph type="ftr" sz="quarter" idx="11"/>
          </p:nvPr>
        </p:nvSpPr>
        <p:spPr>
          <a:ln/>
        </p:spPr>
        <p:txBody>
          <a:bodyPr/>
          <a:lstStyle>
            <a:lvl1pPr>
              <a:defRPr/>
            </a:lvl1pPr>
          </a:lstStyle>
          <a:p>
            <a:pPr>
              <a:defRPr/>
            </a:pPr>
            <a:endParaRPr lang="nb-NO"/>
          </a:p>
        </p:txBody>
      </p:sp>
      <p:sp>
        <p:nvSpPr>
          <p:cNvPr id="6" name="Rectangle 6"/>
          <p:cNvSpPr>
            <a:spLocks noGrp="1" noChangeArrowheads="1"/>
          </p:cNvSpPr>
          <p:nvPr>
            <p:ph type="sldNum" sz="quarter" idx="12"/>
          </p:nvPr>
        </p:nvSpPr>
        <p:spPr>
          <a:ln/>
        </p:spPr>
        <p:txBody>
          <a:bodyPr/>
          <a:lstStyle>
            <a:lvl1pPr>
              <a:defRPr/>
            </a:lvl1pPr>
          </a:lstStyle>
          <a:p>
            <a:pPr>
              <a:defRPr/>
            </a:pPr>
            <a:fld id="{80D67A34-7D14-47AA-B495-66FC33713BFA}" type="slidenum">
              <a:rPr lang="nb-NO"/>
              <a:pPr>
                <a:defRPr/>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4"/>
          <p:cNvSpPr>
            <a:spLocks noGrp="1" noChangeArrowheads="1"/>
          </p:cNvSpPr>
          <p:nvPr>
            <p:ph type="dt" sz="half" idx="10"/>
          </p:nvPr>
        </p:nvSpPr>
        <p:spPr>
          <a:ln/>
        </p:spPr>
        <p:txBody>
          <a:bodyPr/>
          <a:lstStyle>
            <a:lvl1pPr>
              <a:defRPr/>
            </a:lvl1pPr>
          </a:lstStyle>
          <a:p>
            <a:pPr>
              <a:defRPr/>
            </a:pPr>
            <a:endParaRPr lang="nb-NO"/>
          </a:p>
        </p:txBody>
      </p:sp>
      <p:sp>
        <p:nvSpPr>
          <p:cNvPr id="5" name="Rectangle 5"/>
          <p:cNvSpPr>
            <a:spLocks noGrp="1" noChangeArrowheads="1"/>
          </p:cNvSpPr>
          <p:nvPr>
            <p:ph type="ftr" sz="quarter" idx="11"/>
          </p:nvPr>
        </p:nvSpPr>
        <p:spPr>
          <a:ln/>
        </p:spPr>
        <p:txBody>
          <a:bodyPr/>
          <a:lstStyle>
            <a:lvl1pPr>
              <a:defRPr/>
            </a:lvl1pPr>
          </a:lstStyle>
          <a:p>
            <a:pPr>
              <a:defRPr/>
            </a:pPr>
            <a:endParaRPr lang="nb-NO"/>
          </a:p>
        </p:txBody>
      </p:sp>
      <p:sp>
        <p:nvSpPr>
          <p:cNvPr id="6" name="Rectangle 6"/>
          <p:cNvSpPr>
            <a:spLocks noGrp="1" noChangeArrowheads="1"/>
          </p:cNvSpPr>
          <p:nvPr>
            <p:ph type="sldNum" sz="quarter" idx="12"/>
          </p:nvPr>
        </p:nvSpPr>
        <p:spPr>
          <a:ln/>
        </p:spPr>
        <p:txBody>
          <a:bodyPr/>
          <a:lstStyle>
            <a:lvl1pPr>
              <a:defRPr/>
            </a:lvl1pPr>
          </a:lstStyle>
          <a:p>
            <a:pPr>
              <a:defRPr/>
            </a:pPr>
            <a:fld id="{2A5BAE8B-9CEB-4FD5-85FA-8711CD498885}" type="slidenum">
              <a:rPr lang="nb-NO"/>
              <a:pPr>
                <a:defRPr/>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Rectangle 4"/>
          <p:cNvSpPr>
            <a:spLocks noGrp="1" noChangeArrowheads="1"/>
          </p:cNvSpPr>
          <p:nvPr>
            <p:ph type="dt" sz="half" idx="10"/>
          </p:nvPr>
        </p:nvSpPr>
        <p:spPr>
          <a:ln/>
        </p:spPr>
        <p:txBody>
          <a:bodyPr/>
          <a:lstStyle>
            <a:lvl1pPr>
              <a:defRPr/>
            </a:lvl1pPr>
          </a:lstStyle>
          <a:p>
            <a:pPr>
              <a:defRPr/>
            </a:pPr>
            <a:endParaRPr lang="nb-NO"/>
          </a:p>
        </p:txBody>
      </p:sp>
      <p:sp>
        <p:nvSpPr>
          <p:cNvPr id="5" name="Rectangle 5"/>
          <p:cNvSpPr>
            <a:spLocks noGrp="1" noChangeArrowheads="1"/>
          </p:cNvSpPr>
          <p:nvPr>
            <p:ph type="ftr" sz="quarter" idx="11"/>
          </p:nvPr>
        </p:nvSpPr>
        <p:spPr>
          <a:ln/>
        </p:spPr>
        <p:txBody>
          <a:bodyPr/>
          <a:lstStyle>
            <a:lvl1pPr>
              <a:defRPr/>
            </a:lvl1pPr>
          </a:lstStyle>
          <a:p>
            <a:pPr>
              <a:defRPr/>
            </a:pPr>
            <a:endParaRPr lang="nb-NO"/>
          </a:p>
        </p:txBody>
      </p:sp>
      <p:sp>
        <p:nvSpPr>
          <p:cNvPr id="6" name="Rectangle 6"/>
          <p:cNvSpPr>
            <a:spLocks noGrp="1" noChangeArrowheads="1"/>
          </p:cNvSpPr>
          <p:nvPr>
            <p:ph type="sldNum" sz="quarter" idx="12"/>
          </p:nvPr>
        </p:nvSpPr>
        <p:spPr>
          <a:ln/>
        </p:spPr>
        <p:txBody>
          <a:bodyPr/>
          <a:lstStyle>
            <a:lvl1pPr>
              <a:defRPr/>
            </a:lvl1pPr>
          </a:lstStyle>
          <a:p>
            <a:pPr>
              <a:defRPr/>
            </a:pPr>
            <a:fld id="{7CFE9E20-0119-4C67-82CD-0F9D076392EE}" type="slidenum">
              <a:rPr lang="nb-NO"/>
              <a:pPr>
                <a:defRPr/>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Rectangle 4"/>
          <p:cNvSpPr>
            <a:spLocks noGrp="1" noChangeArrowheads="1"/>
          </p:cNvSpPr>
          <p:nvPr>
            <p:ph type="dt" sz="half" idx="10"/>
          </p:nvPr>
        </p:nvSpPr>
        <p:spPr>
          <a:ln/>
        </p:spPr>
        <p:txBody>
          <a:bodyPr/>
          <a:lstStyle>
            <a:lvl1pPr>
              <a:defRPr/>
            </a:lvl1pPr>
          </a:lstStyle>
          <a:p>
            <a:pPr>
              <a:defRPr/>
            </a:pPr>
            <a:endParaRPr lang="nb-NO"/>
          </a:p>
        </p:txBody>
      </p:sp>
      <p:sp>
        <p:nvSpPr>
          <p:cNvPr id="6" name="Rectangle 5"/>
          <p:cNvSpPr>
            <a:spLocks noGrp="1" noChangeArrowheads="1"/>
          </p:cNvSpPr>
          <p:nvPr>
            <p:ph type="ftr" sz="quarter" idx="11"/>
          </p:nvPr>
        </p:nvSpPr>
        <p:spPr>
          <a:ln/>
        </p:spPr>
        <p:txBody>
          <a:bodyPr/>
          <a:lstStyle>
            <a:lvl1pPr>
              <a:defRPr/>
            </a:lvl1pPr>
          </a:lstStyle>
          <a:p>
            <a:pPr>
              <a:defRPr/>
            </a:pPr>
            <a:endParaRPr lang="nb-NO"/>
          </a:p>
        </p:txBody>
      </p:sp>
      <p:sp>
        <p:nvSpPr>
          <p:cNvPr id="7" name="Rectangle 6"/>
          <p:cNvSpPr>
            <a:spLocks noGrp="1" noChangeArrowheads="1"/>
          </p:cNvSpPr>
          <p:nvPr>
            <p:ph type="sldNum" sz="quarter" idx="12"/>
          </p:nvPr>
        </p:nvSpPr>
        <p:spPr>
          <a:ln/>
        </p:spPr>
        <p:txBody>
          <a:bodyPr/>
          <a:lstStyle>
            <a:lvl1pPr>
              <a:defRPr/>
            </a:lvl1pPr>
          </a:lstStyle>
          <a:p>
            <a:pPr>
              <a:defRPr/>
            </a:pPr>
            <a:fld id="{6C36E3E3-57F2-4448-83E4-E97244A17F04}" type="slidenum">
              <a:rPr lang="nb-NO"/>
              <a:pPr>
                <a:defRPr/>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Rectangle 4"/>
          <p:cNvSpPr>
            <a:spLocks noGrp="1" noChangeArrowheads="1"/>
          </p:cNvSpPr>
          <p:nvPr>
            <p:ph type="dt" sz="half" idx="10"/>
          </p:nvPr>
        </p:nvSpPr>
        <p:spPr>
          <a:ln/>
        </p:spPr>
        <p:txBody>
          <a:bodyPr/>
          <a:lstStyle>
            <a:lvl1pPr>
              <a:defRPr/>
            </a:lvl1pPr>
          </a:lstStyle>
          <a:p>
            <a:pPr>
              <a:defRPr/>
            </a:pPr>
            <a:endParaRPr lang="nb-NO"/>
          </a:p>
        </p:txBody>
      </p:sp>
      <p:sp>
        <p:nvSpPr>
          <p:cNvPr id="8" name="Rectangle 5"/>
          <p:cNvSpPr>
            <a:spLocks noGrp="1" noChangeArrowheads="1"/>
          </p:cNvSpPr>
          <p:nvPr>
            <p:ph type="ftr" sz="quarter" idx="11"/>
          </p:nvPr>
        </p:nvSpPr>
        <p:spPr>
          <a:ln/>
        </p:spPr>
        <p:txBody>
          <a:bodyPr/>
          <a:lstStyle>
            <a:lvl1pPr>
              <a:defRPr/>
            </a:lvl1pPr>
          </a:lstStyle>
          <a:p>
            <a:pPr>
              <a:defRPr/>
            </a:pPr>
            <a:endParaRPr lang="nb-NO"/>
          </a:p>
        </p:txBody>
      </p:sp>
      <p:sp>
        <p:nvSpPr>
          <p:cNvPr id="9" name="Rectangle 6"/>
          <p:cNvSpPr>
            <a:spLocks noGrp="1" noChangeArrowheads="1"/>
          </p:cNvSpPr>
          <p:nvPr>
            <p:ph type="sldNum" sz="quarter" idx="12"/>
          </p:nvPr>
        </p:nvSpPr>
        <p:spPr>
          <a:ln/>
        </p:spPr>
        <p:txBody>
          <a:bodyPr/>
          <a:lstStyle>
            <a:lvl1pPr>
              <a:defRPr/>
            </a:lvl1pPr>
          </a:lstStyle>
          <a:p>
            <a:pPr>
              <a:defRPr/>
            </a:pPr>
            <a:fld id="{4A6E92F2-AFFF-4BBB-98FF-5C5E55D5D7D4}" type="slidenum">
              <a:rPr lang="nb-NO"/>
              <a:pPr>
                <a:defRPr/>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Rectangle 4"/>
          <p:cNvSpPr>
            <a:spLocks noGrp="1" noChangeArrowheads="1"/>
          </p:cNvSpPr>
          <p:nvPr>
            <p:ph type="dt" sz="half" idx="10"/>
          </p:nvPr>
        </p:nvSpPr>
        <p:spPr>
          <a:ln/>
        </p:spPr>
        <p:txBody>
          <a:bodyPr/>
          <a:lstStyle>
            <a:lvl1pPr>
              <a:defRPr/>
            </a:lvl1pPr>
          </a:lstStyle>
          <a:p>
            <a:pPr>
              <a:defRPr/>
            </a:pPr>
            <a:endParaRPr lang="nb-NO"/>
          </a:p>
        </p:txBody>
      </p:sp>
      <p:sp>
        <p:nvSpPr>
          <p:cNvPr id="4" name="Rectangle 5"/>
          <p:cNvSpPr>
            <a:spLocks noGrp="1" noChangeArrowheads="1"/>
          </p:cNvSpPr>
          <p:nvPr>
            <p:ph type="ftr" sz="quarter" idx="11"/>
          </p:nvPr>
        </p:nvSpPr>
        <p:spPr>
          <a:ln/>
        </p:spPr>
        <p:txBody>
          <a:bodyPr/>
          <a:lstStyle>
            <a:lvl1pPr>
              <a:defRPr/>
            </a:lvl1pPr>
          </a:lstStyle>
          <a:p>
            <a:pPr>
              <a:defRPr/>
            </a:pPr>
            <a:endParaRPr lang="nb-NO"/>
          </a:p>
        </p:txBody>
      </p:sp>
      <p:sp>
        <p:nvSpPr>
          <p:cNvPr id="5" name="Rectangle 6"/>
          <p:cNvSpPr>
            <a:spLocks noGrp="1" noChangeArrowheads="1"/>
          </p:cNvSpPr>
          <p:nvPr>
            <p:ph type="sldNum" sz="quarter" idx="12"/>
          </p:nvPr>
        </p:nvSpPr>
        <p:spPr>
          <a:ln/>
        </p:spPr>
        <p:txBody>
          <a:bodyPr/>
          <a:lstStyle>
            <a:lvl1pPr>
              <a:defRPr/>
            </a:lvl1pPr>
          </a:lstStyle>
          <a:p>
            <a:pPr>
              <a:defRPr/>
            </a:pPr>
            <a:fld id="{26B13A7F-18AD-457B-A414-78FB73301D76}" type="slidenum">
              <a:rPr lang="nb-NO"/>
              <a:pPr>
                <a:defRPr/>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b-NO"/>
          </a:p>
        </p:txBody>
      </p:sp>
      <p:sp>
        <p:nvSpPr>
          <p:cNvPr id="3" name="Rectangle 5"/>
          <p:cNvSpPr>
            <a:spLocks noGrp="1" noChangeArrowheads="1"/>
          </p:cNvSpPr>
          <p:nvPr>
            <p:ph type="ftr" sz="quarter" idx="11"/>
          </p:nvPr>
        </p:nvSpPr>
        <p:spPr>
          <a:ln/>
        </p:spPr>
        <p:txBody>
          <a:bodyPr/>
          <a:lstStyle>
            <a:lvl1pPr>
              <a:defRPr/>
            </a:lvl1pPr>
          </a:lstStyle>
          <a:p>
            <a:pPr>
              <a:defRPr/>
            </a:pPr>
            <a:endParaRPr lang="nb-NO"/>
          </a:p>
        </p:txBody>
      </p:sp>
      <p:sp>
        <p:nvSpPr>
          <p:cNvPr id="4" name="Rectangle 6"/>
          <p:cNvSpPr>
            <a:spLocks noGrp="1" noChangeArrowheads="1"/>
          </p:cNvSpPr>
          <p:nvPr>
            <p:ph type="sldNum" sz="quarter" idx="12"/>
          </p:nvPr>
        </p:nvSpPr>
        <p:spPr>
          <a:ln/>
        </p:spPr>
        <p:txBody>
          <a:bodyPr/>
          <a:lstStyle>
            <a:lvl1pPr>
              <a:defRPr/>
            </a:lvl1pPr>
          </a:lstStyle>
          <a:p>
            <a:pPr>
              <a:defRPr/>
            </a:pPr>
            <a:fld id="{49305581-F81B-4360-ABEF-335E818D13C3}" type="slidenum">
              <a:rPr lang="nb-NO"/>
              <a:pPr>
                <a:defRPr/>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4"/>
          <p:cNvSpPr>
            <a:spLocks noGrp="1" noChangeArrowheads="1"/>
          </p:cNvSpPr>
          <p:nvPr>
            <p:ph type="dt" sz="half" idx="10"/>
          </p:nvPr>
        </p:nvSpPr>
        <p:spPr>
          <a:ln/>
        </p:spPr>
        <p:txBody>
          <a:bodyPr/>
          <a:lstStyle>
            <a:lvl1pPr>
              <a:defRPr/>
            </a:lvl1pPr>
          </a:lstStyle>
          <a:p>
            <a:pPr>
              <a:defRPr/>
            </a:pPr>
            <a:endParaRPr lang="nb-NO"/>
          </a:p>
        </p:txBody>
      </p:sp>
      <p:sp>
        <p:nvSpPr>
          <p:cNvPr id="6" name="Rectangle 5"/>
          <p:cNvSpPr>
            <a:spLocks noGrp="1" noChangeArrowheads="1"/>
          </p:cNvSpPr>
          <p:nvPr>
            <p:ph type="ftr" sz="quarter" idx="11"/>
          </p:nvPr>
        </p:nvSpPr>
        <p:spPr>
          <a:ln/>
        </p:spPr>
        <p:txBody>
          <a:bodyPr/>
          <a:lstStyle>
            <a:lvl1pPr>
              <a:defRPr/>
            </a:lvl1pPr>
          </a:lstStyle>
          <a:p>
            <a:pPr>
              <a:defRPr/>
            </a:pPr>
            <a:endParaRPr lang="nb-NO"/>
          </a:p>
        </p:txBody>
      </p:sp>
      <p:sp>
        <p:nvSpPr>
          <p:cNvPr id="7" name="Rectangle 6"/>
          <p:cNvSpPr>
            <a:spLocks noGrp="1" noChangeArrowheads="1"/>
          </p:cNvSpPr>
          <p:nvPr>
            <p:ph type="sldNum" sz="quarter" idx="12"/>
          </p:nvPr>
        </p:nvSpPr>
        <p:spPr>
          <a:ln/>
        </p:spPr>
        <p:txBody>
          <a:bodyPr/>
          <a:lstStyle>
            <a:lvl1pPr>
              <a:defRPr/>
            </a:lvl1pPr>
          </a:lstStyle>
          <a:p>
            <a:pPr>
              <a:defRPr/>
            </a:pPr>
            <a:fld id="{B03C643A-E2BD-4CC4-A48B-A90015EB634D}" type="slidenum">
              <a:rPr lang="nb-NO"/>
              <a:pPr>
                <a:defRPr/>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4"/>
          <p:cNvSpPr>
            <a:spLocks noGrp="1" noChangeArrowheads="1"/>
          </p:cNvSpPr>
          <p:nvPr>
            <p:ph type="dt" sz="half" idx="10"/>
          </p:nvPr>
        </p:nvSpPr>
        <p:spPr>
          <a:ln/>
        </p:spPr>
        <p:txBody>
          <a:bodyPr/>
          <a:lstStyle>
            <a:lvl1pPr>
              <a:defRPr/>
            </a:lvl1pPr>
          </a:lstStyle>
          <a:p>
            <a:pPr>
              <a:defRPr/>
            </a:pPr>
            <a:endParaRPr lang="nb-NO"/>
          </a:p>
        </p:txBody>
      </p:sp>
      <p:sp>
        <p:nvSpPr>
          <p:cNvPr id="6" name="Rectangle 5"/>
          <p:cNvSpPr>
            <a:spLocks noGrp="1" noChangeArrowheads="1"/>
          </p:cNvSpPr>
          <p:nvPr>
            <p:ph type="ftr" sz="quarter" idx="11"/>
          </p:nvPr>
        </p:nvSpPr>
        <p:spPr>
          <a:ln/>
        </p:spPr>
        <p:txBody>
          <a:bodyPr/>
          <a:lstStyle>
            <a:lvl1pPr>
              <a:defRPr/>
            </a:lvl1pPr>
          </a:lstStyle>
          <a:p>
            <a:pPr>
              <a:defRPr/>
            </a:pPr>
            <a:endParaRPr lang="nb-NO"/>
          </a:p>
        </p:txBody>
      </p:sp>
      <p:sp>
        <p:nvSpPr>
          <p:cNvPr id="7" name="Rectangle 6"/>
          <p:cNvSpPr>
            <a:spLocks noGrp="1" noChangeArrowheads="1"/>
          </p:cNvSpPr>
          <p:nvPr>
            <p:ph type="sldNum" sz="quarter" idx="12"/>
          </p:nvPr>
        </p:nvSpPr>
        <p:spPr>
          <a:ln/>
        </p:spPr>
        <p:txBody>
          <a:bodyPr/>
          <a:lstStyle>
            <a:lvl1pPr>
              <a:defRPr/>
            </a:lvl1pPr>
          </a:lstStyle>
          <a:p>
            <a:pPr>
              <a:defRPr/>
            </a:pPr>
            <a:fld id="{BCC2AB49-2D4A-4F1F-8B80-DF39FBEC2B20}" type="slidenum">
              <a:rPr lang="nb-NO"/>
              <a:pPr>
                <a:defRPr/>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altLang="zh-CN" smtClean="0"/>
              <a:t>Click to edit Master title style</a:t>
            </a:r>
          </a:p>
        </p:txBody>
      </p:sp>
      <p:sp>
        <p:nvSpPr>
          <p:cNvPr id="2253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altLang="zh-CN" smtClean="0"/>
              <a:t>Click to edit Master text styles</a:t>
            </a:r>
          </a:p>
          <a:p>
            <a:pPr lvl="1"/>
            <a:r>
              <a:rPr lang="nb-NO" altLang="zh-CN" smtClean="0"/>
              <a:t>Second level</a:t>
            </a:r>
          </a:p>
          <a:p>
            <a:pPr lvl="2"/>
            <a:r>
              <a:rPr lang="nb-NO" altLang="zh-CN" smtClean="0"/>
              <a:t>Third level</a:t>
            </a:r>
          </a:p>
          <a:p>
            <a:pPr lvl="3"/>
            <a:r>
              <a:rPr lang="nb-NO" altLang="zh-CN" smtClean="0"/>
              <a:t>Fourth level</a:t>
            </a:r>
          </a:p>
          <a:p>
            <a:pPr lvl="4"/>
            <a:r>
              <a:rPr lang="nb-NO" altLang="zh-CN"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nb-NO"/>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nb-NO"/>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11292045-A49B-49B3-B989-696C09C6FCA2}" type="slidenum">
              <a:rPr lang="nb-NO"/>
              <a:pPr>
                <a:defRPr/>
              </a:pPr>
              <a:t>‹#›</a:t>
            </a:fld>
            <a:endParaRPr lang="nb-NO"/>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ctrTitle"/>
          </p:nvPr>
        </p:nvSpPr>
        <p:spPr>
          <a:xfrm>
            <a:off x="323850" y="404813"/>
            <a:ext cx="8569325" cy="2714625"/>
          </a:xfrm>
        </p:spPr>
        <p:txBody>
          <a:bodyPr/>
          <a:lstStyle/>
          <a:p>
            <a:pPr eaLnBrk="1" hangingPunct="1"/>
            <a:r>
              <a:rPr lang="nb-NO" altLang="zh-CN" sz="3200" smtClean="0">
                <a:ea typeface="宋体" charset="-122"/>
              </a:rPr>
              <a:t>International obligations, guidelines and experience. CBD-obligations and international work on sector integration and cooperation</a:t>
            </a:r>
            <a:br>
              <a:rPr lang="nb-NO" altLang="zh-CN" sz="3200" smtClean="0">
                <a:ea typeface="宋体" charset="-122"/>
              </a:rPr>
            </a:br>
            <a:r>
              <a:rPr lang="zh-CN" altLang="en-GB" sz="3200" smtClean="0">
                <a:ea typeface="宋体" charset="-122"/>
              </a:rPr>
              <a:t>国际责任、指南和经验</a:t>
            </a:r>
            <a:r>
              <a:rPr lang="zh-CN" altLang="nb-NO" sz="3200" smtClean="0">
                <a:ea typeface="宋体" charset="-122"/>
              </a:rPr>
              <a:t>：</a:t>
            </a:r>
            <a:r>
              <a:rPr lang="zh-CN" altLang="en-GB" sz="3200" smtClean="0">
                <a:ea typeface="宋体" charset="-122"/>
              </a:rPr>
              <a:t>部门纳入生多与部门合作</a:t>
            </a:r>
            <a:r>
              <a:rPr lang="nb-NO" altLang="zh-CN" sz="3200" smtClean="0">
                <a:ea typeface="宋体" charset="-122"/>
              </a:rPr>
              <a:t>——</a:t>
            </a:r>
            <a:r>
              <a:rPr lang="en-GB" altLang="zh-CN" sz="3200" smtClean="0">
                <a:ea typeface="宋体" charset="-122"/>
              </a:rPr>
              <a:t>《</a:t>
            </a:r>
            <a:r>
              <a:rPr lang="zh-CN" altLang="en-GB" sz="3200" smtClean="0">
                <a:ea typeface="宋体" charset="-122"/>
              </a:rPr>
              <a:t>生物多样性公约</a:t>
            </a:r>
            <a:r>
              <a:rPr lang="en-GB" altLang="zh-CN" sz="3200" smtClean="0">
                <a:ea typeface="宋体" charset="-122"/>
              </a:rPr>
              <a:t>》</a:t>
            </a:r>
            <a:r>
              <a:rPr lang="zh-CN" altLang="en-GB" sz="3200" smtClean="0">
                <a:ea typeface="宋体" charset="-122"/>
              </a:rPr>
              <a:t>责任与国际工作</a:t>
            </a:r>
            <a:r>
              <a:rPr lang="zh-CN" altLang="en-GB" smtClean="0">
                <a:ea typeface="宋体" charset="-122"/>
              </a:rPr>
              <a:t> </a:t>
            </a:r>
            <a:endParaRPr lang="nb-NO" altLang="zh-CN" smtClean="0">
              <a:ea typeface="宋体" charset="-122"/>
            </a:endParaRPr>
          </a:p>
        </p:txBody>
      </p:sp>
      <p:sp>
        <p:nvSpPr>
          <p:cNvPr id="13314" name="Rectangle 3"/>
          <p:cNvSpPr>
            <a:spLocks noGrp="1" noChangeArrowheads="1"/>
          </p:cNvSpPr>
          <p:nvPr>
            <p:ph type="subTitle" idx="1"/>
          </p:nvPr>
        </p:nvSpPr>
        <p:spPr>
          <a:xfrm>
            <a:off x="1371600" y="3597275"/>
            <a:ext cx="6400800" cy="3000375"/>
          </a:xfrm>
        </p:spPr>
        <p:txBody>
          <a:bodyPr/>
          <a:lstStyle/>
          <a:p>
            <a:pPr eaLnBrk="1" hangingPunct="1">
              <a:lnSpc>
                <a:spcPct val="90000"/>
              </a:lnSpc>
            </a:pPr>
            <a:r>
              <a:rPr lang="nb-NO" altLang="zh-CN" sz="2800" smtClean="0">
                <a:ea typeface="宋体" charset="-122"/>
              </a:rPr>
              <a:t>Peter J. Schei</a:t>
            </a:r>
          </a:p>
          <a:p>
            <a:pPr eaLnBrk="1" hangingPunct="1">
              <a:spcBef>
                <a:spcPct val="0"/>
              </a:spcBef>
            </a:pPr>
            <a:r>
              <a:rPr lang="zh-CN" altLang="en-US" sz="2000" smtClean="0">
                <a:ea typeface="宋体" charset="-122"/>
              </a:rPr>
              <a:t>皮特</a:t>
            </a:r>
            <a:r>
              <a:rPr lang="en-US" altLang="zh-CN" sz="2000" smtClean="0">
                <a:ea typeface="宋体" charset="-122"/>
              </a:rPr>
              <a:t>·</a:t>
            </a:r>
            <a:r>
              <a:rPr lang="zh-CN" altLang="en-US" sz="2000" smtClean="0">
                <a:ea typeface="宋体" charset="-122"/>
              </a:rPr>
              <a:t>舍</a:t>
            </a:r>
            <a:r>
              <a:rPr lang="zh-CN" altLang="en-US" smtClean="0">
                <a:ea typeface="宋体" charset="-122"/>
              </a:rPr>
              <a:t> </a:t>
            </a:r>
            <a:endParaRPr lang="nb-NO" altLang="zh-CN" sz="2800" smtClean="0">
              <a:ea typeface="宋体" charset="-122"/>
            </a:endParaRPr>
          </a:p>
          <a:p>
            <a:pPr eaLnBrk="1" hangingPunct="1">
              <a:lnSpc>
                <a:spcPct val="90000"/>
              </a:lnSpc>
            </a:pPr>
            <a:r>
              <a:rPr lang="nb-NO" altLang="zh-CN" sz="2000" smtClean="0">
                <a:ea typeface="宋体" charset="-122"/>
              </a:rPr>
              <a:t>Fridtjof Nansen Institute, Norway</a:t>
            </a:r>
          </a:p>
          <a:p>
            <a:pPr eaLnBrk="1" hangingPunct="1">
              <a:lnSpc>
                <a:spcPct val="90000"/>
              </a:lnSpc>
            </a:pPr>
            <a:r>
              <a:rPr lang="zh-CN" altLang="nb-NO" sz="2000" smtClean="0">
                <a:ea typeface="宋体" charset="-122"/>
              </a:rPr>
              <a:t>挪威南森研究所</a:t>
            </a:r>
          </a:p>
          <a:p>
            <a:pPr eaLnBrk="1" hangingPunct="1">
              <a:lnSpc>
                <a:spcPct val="90000"/>
              </a:lnSpc>
            </a:pPr>
            <a:endParaRPr lang="nb-NO" altLang="zh-CN" sz="2000" smtClean="0">
              <a:ea typeface="宋体" charset="-122"/>
            </a:endParaRPr>
          </a:p>
          <a:p>
            <a:pPr eaLnBrk="1" hangingPunct="1">
              <a:lnSpc>
                <a:spcPct val="90000"/>
              </a:lnSpc>
            </a:pPr>
            <a:r>
              <a:rPr lang="nb-NO" altLang="zh-CN" sz="2000" b="1" smtClean="0">
                <a:ea typeface="宋体" charset="-122"/>
              </a:rPr>
              <a:t>Training Cource, Changsha, 26-29 </a:t>
            </a:r>
            <a:r>
              <a:rPr lang="nb-NO" altLang="zh-CN" sz="2000" b="1" smtClean="0">
                <a:solidFill>
                  <a:schemeClr val="accent2"/>
                </a:solidFill>
                <a:ea typeface="宋体" charset="-122"/>
              </a:rPr>
              <a:t>April</a:t>
            </a:r>
            <a:r>
              <a:rPr lang="nb-NO" altLang="zh-CN" sz="2000" b="1" smtClean="0">
                <a:ea typeface="宋体" charset="-122"/>
              </a:rPr>
              <a:t>, 2010</a:t>
            </a:r>
          </a:p>
          <a:p>
            <a:pPr eaLnBrk="1" hangingPunct="1">
              <a:lnSpc>
                <a:spcPct val="90000"/>
              </a:lnSpc>
            </a:pPr>
            <a:r>
              <a:rPr lang="nb-NO" altLang="zh-CN" sz="2000" smtClean="0">
                <a:ea typeface="宋体" charset="-122"/>
              </a:rPr>
              <a:t>2010</a:t>
            </a:r>
            <a:r>
              <a:rPr lang="zh-CN" altLang="nb-NO" sz="2000" smtClean="0">
                <a:ea typeface="宋体" charset="-122"/>
              </a:rPr>
              <a:t>年</a:t>
            </a:r>
            <a:r>
              <a:rPr lang="nb-NO" altLang="zh-CN" sz="2000" smtClean="0">
                <a:ea typeface="宋体" charset="-122"/>
              </a:rPr>
              <a:t>9</a:t>
            </a:r>
            <a:r>
              <a:rPr lang="zh-CN" altLang="nb-NO" sz="2000" smtClean="0">
                <a:ea typeface="宋体" charset="-122"/>
              </a:rPr>
              <a:t>月</a:t>
            </a:r>
            <a:r>
              <a:rPr lang="nb-NO" altLang="zh-CN" sz="2000" smtClean="0">
                <a:ea typeface="宋体" charset="-122"/>
              </a:rPr>
              <a:t>26-29</a:t>
            </a:r>
            <a:r>
              <a:rPr lang="zh-CN" altLang="nb-NO" sz="2000" smtClean="0">
                <a:ea typeface="宋体" charset="-122"/>
              </a:rPr>
              <a:t>日，长沙培训课程</a:t>
            </a:r>
            <a:endParaRPr lang="nb-NO" altLang="zh-CN" sz="2000" smtClean="0">
              <a:ea typeface="宋体"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endParaRPr lang="zh-CN" altLang="en-US" smtClean="0">
              <a:ea typeface="宋体" charset="-122"/>
            </a:endParaRPr>
          </a:p>
        </p:txBody>
      </p:sp>
      <p:sp>
        <p:nvSpPr>
          <p:cNvPr id="32771" name="Rectangle 3"/>
          <p:cNvSpPr>
            <a:spLocks noGrp="1" noChangeArrowheads="1"/>
          </p:cNvSpPr>
          <p:nvPr>
            <p:ph type="body" idx="1"/>
          </p:nvPr>
        </p:nvSpPr>
        <p:spPr/>
        <p:txBody>
          <a:bodyPr/>
          <a:lstStyle/>
          <a:p>
            <a:endParaRPr lang="zh-CN" altLang="en-US" smtClean="0">
              <a:ea typeface="宋体" charset="-122"/>
            </a:endParaRPr>
          </a:p>
        </p:txBody>
      </p:sp>
      <p:pic>
        <p:nvPicPr>
          <p:cNvPr id="32772" name="Picture 4"/>
          <p:cNvPicPr>
            <a:picLocks noChangeAspect="1" noChangeArrowheads="1"/>
          </p:cNvPicPr>
          <p:nvPr/>
        </p:nvPicPr>
        <p:blipFill>
          <a:blip r:embed="rId2"/>
          <a:srcRect/>
          <a:stretch>
            <a:fillRect/>
          </a:stretch>
        </p:blipFill>
        <p:spPr bwMode="auto">
          <a:xfrm>
            <a:off x="-36513" y="0"/>
            <a:ext cx="9180513" cy="686276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ChangeArrowheads="1"/>
          </p:cNvSpPr>
          <p:nvPr/>
        </p:nvSpPr>
        <p:spPr bwMode="auto">
          <a:xfrm>
            <a:off x="34925" y="144463"/>
            <a:ext cx="8785225" cy="6380162"/>
          </a:xfrm>
          <a:prstGeom prst="rect">
            <a:avLst/>
          </a:prstGeom>
          <a:noFill/>
          <a:ln w="9525">
            <a:noFill/>
            <a:miter lim="800000"/>
            <a:headEnd/>
            <a:tailEnd/>
          </a:ln>
        </p:spPr>
        <p:txBody>
          <a:bodyPr/>
          <a:lstStyle/>
          <a:p>
            <a:pPr marL="1257300" lvl="2" indent="-342900">
              <a:spcBef>
                <a:spcPct val="50000"/>
              </a:spcBef>
              <a:spcAft>
                <a:spcPct val="50000"/>
              </a:spcAft>
            </a:pPr>
            <a:r>
              <a:rPr lang="en-GB" altLang="zh-CN" sz="2000">
                <a:solidFill>
                  <a:srgbClr val="000000"/>
                </a:solidFill>
              </a:rPr>
              <a:t>ECOSYSTEM APPROACH </a:t>
            </a:r>
            <a:r>
              <a:rPr lang="zh-CN" altLang="en-GB" sz="2000">
                <a:solidFill>
                  <a:srgbClr val="000000"/>
                </a:solidFill>
              </a:rPr>
              <a:t>生态系统方法</a:t>
            </a:r>
            <a:endParaRPr lang="en-GB" altLang="zh-CN" sz="2000">
              <a:solidFill>
                <a:srgbClr val="000000"/>
              </a:solidFill>
            </a:endParaRPr>
          </a:p>
          <a:p>
            <a:pPr marL="1257300" lvl="2" indent="-342900">
              <a:spcBef>
                <a:spcPct val="20000"/>
              </a:spcBef>
              <a:buFontTx/>
              <a:buAutoNum type="arabicPeriod"/>
            </a:pPr>
            <a:r>
              <a:rPr lang="en-GB" altLang="zh-CN" sz="1600">
                <a:solidFill>
                  <a:srgbClr val="000000"/>
                </a:solidFill>
              </a:rPr>
              <a:t>Management objectives are a matter of societal choice  </a:t>
            </a:r>
            <a:r>
              <a:rPr lang="zh-CN" altLang="en-GB" sz="1600"/>
              <a:t>管理目标其实是社会选择的问题 </a:t>
            </a:r>
          </a:p>
          <a:p>
            <a:pPr marL="1257300" lvl="2" indent="-342900">
              <a:spcBef>
                <a:spcPct val="20000"/>
              </a:spcBef>
              <a:buFontTx/>
              <a:buAutoNum type="arabicPeriod"/>
            </a:pPr>
            <a:r>
              <a:rPr lang="en-GB" altLang="zh-CN" sz="1600">
                <a:solidFill>
                  <a:srgbClr val="000000"/>
                </a:solidFill>
              </a:rPr>
              <a:t>Management should be decentralised to he lowest appropriate level  </a:t>
            </a:r>
            <a:r>
              <a:rPr lang="zh-CN" altLang="en-GB" sz="1600"/>
              <a:t>管理应该下放到最低的合适的层级 </a:t>
            </a:r>
          </a:p>
          <a:p>
            <a:pPr marL="1257300" lvl="2" indent="-342900">
              <a:spcBef>
                <a:spcPct val="20000"/>
              </a:spcBef>
              <a:buFontTx/>
              <a:buAutoNum type="arabicPeriod"/>
            </a:pPr>
            <a:r>
              <a:rPr lang="en-GB" altLang="zh-CN" sz="1600">
                <a:solidFill>
                  <a:srgbClr val="000000"/>
                </a:solidFill>
              </a:rPr>
              <a:t>Consider the effects on other areas/ecosystems  </a:t>
            </a:r>
            <a:r>
              <a:rPr lang="zh-CN" altLang="en-GB" sz="1600">
                <a:solidFill>
                  <a:srgbClr val="000000"/>
                </a:solidFill>
              </a:rPr>
              <a:t>考虑对其他领域或生态系统的影响</a:t>
            </a:r>
          </a:p>
          <a:p>
            <a:pPr marL="1257300" lvl="2" indent="-342900">
              <a:spcBef>
                <a:spcPct val="20000"/>
              </a:spcBef>
            </a:pPr>
            <a:r>
              <a:rPr lang="en-GB" altLang="zh-CN" sz="1600">
                <a:solidFill>
                  <a:srgbClr val="000000"/>
                </a:solidFill>
              </a:rPr>
              <a:t>4.	Ecosystem management must be understood in a socio-economic context  </a:t>
            </a:r>
            <a:r>
              <a:rPr lang="zh-CN" altLang="en-GB" sz="1600">
                <a:solidFill>
                  <a:srgbClr val="000000"/>
                </a:solidFill>
              </a:rPr>
              <a:t>必须在社会经济环境中理解生态系统管理</a:t>
            </a:r>
          </a:p>
          <a:p>
            <a:pPr marL="1257300" lvl="2" indent="-342900">
              <a:spcBef>
                <a:spcPct val="20000"/>
              </a:spcBef>
            </a:pPr>
            <a:r>
              <a:rPr lang="en-GB" altLang="zh-CN" sz="1600">
                <a:solidFill>
                  <a:srgbClr val="000000"/>
                </a:solidFill>
              </a:rPr>
              <a:t>5.	Conservation of ecosystem functioning is crucial  </a:t>
            </a:r>
            <a:r>
              <a:rPr lang="zh-CN" altLang="en-GB" sz="1600">
                <a:solidFill>
                  <a:srgbClr val="000000"/>
                </a:solidFill>
              </a:rPr>
              <a:t>保护生态系统功能尤为重要</a:t>
            </a:r>
          </a:p>
          <a:p>
            <a:pPr marL="1257300" lvl="2" indent="-342900">
              <a:spcBef>
                <a:spcPct val="20000"/>
              </a:spcBef>
            </a:pPr>
            <a:r>
              <a:rPr lang="en-GB" altLang="zh-CN" sz="1600">
                <a:solidFill>
                  <a:srgbClr val="000000"/>
                </a:solidFill>
              </a:rPr>
              <a:t>6.	Management should be undertaken at the appropriate scale (related to problem/challenge)  </a:t>
            </a:r>
            <a:r>
              <a:rPr lang="zh-CN" altLang="en-GB" sz="1600">
                <a:solidFill>
                  <a:srgbClr val="000000"/>
                </a:solidFill>
              </a:rPr>
              <a:t>应该在合适的范围内进行管理（与问题和挑战相关）</a:t>
            </a:r>
          </a:p>
          <a:p>
            <a:pPr marL="1257300" lvl="2" indent="-342900">
              <a:spcBef>
                <a:spcPct val="20000"/>
              </a:spcBef>
            </a:pPr>
            <a:r>
              <a:rPr lang="en-GB" altLang="zh-CN" sz="1600">
                <a:solidFill>
                  <a:srgbClr val="000000"/>
                </a:solidFill>
              </a:rPr>
              <a:t>7.	Set long term goals and beware of lag effects  </a:t>
            </a:r>
            <a:r>
              <a:rPr lang="zh-CN" altLang="en-GB" sz="1600">
                <a:solidFill>
                  <a:srgbClr val="000000"/>
                </a:solidFill>
              </a:rPr>
              <a:t>制定长期目标，了解阻碍目标实现的因素</a:t>
            </a:r>
          </a:p>
          <a:p>
            <a:pPr marL="1257300" lvl="2" indent="-342900">
              <a:spcBef>
                <a:spcPct val="20000"/>
              </a:spcBef>
            </a:pPr>
            <a:r>
              <a:rPr lang="en-GB" altLang="zh-CN" sz="1600">
                <a:solidFill>
                  <a:srgbClr val="000000"/>
                </a:solidFill>
              </a:rPr>
              <a:t>8.   Beware of cyclic and other changes   </a:t>
            </a:r>
            <a:r>
              <a:rPr lang="zh-CN" altLang="en-GB" sz="1600">
                <a:solidFill>
                  <a:srgbClr val="000000"/>
                </a:solidFill>
              </a:rPr>
              <a:t>了解循环和其他的变化</a:t>
            </a:r>
          </a:p>
          <a:p>
            <a:pPr marL="1257300" lvl="2" indent="-342900">
              <a:spcBef>
                <a:spcPct val="20000"/>
              </a:spcBef>
            </a:pPr>
            <a:r>
              <a:rPr lang="en-GB" altLang="zh-CN" sz="1600">
                <a:solidFill>
                  <a:srgbClr val="000000"/>
                </a:solidFill>
              </a:rPr>
              <a:t>9.	Manage within the limits to system(s) functioning  </a:t>
            </a:r>
            <a:r>
              <a:rPr lang="zh-CN" altLang="en-GB" sz="1600"/>
              <a:t>在系统功能的限制范围内进行管理 </a:t>
            </a:r>
            <a:endParaRPr lang="zh-CN" altLang="en-GB" sz="1600">
              <a:solidFill>
                <a:srgbClr val="000000"/>
              </a:solidFill>
            </a:endParaRPr>
          </a:p>
          <a:p>
            <a:pPr marL="1257300" lvl="2" indent="-342900">
              <a:spcBef>
                <a:spcPct val="20000"/>
              </a:spcBef>
            </a:pPr>
            <a:r>
              <a:rPr lang="en-GB" altLang="zh-CN" sz="1600">
                <a:solidFill>
                  <a:srgbClr val="000000"/>
                </a:solidFill>
              </a:rPr>
              <a:t>10. Find balance between conservation and sustainable use  </a:t>
            </a:r>
            <a:r>
              <a:rPr lang="zh-CN" altLang="en-GB" sz="1600">
                <a:solidFill>
                  <a:srgbClr val="000000"/>
                </a:solidFill>
              </a:rPr>
              <a:t>在保护与可持续利用之间寻找平衡</a:t>
            </a:r>
          </a:p>
          <a:p>
            <a:pPr marL="1257300" lvl="2" indent="-342900">
              <a:spcBef>
                <a:spcPct val="20000"/>
              </a:spcBef>
            </a:pPr>
            <a:r>
              <a:rPr lang="en-GB" altLang="zh-CN" sz="1600">
                <a:solidFill>
                  <a:srgbClr val="000000"/>
                </a:solidFill>
              </a:rPr>
              <a:t>11. Use all relevant information  </a:t>
            </a:r>
            <a:r>
              <a:rPr lang="zh-CN" altLang="en-GB" sz="1600">
                <a:solidFill>
                  <a:srgbClr val="000000"/>
                </a:solidFill>
              </a:rPr>
              <a:t>使用所有相关信息</a:t>
            </a:r>
          </a:p>
          <a:p>
            <a:pPr marL="1257300" lvl="2" indent="-342900">
              <a:spcBef>
                <a:spcPct val="20000"/>
              </a:spcBef>
            </a:pPr>
            <a:r>
              <a:rPr lang="en-GB" altLang="zh-CN" sz="1600">
                <a:solidFill>
                  <a:srgbClr val="000000"/>
                </a:solidFill>
              </a:rPr>
              <a:t>12. Involve all relevant sectors/stakeholders/diciplines  </a:t>
            </a:r>
            <a:r>
              <a:rPr lang="zh-CN" altLang="en-GB" sz="1600">
                <a:solidFill>
                  <a:srgbClr val="000000"/>
                </a:solidFill>
              </a:rPr>
              <a:t>将所有相关部门、利益相关方和领域都纳入进来</a:t>
            </a:r>
            <a:endParaRPr lang="en-GB" altLang="zh-CN" sz="1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457200" y="274638"/>
            <a:ext cx="8229600" cy="706437"/>
          </a:xfrm>
        </p:spPr>
        <p:txBody>
          <a:bodyPr/>
          <a:lstStyle/>
          <a:p>
            <a:pPr eaLnBrk="1" hangingPunct="1"/>
            <a:r>
              <a:rPr lang="nb-NO" altLang="zh-CN" sz="3600" smtClean="0">
                <a:ea typeface="宋体" charset="-122"/>
              </a:rPr>
              <a:t>Sector integration tools </a:t>
            </a:r>
            <a:br>
              <a:rPr lang="nb-NO" altLang="zh-CN" sz="3600" smtClean="0">
                <a:ea typeface="宋体" charset="-122"/>
              </a:rPr>
            </a:br>
            <a:r>
              <a:rPr lang="zh-CN" altLang="nb-NO" sz="3600" smtClean="0">
                <a:ea typeface="宋体" charset="-122"/>
              </a:rPr>
              <a:t>部门纳入的工具</a:t>
            </a:r>
          </a:p>
        </p:txBody>
      </p:sp>
      <p:sp>
        <p:nvSpPr>
          <p:cNvPr id="24578" name="Rectangle 3"/>
          <p:cNvSpPr>
            <a:spLocks noGrp="1" noChangeArrowheads="1"/>
          </p:cNvSpPr>
          <p:nvPr>
            <p:ph type="body" idx="1"/>
          </p:nvPr>
        </p:nvSpPr>
        <p:spPr>
          <a:xfrm>
            <a:off x="457200" y="1430338"/>
            <a:ext cx="8229600" cy="4951412"/>
          </a:xfrm>
        </p:spPr>
        <p:txBody>
          <a:bodyPr/>
          <a:lstStyle/>
          <a:p>
            <a:pPr eaLnBrk="1" hangingPunct="1">
              <a:lnSpc>
                <a:spcPct val="90000"/>
              </a:lnSpc>
            </a:pPr>
            <a:r>
              <a:rPr lang="nb-NO" altLang="zh-CN" sz="2400" smtClean="0">
                <a:ea typeface="宋体" charset="-122"/>
              </a:rPr>
              <a:t>Committees for cooperation/coordination between relevant sectors  </a:t>
            </a:r>
            <a:r>
              <a:rPr lang="zh-CN" altLang="nb-NO" sz="2400" smtClean="0">
                <a:ea typeface="宋体" charset="-122"/>
              </a:rPr>
              <a:t>相关部门间合作协调委员会</a:t>
            </a:r>
            <a:r>
              <a:rPr lang="zh-CN" altLang="nb-NO" smtClean="0">
                <a:ea typeface="宋体" charset="-122"/>
              </a:rPr>
              <a:t> </a:t>
            </a:r>
            <a:endParaRPr lang="zh-CN" altLang="nb-NO" sz="2400" smtClean="0">
              <a:ea typeface="宋体" charset="-122"/>
            </a:endParaRPr>
          </a:p>
          <a:p>
            <a:pPr eaLnBrk="1" hangingPunct="1">
              <a:lnSpc>
                <a:spcPct val="90000"/>
              </a:lnSpc>
            </a:pPr>
            <a:r>
              <a:rPr lang="nb-NO" altLang="zh-CN" sz="2400" smtClean="0">
                <a:ea typeface="宋体" charset="-122"/>
              </a:rPr>
              <a:t>Effective spatial planning laws, regulation and procedures  </a:t>
            </a:r>
            <a:r>
              <a:rPr lang="zh-CN" altLang="nb-NO" sz="2400" smtClean="0">
                <a:ea typeface="宋体" charset="-122"/>
              </a:rPr>
              <a:t>有效的空间规划法律、法规和程序</a:t>
            </a:r>
          </a:p>
          <a:p>
            <a:pPr eaLnBrk="1" hangingPunct="1">
              <a:lnSpc>
                <a:spcPct val="90000"/>
              </a:lnSpc>
            </a:pPr>
            <a:r>
              <a:rPr lang="nb-NO" altLang="zh-CN" sz="2400" smtClean="0">
                <a:ea typeface="宋体" charset="-122"/>
              </a:rPr>
              <a:t>Special plan for maintenance of ecological infrastructure and disaster prevention schemes across key ministries/sectors  </a:t>
            </a:r>
            <a:r>
              <a:rPr lang="zh-CN" altLang="nb-NO" sz="2400" smtClean="0">
                <a:ea typeface="宋体" charset="-122"/>
              </a:rPr>
              <a:t>关于维护生态基层设施、跨重点部委（部门）灾害防护方案的专项规划 </a:t>
            </a:r>
          </a:p>
          <a:p>
            <a:pPr eaLnBrk="1" hangingPunct="1">
              <a:lnSpc>
                <a:spcPct val="90000"/>
              </a:lnSpc>
            </a:pPr>
            <a:r>
              <a:rPr lang="nb-NO" altLang="zh-CN" sz="2400" smtClean="0">
                <a:ea typeface="宋体" charset="-122"/>
              </a:rPr>
              <a:t>Cooperation on monitoring of ecological status of nature in production landscapes  </a:t>
            </a:r>
            <a:r>
              <a:rPr lang="zh-CN" altLang="nb-NO" sz="2400" smtClean="0">
                <a:ea typeface="宋体" charset="-122"/>
              </a:rPr>
              <a:t>开展合作，在生产性景观中监测自然生态状况</a:t>
            </a:r>
          </a:p>
          <a:p>
            <a:pPr eaLnBrk="1" hangingPunct="1">
              <a:lnSpc>
                <a:spcPct val="90000"/>
              </a:lnSpc>
            </a:pPr>
            <a:r>
              <a:rPr lang="nb-NO" altLang="zh-CN" sz="2400" smtClean="0">
                <a:ea typeface="宋体" charset="-122"/>
              </a:rPr>
              <a:t>A set of economic insentives (+/-)  </a:t>
            </a:r>
            <a:r>
              <a:rPr lang="zh-CN" altLang="nb-NO" sz="2400" smtClean="0">
                <a:ea typeface="宋体" charset="-122"/>
              </a:rPr>
              <a:t>一系列经济激励措施</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85800" y="188913"/>
            <a:ext cx="7847013" cy="935037"/>
          </a:xfrm>
        </p:spPr>
        <p:txBody>
          <a:bodyPr/>
          <a:lstStyle/>
          <a:p>
            <a:pPr eaLnBrk="1" hangingPunct="1"/>
            <a:r>
              <a:rPr lang="en-GB" altLang="zh-CN" sz="4000" smtClean="0">
                <a:ea typeface="宋体" charset="-122"/>
              </a:rPr>
              <a:t>--More tools  </a:t>
            </a:r>
            <a:r>
              <a:rPr lang="zh-CN" altLang="en-GB" sz="4000" smtClean="0">
                <a:ea typeface="宋体" charset="-122"/>
              </a:rPr>
              <a:t>更多工具</a:t>
            </a:r>
          </a:p>
        </p:txBody>
      </p:sp>
      <p:sp>
        <p:nvSpPr>
          <p:cNvPr id="25602" name="Rectangle 3"/>
          <p:cNvSpPr>
            <a:spLocks noGrp="1" noChangeArrowheads="1"/>
          </p:cNvSpPr>
          <p:nvPr>
            <p:ph type="body" idx="1"/>
          </p:nvPr>
        </p:nvSpPr>
        <p:spPr>
          <a:xfrm>
            <a:off x="687388" y="1216025"/>
            <a:ext cx="7772400" cy="5526088"/>
          </a:xfrm>
        </p:spPr>
        <p:txBody>
          <a:bodyPr/>
          <a:lstStyle/>
          <a:p>
            <a:pPr eaLnBrk="1" hangingPunct="1">
              <a:lnSpc>
                <a:spcPct val="80000"/>
              </a:lnSpc>
            </a:pPr>
            <a:r>
              <a:rPr lang="en-GB" altLang="zh-CN" sz="2800" smtClean="0">
                <a:ea typeface="宋体" charset="-122"/>
              </a:rPr>
              <a:t>Sector biodiversity conservation plans and independent control of follow-up  </a:t>
            </a:r>
            <a:r>
              <a:rPr lang="zh-CN" altLang="en-GB" sz="2800" smtClean="0">
                <a:ea typeface="宋体" charset="-122"/>
              </a:rPr>
              <a:t>部门生物多样性保护计划及后续独立控制</a:t>
            </a:r>
          </a:p>
          <a:p>
            <a:pPr eaLnBrk="1" hangingPunct="1">
              <a:lnSpc>
                <a:spcPct val="80000"/>
              </a:lnSpc>
            </a:pPr>
            <a:r>
              <a:rPr lang="en-GB" altLang="zh-CN" sz="2800" smtClean="0">
                <a:ea typeface="宋体" charset="-122"/>
              </a:rPr>
              <a:t>Codes of Conduct for economic sector activity and use of biodiversity (in a given habitat or area)  </a:t>
            </a:r>
            <a:r>
              <a:rPr lang="zh-CN" altLang="en-GB" sz="2800" smtClean="0">
                <a:ea typeface="宋体" charset="-122"/>
              </a:rPr>
              <a:t>针对经济部门活动和使用生物多样性的行为准则（在一个特定的栖息地或地区内） </a:t>
            </a:r>
          </a:p>
          <a:p>
            <a:pPr eaLnBrk="1" hangingPunct="1">
              <a:lnSpc>
                <a:spcPct val="80000"/>
              </a:lnSpc>
            </a:pPr>
            <a:r>
              <a:rPr lang="en-GB" altLang="zh-CN" sz="2800" smtClean="0">
                <a:ea typeface="宋体" charset="-122"/>
              </a:rPr>
              <a:t>Standards for biodiversity concerns in production activities (in given sectors and areas)  </a:t>
            </a:r>
            <a:r>
              <a:rPr lang="zh-CN" altLang="en-GB" sz="2800" smtClean="0">
                <a:ea typeface="宋体" charset="-122"/>
              </a:rPr>
              <a:t>在生产活动中纳入生物多样性因素的标准（在特定的部门和地区内）</a:t>
            </a:r>
          </a:p>
          <a:p>
            <a:pPr eaLnBrk="1" hangingPunct="1">
              <a:lnSpc>
                <a:spcPct val="80000"/>
              </a:lnSpc>
            </a:pPr>
            <a:r>
              <a:rPr lang="en-GB" altLang="zh-CN" sz="2800" smtClean="0">
                <a:ea typeface="宋体" charset="-122"/>
              </a:rPr>
              <a:t>CSR-standards for the corporate sector in production areas  </a:t>
            </a:r>
            <a:r>
              <a:rPr lang="zh-CN" altLang="en-GB" sz="2800" smtClean="0">
                <a:ea typeface="宋体" charset="-122"/>
              </a:rPr>
              <a:t>在生产领域各部门纳入生物多样性的企业社会责任标准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457200" y="341313"/>
            <a:ext cx="8229600" cy="1143000"/>
          </a:xfrm>
        </p:spPr>
        <p:txBody>
          <a:bodyPr/>
          <a:lstStyle/>
          <a:p>
            <a:pPr eaLnBrk="1" hangingPunct="1"/>
            <a:r>
              <a:rPr lang="nb-NO" altLang="zh-CN" sz="3600" smtClean="0">
                <a:ea typeface="宋体" charset="-122"/>
              </a:rPr>
              <a:t>Economic tools and methods</a:t>
            </a:r>
            <a:br>
              <a:rPr lang="nb-NO" altLang="zh-CN" sz="3600" smtClean="0">
                <a:ea typeface="宋体" charset="-122"/>
              </a:rPr>
            </a:br>
            <a:r>
              <a:rPr lang="zh-CN" altLang="nb-NO" sz="3600" smtClean="0">
                <a:ea typeface="宋体" charset="-122"/>
              </a:rPr>
              <a:t>经济工具与方法</a:t>
            </a:r>
            <a:endParaRPr lang="nb-NO" altLang="zh-CN" sz="3600" smtClean="0">
              <a:ea typeface="宋体" charset="-122"/>
            </a:endParaRPr>
          </a:p>
        </p:txBody>
      </p:sp>
      <p:sp>
        <p:nvSpPr>
          <p:cNvPr id="26626" name="Rectangle 3"/>
          <p:cNvSpPr>
            <a:spLocks noGrp="1" noChangeArrowheads="1"/>
          </p:cNvSpPr>
          <p:nvPr>
            <p:ph type="body" idx="1"/>
          </p:nvPr>
        </p:nvSpPr>
        <p:spPr>
          <a:xfrm>
            <a:off x="457200" y="1714500"/>
            <a:ext cx="8229600" cy="4810125"/>
          </a:xfrm>
        </p:spPr>
        <p:txBody>
          <a:bodyPr/>
          <a:lstStyle/>
          <a:p>
            <a:pPr eaLnBrk="1" hangingPunct="1"/>
            <a:r>
              <a:rPr lang="nb-NO" altLang="zh-CN" sz="2800" smtClean="0">
                <a:ea typeface="宋体" charset="-122"/>
              </a:rPr>
              <a:t>Valuation methods for biodiversity and ecosystem services, and integration of these values into (economic) decision-making.  </a:t>
            </a:r>
            <a:r>
              <a:rPr lang="zh-CN" altLang="nb-NO" sz="2800" smtClean="0">
                <a:ea typeface="宋体" charset="-122"/>
              </a:rPr>
              <a:t>对生物多样性和生态系统服务的经济价值评估方法</a:t>
            </a:r>
            <a:r>
              <a:rPr lang="zh-CN" altLang="en-US" sz="2800" smtClean="0">
                <a:ea typeface="宋体" charset="-122"/>
              </a:rPr>
              <a:t>，</a:t>
            </a:r>
            <a:r>
              <a:rPr lang="zh-CN" altLang="nb-NO" sz="2800" smtClean="0">
                <a:ea typeface="宋体" charset="-122"/>
              </a:rPr>
              <a:t>并将这些价值纳入到</a:t>
            </a:r>
            <a:r>
              <a:rPr lang="zh-CN" altLang="en-US" sz="2800" smtClean="0">
                <a:ea typeface="宋体" charset="-122"/>
              </a:rPr>
              <a:t>（</a:t>
            </a:r>
            <a:r>
              <a:rPr lang="zh-CN" altLang="nb-NO" sz="2800" smtClean="0">
                <a:ea typeface="宋体" charset="-122"/>
              </a:rPr>
              <a:t>经济</a:t>
            </a:r>
            <a:r>
              <a:rPr lang="zh-CN" altLang="en-US" sz="2800" smtClean="0">
                <a:ea typeface="宋体" charset="-122"/>
              </a:rPr>
              <a:t>）</a:t>
            </a:r>
            <a:r>
              <a:rPr lang="zh-CN" altLang="nb-NO" sz="2800" smtClean="0">
                <a:ea typeface="宋体" charset="-122"/>
              </a:rPr>
              <a:t>决策中。 </a:t>
            </a:r>
          </a:p>
          <a:p>
            <a:pPr eaLnBrk="1" hangingPunct="1"/>
            <a:r>
              <a:rPr lang="nb-NO" altLang="zh-CN" sz="2800" smtClean="0">
                <a:ea typeface="宋体" charset="-122"/>
              </a:rPr>
              <a:t>Schemes for PES(Payment for Ecosystem services)  </a:t>
            </a:r>
            <a:r>
              <a:rPr lang="zh-CN" altLang="nb-NO" sz="2800" smtClean="0">
                <a:ea typeface="宋体" charset="-122"/>
              </a:rPr>
              <a:t>生态系统服务付费的模型</a:t>
            </a:r>
          </a:p>
          <a:p>
            <a:pPr eaLnBrk="1" hangingPunct="1"/>
            <a:r>
              <a:rPr lang="nb-NO" altLang="zh-CN" sz="2800" smtClean="0">
                <a:ea typeface="宋体" charset="-122"/>
              </a:rPr>
              <a:t>Learn from the TEEB-initiative (The Economics of Ecosystems and Biodiversity)  </a:t>
            </a:r>
            <a:r>
              <a:rPr lang="zh-CN" altLang="nb-NO" sz="2800" smtClean="0">
                <a:ea typeface="宋体" charset="-122"/>
              </a:rPr>
              <a:t>向</a:t>
            </a:r>
            <a:r>
              <a:rPr lang="nb-NO" altLang="zh-CN" sz="2800" smtClean="0">
                <a:ea typeface="宋体" charset="-122"/>
              </a:rPr>
              <a:t>TEEB</a:t>
            </a:r>
            <a:r>
              <a:rPr lang="zh-CN" altLang="nb-NO" sz="2800" smtClean="0">
                <a:ea typeface="宋体" charset="-122"/>
              </a:rPr>
              <a:t>项目学习（即生态系统与生物多样性经济学项目）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GB" altLang="zh-CN" sz="4000" smtClean="0">
                <a:ea typeface="宋体" charset="-122"/>
              </a:rPr>
              <a:t>Effective mainstreaming requires </a:t>
            </a:r>
            <a:br>
              <a:rPr lang="en-GB" altLang="zh-CN" sz="4000" smtClean="0">
                <a:ea typeface="宋体" charset="-122"/>
              </a:rPr>
            </a:br>
            <a:r>
              <a:rPr lang="zh-CN" altLang="en-GB" sz="4000" smtClean="0">
                <a:ea typeface="宋体" charset="-122"/>
              </a:rPr>
              <a:t>进行有效的主流化要求：</a:t>
            </a:r>
          </a:p>
        </p:txBody>
      </p:sp>
      <p:sp>
        <p:nvSpPr>
          <p:cNvPr id="27650" name="Rectangle 3"/>
          <p:cNvSpPr>
            <a:spLocks noGrp="1" noChangeArrowheads="1"/>
          </p:cNvSpPr>
          <p:nvPr>
            <p:ph type="body" idx="1"/>
          </p:nvPr>
        </p:nvSpPr>
        <p:spPr>
          <a:xfrm>
            <a:off x="468313" y="1700213"/>
            <a:ext cx="8445500" cy="4681537"/>
          </a:xfrm>
        </p:spPr>
        <p:txBody>
          <a:bodyPr/>
          <a:lstStyle/>
          <a:p>
            <a:pPr eaLnBrk="1" hangingPunct="1">
              <a:lnSpc>
                <a:spcPct val="90000"/>
              </a:lnSpc>
            </a:pPr>
            <a:r>
              <a:rPr lang="en-GB" altLang="zh-CN" sz="2800" smtClean="0">
                <a:ea typeface="宋体" charset="-122"/>
              </a:rPr>
              <a:t>Awareness and political will from the highest levels providing support for implementation  </a:t>
            </a:r>
            <a:r>
              <a:rPr lang="zh-CN" altLang="en-GB" sz="2800" smtClean="0">
                <a:ea typeface="宋体" charset="-122"/>
              </a:rPr>
              <a:t>最高层支持实现主流化的意识和政治意愿 </a:t>
            </a:r>
          </a:p>
          <a:p>
            <a:pPr eaLnBrk="1" hangingPunct="1">
              <a:lnSpc>
                <a:spcPct val="90000"/>
              </a:lnSpc>
            </a:pPr>
            <a:endParaRPr lang="zh-CN" altLang="en-GB" sz="2800" smtClean="0">
              <a:ea typeface="宋体" charset="-122"/>
            </a:endParaRPr>
          </a:p>
          <a:p>
            <a:pPr eaLnBrk="1" hangingPunct="1">
              <a:lnSpc>
                <a:spcPct val="90000"/>
              </a:lnSpc>
            </a:pPr>
            <a:r>
              <a:rPr lang="en-GB" altLang="zh-CN" sz="2800" smtClean="0">
                <a:ea typeface="宋体" charset="-122"/>
              </a:rPr>
              <a:t>Strong leadership, dialogue and cooperation at all levels  </a:t>
            </a:r>
            <a:r>
              <a:rPr lang="zh-CN" altLang="en-GB" sz="2800" smtClean="0">
                <a:ea typeface="宋体" charset="-122"/>
              </a:rPr>
              <a:t>各个层面上强有力的领导，对话与合作</a:t>
            </a:r>
          </a:p>
          <a:p>
            <a:pPr eaLnBrk="1" hangingPunct="1">
              <a:lnSpc>
                <a:spcPct val="90000"/>
              </a:lnSpc>
            </a:pPr>
            <a:endParaRPr lang="zh-CN" altLang="en-GB" sz="2800" smtClean="0">
              <a:ea typeface="宋体" charset="-122"/>
            </a:endParaRPr>
          </a:p>
          <a:p>
            <a:pPr eaLnBrk="1" hangingPunct="1">
              <a:lnSpc>
                <a:spcPct val="90000"/>
              </a:lnSpc>
            </a:pPr>
            <a:r>
              <a:rPr lang="en-GB" altLang="zh-CN" sz="2800" smtClean="0">
                <a:ea typeface="宋体" charset="-122"/>
              </a:rPr>
              <a:t>Mutual supportiveness and respect between sectors, and conservation and development priorities coordinated  </a:t>
            </a:r>
            <a:r>
              <a:rPr lang="zh-CN" altLang="en-GB" sz="2800" smtClean="0">
                <a:ea typeface="宋体" charset="-122"/>
              </a:rPr>
              <a:t>部门之间相互支持与尊重，协调好保护和发展的优先行动</a:t>
            </a:r>
            <a:endParaRPr lang="en-GB" altLang="zh-CN" sz="2800" smtClean="0">
              <a:ea typeface="宋体"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611188" y="0"/>
            <a:ext cx="7772400" cy="1066800"/>
          </a:xfrm>
        </p:spPr>
        <p:txBody>
          <a:bodyPr/>
          <a:lstStyle/>
          <a:p>
            <a:pPr eaLnBrk="1" hangingPunct="1"/>
            <a:r>
              <a:rPr lang="en-GB" altLang="zh-CN" sz="4000" smtClean="0">
                <a:ea typeface="宋体" charset="-122"/>
              </a:rPr>
              <a:t>--Continued </a:t>
            </a:r>
            <a:r>
              <a:rPr lang="zh-CN" altLang="en-GB" sz="4000" smtClean="0">
                <a:ea typeface="宋体" charset="-122"/>
              </a:rPr>
              <a:t>续上文</a:t>
            </a:r>
          </a:p>
        </p:txBody>
      </p:sp>
      <p:sp>
        <p:nvSpPr>
          <p:cNvPr id="28674" name="Rectangle 3"/>
          <p:cNvSpPr>
            <a:spLocks noGrp="1" noChangeArrowheads="1"/>
          </p:cNvSpPr>
          <p:nvPr>
            <p:ph type="body" idx="1"/>
          </p:nvPr>
        </p:nvSpPr>
        <p:spPr>
          <a:xfrm>
            <a:off x="685800" y="1066800"/>
            <a:ext cx="7772400" cy="5029200"/>
          </a:xfrm>
        </p:spPr>
        <p:txBody>
          <a:bodyPr/>
          <a:lstStyle/>
          <a:p>
            <a:pPr eaLnBrk="1" hangingPunct="1"/>
            <a:r>
              <a:rPr lang="en-GB" altLang="zh-CN" sz="2400" smtClean="0">
                <a:ea typeface="宋体" charset="-122"/>
              </a:rPr>
              <a:t>A strong focus on policies and practicies in economic sectors, supported by cross-sectorial approaches  </a:t>
            </a:r>
            <a:r>
              <a:rPr lang="zh-CN" altLang="en-GB" sz="2400" smtClean="0">
                <a:ea typeface="宋体" charset="-122"/>
              </a:rPr>
              <a:t>通过跨部门的方法与途径，强烈关注各经济部门的政策与行动</a:t>
            </a:r>
          </a:p>
          <a:p>
            <a:pPr eaLnBrk="1" hangingPunct="1"/>
            <a:r>
              <a:rPr lang="en-GB" altLang="zh-CN" sz="2400" smtClean="0">
                <a:ea typeface="宋体" charset="-122"/>
              </a:rPr>
              <a:t>Analysis and understanding of the changing motivations and opportunities of each sector, including the effects of globalisation  </a:t>
            </a:r>
            <a:r>
              <a:rPr lang="zh-CN" altLang="en-GB" sz="2400" smtClean="0">
                <a:ea typeface="宋体" charset="-122"/>
              </a:rPr>
              <a:t>分析并理解每个部门不断改变的动机与机遇，包括全球化的影响 </a:t>
            </a:r>
          </a:p>
          <a:p>
            <a:pPr eaLnBrk="1" hangingPunct="1"/>
            <a:r>
              <a:rPr lang="en-GB" altLang="zh-CN" sz="2400" smtClean="0">
                <a:ea typeface="宋体" charset="-122"/>
              </a:rPr>
              <a:t>Identification and prioritization of entry points (when and where to act), and development of sector-specific tools and interventions   </a:t>
            </a:r>
            <a:r>
              <a:rPr lang="zh-CN" altLang="en-GB" sz="2400" smtClean="0">
                <a:ea typeface="宋体" charset="-122"/>
              </a:rPr>
              <a:t>明确切入点（在何时何地采取行动）并进行排序，根据各部门特点开发有针对性的工具、制定相应的干预措施</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762000" y="122238"/>
            <a:ext cx="7772400" cy="785812"/>
          </a:xfrm>
        </p:spPr>
        <p:txBody>
          <a:bodyPr/>
          <a:lstStyle/>
          <a:p>
            <a:pPr eaLnBrk="1" hangingPunct="1"/>
            <a:r>
              <a:rPr lang="en-GB" altLang="zh-CN" sz="4000" smtClean="0">
                <a:ea typeface="宋体" charset="-122"/>
              </a:rPr>
              <a:t>--Continued </a:t>
            </a:r>
            <a:r>
              <a:rPr lang="zh-CN" altLang="en-GB" sz="4000" smtClean="0">
                <a:ea typeface="宋体" charset="-122"/>
              </a:rPr>
              <a:t>续上文</a:t>
            </a:r>
          </a:p>
        </p:txBody>
      </p:sp>
      <p:sp>
        <p:nvSpPr>
          <p:cNvPr id="29698" name="Rectangle 3"/>
          <p:cNvSpPr>
            <a:spLocks noGrp="1" noChangeArrowheads="1"/>
          </p:cNvSpPr>
          <p:nvPr>
            <p:ph type="body" idx="1"/>
          </p:nvPr>
        </p:nvSpPr>
        <p:spPr>
          <a:xfrm>
            <a:off x="685800" y="1022350"/>
            <a:ext cx="7772400" cy="5286375"/>
          </a:xfrm>
        </p:spPr>
        <p:txBody>
          <a:bodyPr/>
          <a:lstStyle/>
          <a:p>
            <a:pPr eaLnBrk="1" hangingPunct="1"/>
            <a:r>
              <a:rPr lang="en-GB" altLang="zh-CN" sz="2400" smtClean="0">
                <a:ea typeface="宋体" charset="-122"/>
              </a:rPr>
              <a:t>Awareness within sectors of the importance and relevance of biodiversity conservation and the capacity for implementation  </a:t>
            </a:r>
            <a:r>
              <a:rPr lang="zh-CN" altLang="en-GB" sz="2400" smtClean="0">
                <a:ea typeface="宋体" charset="-122"/>
              </a:rPr>
              <a:t>对生物多样性保护具有重要意义或与生多保护相关的部门的意识和实施能力 </a:t>
            </a:r>
          </a:p>
          <a:p>
            <a:pPr eaLnBrk="1" hangingPunct="1"/>
            <a:r>
              <a:rPr lang="en-GB" altLang="zh-CN" sz="2400" smtClean="0">
                <a:ea typeface="宋体" charset="-122"/>
              </a:rPr>
              <a:t>A coherent set of economic and regulatory tools and incentives that promote and reward integration, while discouraging inappropriate policies and behaviour  </a:t>
            </a:r>
            <a:r>
              <a:rPr lang="zh-CN" altLang="en-GB" sz="2400" smtClean="0">
                <a:ea typeface="宋体" charset="-122"/>
              </a:rPr>
              <a:t>一整套连贯的经济和调控工具与激励机制，促进和奖励纳入生多的行为，打击不恰当的政策和行为 </a:t>
            </a:r>
          </a:p>
          <a:p>
            <a:pPr eaLnBrk="1" hangingPunct="1"/>
            <a:r>
              <a:rPr lang="en-GB" altLang="zh-CN" sz="2400" smtClean="0">
                <a:ea typeface="宋体" charset="-122"/>
              </a:rPr>
              <a:t>Sustained behavioural change within individuals, institutions and society in both public and private domains  </a:t>
            </a:r>
            <a:r>
              <a:rPr lang="zh-CN" altLang="en-GB" sz="2400" smtClean="0">
                <a:ea typeface="宋体" charset="-122"/>
              </a:rPr>
              <a:t>在公共领域与私人领域，个人、机构和全社会持续进行行为改变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nb-NO" altLang="zh-CN" sz="4000" smtClean="0">
                <a:ea typeface="宋体" charset="-122"/>
              </a:rPr>
              <a:t>Are there any risks? </a:t>
            </a:r>
            <a:r>
              <a:rPr lang="zh-CN" altLang="nb-NO" sz="4000" smtClean="0">
                <a:ea typeface="宋体" charset="-122"/>
              </a:rPr>
              <a:t>有没有风险？</a:t>
            </a:r>
          </a:p>
        </p:txBody>
      </p:sp>
      <p:sp>
        <p:nvSpPr>
          <p:cNvPr id="30722" name="Rectangle 3"/>
          <p:cNvSpPr>
            <a:spLocks noGrp="1" noChangeArrowheads="1"/>
          </p:cNvSpPr>
          <p:nvPr>
            <p:ph type="body" idx="1"/>
          </p:nvPr>
        </p:nvSpPr>
        <p:spPr>
          <a:xfrm>
            <a:off x="457200" y="1484313"/>
            <a:ext cx="8229600" cy="4641850"/>
          </a:xfrm>
        </p:spPr>
        <p:txBody>
          <a:bodyPr/>
          <a:lstStyle/>
          <a:p>
            <a:pPr eaLnBrk="1" hangingPunct="1"/>
            <a:r>
              <a:rPr lang="nb-NO" altLang="zh-CN" sz="2400" smtClean="0">
                <a:ea typeface="宋体" charset="-122"/>
              </a:rPr>
              <a:t>The sector may not take the responsibility seriously  </a:t>
            </a:r>
            <a:r>
              <a:rPr lang="zh-CN" altLang="nb-NO" sz="2400" smtClean="0">
                <a:ea typeface="宋体" charset="-122"/>
              </a:rPr>
              <a:t>部门也许不会重视各自的责任</a:t>
            </a:r>
          </a:p>
          <a:p>
            <a:pPr eaLnBrk="1" hangingPunct="1"/>
            <a:r>
              <a:rPr lang="nb-NO" altLang="zh-CN" sz="2400" smtClean="0">
                <a:ea typeface="宋体" charset="-122"/>
              </a:rPr>
              <a:t>Biodiversity concerns are given to low priority in relation to sector interests  </a:t>
            </a:r>
            <a:r>
              <a:rPr lang="zh-CN" altLang="nb-NO" sz="2400" smtClean="0">
                <a:ea typeface="宋体" charset="-122"/>
              </a:rPr>
              <a:t>在部门利益面前，给予生物多样性因素的优先级别较低</a:t>
            </a:r>
          </a:p>
          <a:p>
            <a:pPr eaLnBrk="1" hangingPunct="1"/>
            <a:r>
              <a:rPr lang="nb-NO" altLang="zh-CN" sz="2400" smtClean="0">
                <a:ea typeface="宋体" charset="-122"/>
              </a:rPr>
              <a:t>Reluctance to share info and cooperate horizontally in some sectors  </a:t>
            </a:r>
            <a:r>
              <a:rPr lang="zh-CN" altLang="nb-NO" sz="2400" smtClean="0">
                <a:ea typeface="宋体" charset="-122"/>
              </a:rPr>
              <a:t>在某些部门中，不愿意共享信息、开展横向的部门间合作</a:t>
            </a:r>
          </a:p>
          <a:p>
            <a:pPr eaLnBrk="1" hangingPunct="1"/>
            <a:r>
              <a:rPr lang="nb-NO" altLang="zh-CN" sz="2400" smtClean="0">
                <a:ea typeface="宋体" charset="-122"/>
              </a:rPr>
              <a:t>Fragmentation of responsibility for biodiversity and ecosystem services in the total governance structure  </a:t>
            </a:r>
            <a:r>
              <a:rPr lang="zh-CN" altLang="nb-NO" sz="2400" smtClean="0">
                <a:ea typeface="宋体" charset="-122"/>
              </a:rPr>
              <a:t>在整个的管理体系中，保护生物多样性和生态系统的责任分散在各部门中</a:t>
            </a:r>
            <a:r>
              <a:rPr lang="zh-CN" altLang="nb-NO" smtClean="0">
                <a:ea typeface="宋体" charset="-122"/>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457200" y="115888"/>
            <a:ext cx="8229600" cy="922337"/>
          </a:xfrm>
        </p:spPr>
        <p:txBody>
          <a:bodyPr/>
          <a:lstStyle/>
          <a:p>
            <a:pPr eaLnBrk="1" hangingPunct="1"/>
            <a:r>
              <a:rPr lang="nb-NO" altLang="zh-CN" smtClean="0">
                <a:ea typeface="宋体" charset="-122"/>
              </a:rPr>
              <a:t>Conclusions </a:t>
            </a:r>
            <a:r>
              <a:rPr lang="zh-CN" altLang="nb-NO" smtClean="0">
                <a:ea typeface="宋体" charset="-122"/>
              </a:rPr>
              <a:t>结论</a:t>
            </a:r>
          </a:p>
        </p:txBody>
      </p:sp>
      <p:sp>
        <p:nvSpPr>
          <p:cNvPr id="31746" name="Rectangle 3"/>
          <p:cNvSpPr>
            <a:spLocks noGrp="1" noChangeArrowheads="1"/>
          </p:cNvSpPr>
          <p:nvPr>
            <p:ph type="body" idx="1"/>
          </p:nvPr>
        </p:nvSpPr>
        <p:spPr>
          <a:xfrm>
            <a:off x="457200" y="1052513"/>
            <a:ext cx="8229600" cy="5327650"/>
          </a:xfrm>
        </p:spPr>
        <p:txBody>
          <a:bodyPr/>
          <a:lstStyle/>
          <a:p>
            <a:pPr eaLnBrk="1" hangingPunct="1">
              <a:spcAft>
                <a:spcPct val="20000"/>
              </a:spcAft>
            </a:pPr>
            <a:r>
              <a:rPr lang="nb-NO" altLang="zh-CN" sz="2400" smtClean="0">
                <a:ea typeface="宋体" charset="-122"/>
              </a:rPr>
              <a:t>Mainstreaming and sector integration- a global obligation-”all” agree in principle </a:t>
            </a:r>
            <a:r>
              <a:rPr lang="zh-CN" altLang="nb-NO" sz="2400" smtClean="0">
                <a:ea typeface="宋体" charset="-122"/>
              </a:rPr>
              <a:t>实现生物多样性的主流化、纳入各部门</a:t>
            </a:r>
            <a:r>
              <a:rPr lang="nb-NO" altLang="zh-CN" sz="2400" smtClean="0">
                <a:ea typeface="宋体" charset="-122"/>
              </a:rPr>
              <a:t>——</a:t>
            </a:r>
            <a:r>
              <a:rPr lang="zh-CN" altLang="nb-NO" sz="2400" smtClean="0">
                <a:ea typeface="宋体" charset="-122"/>
              </a:rPr>
              <a:t>这是全球的责任</a:t>
            </a:r>
            <a:r>
              <a:rPr lang="nb-NO" altLang="zh-CN" sz="2400" smtClean="0">
                <a:ea typeface="宋体" charset="-122"/>
              </a:rPr>
              <a:t>——“</a:t>
            </a:r>
            <a:r>
              <a:rPr lang="zh-CN" altLang="nb-NO" sz="2400" smtClean="0">
                <a:ea typeface="宋体" charset="-122"/>
              </a:rPr>
              <a:t>所有人”都原则上赞同</a:t>
            </a:r>
          </a:p>
          <a:p>
            <a:pPr eaLnBrk="1" hangingPunct="1">
              <a:spcAft>
                <a:spcPct val="20000"/>
              </a:spcAft>
            </a:pPr>
            <a:r>
              <a:rPr lang="nb-NO" altLang="zh-CN" sz="2400" smtClean="0">
                <a:ea typeface="宋体" charset="-122"/>
              </a:rPr>
              <a:t>Mainstreaming in plans and policies relatively easy    </a:t>
            </a:r>
            <a:r>
              <a:rPr lang="zh-CN" altLang="nb-NO" sz="2400" smtClean="0">
                <a:ea typeface="宋体" charset="-122"/>
              </a:rPr>
              <a:t>在规划和政策中实现生多主流化相对简单</a:t>
            </a:r>
          </a:p>
          <a:p>
            <a:pPr eaLnBrk="1" hangingPunct="1">
              <a:spcAft>
                <a:spcPct val="20000"/>
              </a:spcAft>
            </a:pPr>
            <a:r>
              <a:rPr lang="nb-NO" altLang="zh-CN" sz="2400" smtClean="0">
                <a:ea typeface="宋体" charset="-122"/>
              </a:rPr>
              <a:t>Integration in laws and regulations more difficult </a:t>
            </a:r>
            <a:r>
              <a:rPr lang="zh-CN" altLang="nb-NO" sz="2400" smtClean="0">
                <a:ea typeface="宋体" charset="-122"/>
              </a:rPr>
              <a:t>在法律法规中纳入生多因素有些困难</a:t>
            </a:r>
          </a:p>
          <a:p>
            <a:pPr eaLnBrk="1" hangingPunct="1">
              <a:spcAft>
                <a:spcPct val="20000"/>
              </a:spcAft>
            </a:pPr>
            <a:r>
              <a:rPr lang="nb-NO" altLang="zh-CN" sz="2400" smtClean="0">
                <a:ea typeface="宋体" charset="-122"/>
              </a:rPr>
              <a:t>Integration into budgets, priorities and practicies quite difficult    </a:t>
            </a:r>
            <a:r>
              <a:rPr lang="zh-CN" altLang="nb-NO" sz="2400" smtClean="0">
                <a:ea typeface="宋体" charset="-122"/>
              </a:rPr>
              <a:t>在预算、优先行动和实践中纳入生多考虑最为困难。</a:t>
            </a:r>
          </a:p>
          <a:p>
            <a:pPr eaLnBrk="1" hangingPunct="1">
              <a:spcAft>
                <a:spcPct val="20000"/>
              </a:spcAft>
            </a:pPr>
            <a:r>
              <a:rPr lang="nb-NO" altLang="zh-CN" sz="2400" smtClean="0">
                <a:ea typeface="宋体" charset="-122"/>
              </a:rPr>
              <a:t>Mainstreaming of minds the ultimate goal    </a:t>
            </a:r>
            <a:r>
              <a:rPr lang="zh-CN" altLang="nb-NO" sz="2400" smtClean="0">
                <a:ea typeface="宋体" charset="-122"/>
              </a:rPr>
              <a:t>实现生多在思想中的主流化是最终目标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en-GB" altLang="zh-CN" smtClean="0">
                <a:ea typeface="宋体" charset="-122"/>
              </a:rPr>
              <a:t>Basic thinking  </a:t>
            </a:r>
            <a:r>
              <a:rPr lang="zh-CN" altLang="en-GB" smtClean="0">
                <a:ea typeface="宋体" charset="-122"/>
              </a:rPr>
              <a:t>基本思想</a:t>
            </a:r>
          </a:p>
        </p:txBody>
      </p:sp>
      <p:sp>
        <p:nvSpPr>
          <p:cNvPr id="14338" name="Rectangle 3"/>
          <p:cNvSpPr>
            <a:spLocks noGrp="1" noChangeArrowheads="1"/>
          </p:cNvSpPr>
          <p:nvPr>
            <p:ph type="body" idx="1"/>
          </p:nvPr>
        </p:nvSpPr>
        <p:spPr>
          <a:xfrm>
            <a:off x="457200" y="1557338"/>
            <a:ext cx="8229600" cy="4824412"/>
          </a:xfrm>
        </p:spPr>
        <p:txBody>
          <a:bodyPr/>
          <a:lstStyle/>
          <a:p>
            <a:pPr eaLnBrk="1" hangingPunct="1">
              <a:lnSpc>
                <a:spcPct val="90000"/>
              </a:lnSpc>
            </a:pPr>
            <a:r>
              <a:rPr lang="en-GB" altLang="zh-CN" sz="2800" smtClean="0">
                <a:ea typeface="宋体" charset="-122"/>
              </a:rPr>
              <a:t>While biological resources and ecosystems are used for human livelihoods, this is often unsustainable, and many human activities totally ignore (externalize) any consideration of biodiversity and ecosystem services at a high cost to human development in the longer term</a:t>
            </a:r>
          </a:p>
          <a:p>
            <a:pPr eaLnBrk="1" hangingPunct="1">
              <a:lnSpc>
                <a:spcPct val="90000"/>
              </a:lnSpc>
            </a:pPr>
            <a:r>
              <a:rPr lang="zh-CN" altLang="en-GB" sz="2800" smtClean="0">
                <a:ea typeface="宋体" charset="-122"/>
              </a:rPr>
              <a:t>尽管人们利用生物资源和生态系统维持生计，这种利用方式通常不具有可持续性，很多人类活动完全忽视（外部化）了生物多样性和生态系统服务等因素，这样做的长期后果就是人类发展要为此付出极高的代价。</a:t>
            </a:r>
            <a:r>
              <a:rPr lang="zh-CN" altLang="en-GB" smtClean="0">
                <a:ea typeface="宋体" charset="-122"/>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685800" y="274638"/>
            <a:ext cx="7772400" cy="1066800"/>
          </a:xfrm>
        </p:spPr>
        <p:txBody>
          <a:bodyPr/>
          <a:lstStyle/>
          <a:p>
            <a:pPr eaLnBrk="1" hangingPunct="1"/>
            <a:r>
              <a:rPr lang="en-GB" altLang="zh-CN" smtClean="0">
                <a:ea typeface="宋体" charset="-122"/>
              </a:rPr>
              <a:t>Objective  </a:t>
            </a:r>
            <a:r>
              <a:rPr lang="zh-CN" altLang="en-GB" smtClean="0">
                <a:ea typeface="宋体" charset="-122"/>
              </a:rPr>
              <a:t>目标</a:t>
            </a:r>
          </a:p>
        </p:txBody>
      </p:sp>
      <p:sp>
        <p:nvSpPr>
          <p:cNvPr id="15362" name="Rectangle 3"/>
          <p:cNvSpPr>
            <a:spLocks noGrp="1" noChangeArrowheads="1"/>
          </p:cNvSpPr>
          <p:nvPr>
            <p:ph type="body" idx="1"/>
          </p:nvPr>
        </p:nvSpPr>
        <p:spPr>
          <a:xfrm>
            <a:off x="685800" y="1555750"/>
            <a:ext cx="7989888" cy="4897438"/>
          </a:xfrm>
        </p:spPr>
        <p:txBody>
          <a:bodyPr/>
          <a:lstStyle/>
          <a:p>
            <a:pPr eaLnBrk="1" hangingPunct="1">
              <a:lnSpc>
                <a:spcPct val="90000"/>
              </a:lnSpc>
            </a:pPr>
            <a:r>
              <a:rPr lang="en-GB" altLang="zh-CN" sz="2800" smtClean="0">
                <a:ea typeface="宋体" charset="-122"/>
              </a:rPr>
              <a:t>The objective of integrating biodiversity concerns into economic sectors, is to internalize the goals of biodiversity conservation and sustainable use of biological resources into all activities, development plans and models, policies and programs - and finally into all human behaviour</a:t>
            </a:r>
          </a:p>
          <a:p>
            <a:pPr eaLnBrk="1" hangingPunct="1">
              <a:lnSpc>
                <a:spcPct val="90000"/>
              </a:lnSpc>
            </a:pPr>
            <a:r>
              <a:rPr lang="zh-CN" altLang="en-GB" sz="2800" smtClean="0">
                <a:ea typeface="宋体" charset="-122"/>
              </a:rPr>
              <a:t>将生物多样性内容纳入经济部门的目标就是将生物多样性保护与可持续利用的目标内部化，将其纳入所有活动、发展规划与模式、政策和项目</a:t>
            </a:r>
            <a:r>
              <a:rPr lang="en-GB" altLang="zh-CN" sz="2800" smtClean="0">
                <a:ea typeface="宋体" charset="-122"/>
              </a:rPr>
              <a:t>——</a:t>
            </a:r>
            <a:r>
              <a:rPr lang="zh-CN" altLang="en-GB" sz="2800" smtClean="0">
                <a:ea typeface="宋体" charset="-122"/>
              </a:rPr>
              <a:t>最终纳入所有人类行为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GB" altLang="zh-CN" smtClean="0">
                <a:ea typeface="宋体" charset="-122"/>
              </a:rPr>
              <a:t>Rational  </a:t>
            </a:r>
            <a:r>
              <a:rPr lang="zh-CN" altLang="en-GB" smtClean="0">
                <a:ea typeface="宋体" charset="-122"/>
              </a:rPr>
              <a:t>理由</a:t>
            </a:r>
          </a:p>
        </p:txBody>
      </p:sp>
      <p:sp>
        <p:nvSpPr>
          <p:cNvPr id="16386" name="Rectangle 3"/>
          <p:cNvSpPr>
            <a:spLocks noGrp="1" noChangeArrowheads="1"/>
          </p:cNvSpPr>
          <p:nvPr>
            <p:ph type="body" idx="1"/>
          </p:nvPr>
        </p:nvSpPr>
        <p:spPr>
          <a:xfrm>
            <a:off x="685800" y="1557338"/>
            <a:ext cx="7772400" cy="4691062"/>
          </a:xfrm>
        </p:spPr>
        <p:txBody>
          <a:bodyPr/>
          <a:lstStyle/>
          <a:p>
            <a:pPr eaLnBrk="1" hangingPunct="1">
              <a:lnSpc>
                <a:spcPct val="80000"/>
              </a:lnSpc>
            </a:pPr>
            <a:r>
              <a:rPr lang="en-GB" altLang="zh-CN" sz="2800" smtClean="0">
                <a:ea typeface="宋体" charset="-122"/>
              </a:rPr>
              <a:t>Investment in mainstreaming, sector integration of biodiversity and horizontal cooperation, can generate both immediate benefits and act as a safeguard for maintaining biodiversity and ecosystem services, ensuring the ecological infrastructure and sustainable development in the long run</a:t>
            </a:r>
          </a:p>
          <a:p>
            <a:pPr eaLnBrk="1" hangingPunct="1">
              <a:lnSpc>
                <a:spcPct val="80000"/>
              </a:lnSpc>
            </a:pPr>
            <a:r>
              <a:rPr lang="zh-CN" altLang="en-GB" sz="2800" smtClean="0">
                <a:ea typeface="宋体" charset="-122"/>
              </a:rPr>
              <a:t>努力将生物多样性主流化、纳入各个部门，开展横向合作，可以产生直接的效益，也能够保证维持生物多样性和生态系统服务，维护生态基础设施，最终保证可持续发展。</a:t>
            </a:r>
            <a:r>
              <a:rPr lang="zh-CN" altLang="en-GB" smtClean="0">
                <a:ea typeface="宋体" charset="-122"/>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Grp="1" noChangeArrowheads="1"/>
          </p:cNvSpPr>
          <p:nvPr>
            <p:ph type="ctrTitle"/>
          </p:nvPr>
        </p:nvSpPr>
        <p:spPr>
          <a:xfrm>
            <a:off x="179388" y="333375"/>
            <a:ext cx="8748712" cy="2951163"/>
          </a:xfrm>
        </p:spPr>
        <p:txBody>
          <a:bodyPr/>
          <a:lstStyle/>
          <a:p>
            <a:pPr eaLnBrk="1" hangingPunct="1"/>
            <a:r>
              <a:rPr lang="nb-NO" altLang="zh-CN" sz="3600" smtClean="0">
                <a:ea typeface="宋体" charset="-122"/>
              </a:rPr>
              <a:t>Mainstreaming, </a:t>
            </a:r>
            <a:r>
              <a:rPr lang="zh-CN" altLang="nb-NO" sz="3600" smtClean="0">
                <a:ea typeface="宋体" charset="-122"/>
              </a:rPr>
              <a:t>主流化</a:t>
            </a:r>
            <a:br>
              <a:rPr lang="zh-CN" altLang="nb-NO" sz="3600" smtClean="0">
                <a:ea typeface="宋体" charset="-122"/>
              </a:rPr>
            </a:br>
            <a:r>
              <a:rPr lang="nb-NO" altLang="zh-CN" sz="3600" smtClean="0">
                <a:ea typeface="宋体" charset="-122"/>
              </a:rPr>
              <a:t>Sector integration, </a:t>
            </a:r>
            <a:r>
              <a:rPr lang="zh-CN" altLang="nb-NO" sz="3600" smtClean="0">
                <a:ea typeface="宋体" charset="-122"/>
              </a:rPr>
              <a:t>部门纳入</a:t>
            </a:r>
            <a:br>
              <a:rPr lang="zh-CN" altLang="nb-NO" sz="3600" smtClean="0">
                <a:ea typeface="宋体" charset="-122"/>
              </a:rPr>
            </a:br>
            <a:r>
              <a:rPr lang="nb-NO" altLang="zh-CN" sz="3600" smtClean="0">
                <a:ea typeface="宋体" charset="-122"/>
              </a:rPr>
              <a:t>Sector cooperation and coordination </a:t>
            </a:r>
            <a:r>
              <a:rPr lang="zh-CN" altLang="nb-NO" sz="3600" smtClean="0">
                <a:ea typeface="宋体" charset="-122"/>
              </a:rPr>
              <a:t>部门合作与协调</a:t>
            </a:r>
          </a:p>
        </p:txBody>
      </p:sp>
      <p:sp>
        <p:nvSpPr>
          <p:cNvPr id="17410" name="Rectangle 5"/>
          <p:cNvSpPr>
            <a:spLocks noGrp="1" noChangeArrowheads="1"/>
          </p:cNvSpPr>
          <p:nvPr>
            <p:ph type="subTitle" idx="1"/>
          </p:nvPr>
        </p:nvSpPr>
        <p:spPr>
          <a:xfrm>
            <a:off x="1371600" y="3811588"/>
            <a:ext cx="6400800" cy="2281237"/>
          </a:xfrm>
        </p:spPr>
        <p:txBody>
          <a:bodyPr/>
          <a:lstStyle/>
          <a:p>
            <a:pPr eaLnBrk="1" hangingPunct="1">
              <a:lnSpc>
                <a:spcPct val="80000"/>
              </a:lnSpc>
            </a:pPr>
            <a:r>
              <a:rPr lang="nb-NO" altLang="zh-CN" sz="2800" i="1" smtClean="0">
                <a:ea typeface="宋体" charset="-122"/>
              </a:rPr>
              <a:t>Vertical and horizontal work</a:t>
            </a:r>
          </a:p>
          <a:p>
            <a:pPr eaLnBrk="1" hangingPunct="1">
              <a:lnSpc>
                <a:spcPct val="80000"/>
              </a:lnSpc>
            </a:pPr>
            <a:r>
              <a:rPr lang="zh-CN" altLang="nb-NO" sz="2800" i="1" smtClean="0">
                <a:ea typeface="宋体" charset="-122"/>
              </a:rPr>
              <a:t>纵向与横向的工作</a:t>
            </a:r>
          </a:p>
          <a:p>
            <a:pPr eaLnBrk="1" hangingPunct="1">
              <a:lnSpc>
                <a:spcPct val="80000"/>
              </a:lnSpc>
            </a:pPr>
            <a:endParaRPr lang="nb-NO" altLang="zh-CN" sz="2800" b="1" smtClean="0">
              <a:ea typeface="宋体" charset="-122"/>
            </a:endParaRPr>
          </a:p>
          <a:p>
            <a:pPr eaLnBrk="1" hangingPunct="1">
              <a:lnSpc>
                <a:spcPct val="80000"/>
              </a:lnSpc>
            </a:pPr>
            <a:r>
              <a:rPr lang="nb-NO" altLang="zh-CN" sz="2800" b="1" smtClean="0">
                <a:ea typeface="宋体" charset="-122"/>
              </a:rPr>
              <a:t>What are the links and differences?</a:t>
            </a:r>
          </a:p>
          <a:p>
            <a:pPr eaLnBrk="1" hangingPunct="1">
              <a:lnSpc>
                <a:spcPct val="80000"/>
              </a:lnSpc>
            </a:pPr>
            <a:r>
              <a:rPr lang="zh-CN" altLang="nb-NO" sz="2800" b="1" smtClean="0">
                <a:ea typeface="宋体" charset="-122"/>
              </a:rPr>
              <a:t>都有什么关联和差异？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nb-NO" altLang="zh-CN" sz="3600" smtClean="0">
                <a:ea typeface="宋体" charset="-122"/>
              </a:rPr>
              <a:t>International obligations/pressure</a:t>
            </a:r>
            <a:br>
              <a:rPr lang="nb-NO" altLang="zh-CN" sz="3600" smtClean="0">
                <a:ea typeface="宋体" charset="-122"/>
              </a:rPr>
            </a:br>
            <a:r>
              <a:rPr lang="zh-CN" altLang="nb-NO" sz="3600" smtClean="0">
                <a:ea typeface="宋体" charset="-122"/>
              </a:rPr>
              <a:t>国际责任和压力</a:t>
            </a:r>
          </a:p>
        </p:txBody>
      </p:sp>
      <p:sp>
        <p:nvSpPr>
          <p:cNvPr id="18434" name="Rectangle 3"/>
          <p:cNvSpPr>
            <a:spLocks noGrp="1" noChangeArrowheads="1"/>
          </p:cNvSpPr>
          <p:nvPr>
            <p:ph type="body" idx="1"/>
          </p:nvPr>
        </p:nvSpPr>
        <p:spPr>
          <a:xfrm>
            <a:off x="323850" y="1744663"/>
            <a:ext cx="8507413" cy="4276725"/>
          </a:xfrm>
        </p:spPr>
        <p:txBody>
          <a:bodyPr/>
          <a:lstStyle/>
          <a:p>
            <a:pPr eaLnBrk="1" hangingPunct="1">
              <a:lnSpc>
                <a:spcPct val="90000"/>
              </a:lnSpc>
            </a:pPr>
            <a:r>
              <a:rPr lang="nb-NO" altLang="zh-CN" sz="2400" smtClean="0">
                <a:ea typeface="宋体" charset="-122"/>
              </a:rPr>
              <a:t>Obligations according to ratified conventions (f.ex. CBD) </a:t>
            </a:r>
            <a:r>
              <a:rPr lang="zh-CN" altLang="nb-NO" sz="2400" smtClean="0">
                <a:ea typeface="宋体" charset="-122"/>
              </a:rPr>
              <a:t>加入国际公约需要履行的责任（例如</a:t>
            </a:r>
            <a:r>
              <a:rPr lang="nb-NO" altLang="zh-CN" sz="2400" smtClean="0">
                <a:ea typeface="宋体" charset="-122"/>
              </a:rPr>
              <a:t>《</a:t>
            </a:r>
            <a:r>
              <a:rPr lang="zh-CN" altLang="nb-NO" sz="2400" smtClean="0">
                <a:ea typeface="宋体" charset="-122"/>
              </a:rPr>
              <a:t>生物多样性公约</a:t>
            </a:r>
            <a:r>
              <a:rPr lang="nb-NO" altLang="zh-CN" sz="2400" smtClean="0">
                <a:ea typeface="宋体" charset="-122"/>
              </a:rPr>
              <a:t>》</a:t>
            </a:r>
            <a:r>
              <a:rPr lang="zh-CN" altLang="nb-NO" sz="2400" smtClean="0">
                <a:ea typeface="宋体" charset="-122"/>
              </a:rPr>
              <a:t>）</a:t>
            </a:r>
          </a:p>
          <a:p>
            <a:pPr eaLnBrk="1" hangingPunct="1">
              <a:lnSpc>
                <a:spcPct val="90000"/>
              </a:lnSpc>
            </a:pPr>
            <a:r>
              <a:rPr lang="nb-NO" altLang="zh-CN" sz="2400" smtClean="0">
                <a:ea typeface="宋体" charset="-122"/>
              </a:rPr>
              <a:t>Political agreements from world summits (f. ex. WS, Johannesburg, 2002)</a:t>
            </a:r>
            <a:r>
              <a:rPr lang="zh-CN" altLang="nb-NO" sz="2400" smtClean="0">
                <a:ea typeface="宋体" charset="-122"/>
              </a:rPr>
              <a:t>各种世界峰会达成的政治协议（如</a:t>
            </a:r>
            <a:r>
              <a:rPr lang="nb-NO" altLang="zh-CN" sz="2400" smtClean="0">
                <a:ea typeface="宋体" charset="-122"/>
              </a:rPr>
              <a:t>2002</a:t>
            </a:r>
            <a:r>
              <a:rPr lang="zh-CN" altLang="nb-NO" sz="2400" smtClean="0">
                <a:ea typeface="宋体" charset="-122"/>
              </a:rPr>
              <a:t>年约翰内斯堡“世界可持续发展峰会”） </a:t>
            </a:r>
          </a:p>
          <a:p>
            <a:pPr eaLnBrk="1" hangingPunct="1">
              <a:lnSpc>
                <a:spcPct val="90000"/>
              </a:lnSpc>
            </a:pPr>
            <a:r>
              <a:rPr lang="nb-NO" altLang="zh-CN" sz="2400" smtClean="0">
                <a:ea typeface="宋体" charset="-122"/>
              </a:rPr>
              <a:t>Production standards demanded by importers/customers</a:t>
            </a:r>
            <a:r>
              <a:rPr lang="zh-CN" altLang="nb-NO" sz="2400" smtClean="0">
                <a:ea typeface="宋体" charset="-122"/>
              </a:rPr>
              <a:t>进口商或客户要求的生产标准 </a:t>
            </a:r>
          </a:p>
          <a:p>
            <a:pPr eaLnBrk="1" hangingPunct="1">
              <a:lnSpc>
                <a:spcPct val="90000"/>
              </a:lnSpc>
            </a:pPr>
            <a:r>
              <a:rPr lang="nb-NO" altLang="zh-CN" sz="2400" smtClean="0">
                <a:ea typeface="宋体" charset="-122"/>
              </a:rPr>
              <a:t>Agreed standards/efficiencies related to energy use and pollution limitation on production between sector businesses and NGOs</a:t>
            </a:r>
            <a:r>
              <a:rPr lang="zh-CN" altLang="nb-NO" sz="2400" smtClean="0">
                <a:ea typeface="宋体" charset="-122"/>
              </a:rPr>
              <a:t>商业部门与非政府组织之间就生产中的能源使用与污染限制问题达成的标准或效率 </a:t>
            </a:r>
            <a:endParaRPr lang="nb-NO" altLang="zh-CN" sz="2400" smtClean="0">
              <a:ea typeface="宋体" charset="-122"/>
            </a:endParaRPr>
          </a:p>
          <a:p>
            <a:pPr eaLnBrk="1" hangingPunct="1">
              <a:lnSpc>
                <a:spcPct val="90000"/>
              </a:lnSpc>
            </a:pPr>
            <a:endParaRPr lang="nb-NO" altLang="zh-CN" sz="2400" smtClean="0">
              <a:ea typeface="宋体"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617538" y="115888"/>
            <a:ext cx="7986712" cy="762000"/>
          </a:xfrm>
        </p:spPr>
        <p:txBody>
          <a:bodyPr/>
          <a:lstStyle/>
          <a:p>
            <a:pPr eaLnBrk="1" hangingPunct="1"/>
            <a:r>
              <a:rPr lang="en-GB" altLang="zh-CN" sz="3200" smtClean="0">
                <a:ea typeface="宋体" charset="-122"/>
              </a:rPr>
              <a:t>Article 6 of CBD</a:t>
            </a:r>
            <a:r>
              <a:rPr lang="en-GB" altLang="zh-CN" sz="2800" smtClean="0">
                <a:ea typeface="宋体" charset="-122"/>
              </a:rPr>
              <a:t>《</a:t>
            </a:r>
            <a:r>
              <a:rPr lang="zh-CN" altLang="en-GB" sz="2800" smtClean="0">
                <a:ea typeface="宋体" charset="-122"/>
              </a:rPr>
              <a:t>生物多样性公约</a:t>
            </a:r>
            <a:r>
              <a:rPr lang="en-GB" altLang="zh-CN" sz="2800" smtClean="0">
                <a:ea typeface="宋体" charset="-122"/>
              </a:rPr>
              <a:t>》</a:t>
            </a:r>
            <a:r>
              <a:rPr lang="zh-CN" altLang="en-GB" sz="2800" smtClean="0">
                <a:ea typeface="宋体" charset="-122"/>
              </a:rPr>
              <a:t>第六条</a:t>
            </a:r>
            <a:r>
              <a:rPr lang="zh-CN" altLang="en-GB" smtClean="0">
                <a:ea typeface="宋体" charset="-122"/>
              </a:rPr>
              <a:t> </a:t>
            </a:r>
          </a:p>
        </p:txBody>
      </p:sp>
      <p:sp>
        <p:nvSpPr>
          <p:cNvPr id="19458" name="Rectangle 3"/>
          <p:cNvSpPr>
            <a:spLocks noGrp="1" noChangeArrowheads="1"/>
          </p:cNvSpPr>
          <p:nvPr>
            <p:ph type="body" idx="1"/>
          </p:nvPr>
        </p:nvSpPr>
        <p:spPr>
          <a:xfrm>
            <a:off x="611188" y="1123950"/>
            <a:ext cx="8208962" cy="5184775"/>
          </a:xfrm>
        </p:spPr>
        <p:txBody>
          <a:bodyPr/>
          <a:lstStyle/>
          <a:p>
            <a:pPr eaLnBrk="1" hangingPunct="1">
              <a:spcBef>
                <a:spcPts val="500"/>
              </a:spcBef>
              <a:spcAft>
                <a:spcPts val="500"/>
              </a:spcAft>
            </a:pPr>
            <a:r>
              <a:rPr lang="en-GB" altLang="zh-CN" sz="2000" smtClean="0">
                <a:ea typeface="宋体" charset="-122"/>
              </a:rPr>
              <a:t>Each Contracting Party shall, in accordance with its particular conditions and capabilities: </a:t>
            </a:r>
            <a:r>
              <a:rPr lang="zh-CN" altLang="en-GB" sz="2000" smtClean="0">
                <a:ea typeface="宋体" charset="-122"/>
              </a:rPr>
              <a:t>所有缔约方都应该根据自身的条件和能力</a:t>
            </a:r>
          </a:p>
          <a:p>
            <a:pPr eaLnBrk="1" hangingPunct="1">
              <a:spcBef>
                <a:spcPts val="500"/>
              </a:spcBef>
              <a:spcAft>
                <a:spcPts val="500"/>
              </a:spcAft>
            </a:pPr>
            <a:r>
              <a:rPr lang="en-GB" altLang="zh-CN" sz="2000" smtClean="0">
                <a:ea typeface="宋体" charset="-122"/>
              </a:rPr>
              <a:t>(a) Develop national strategies, plans or programmes for the conservation and sustainable use of biological diversity or adapt for this purpose existing strategies, plans or programmes which shall reflect, inter alia, the measures set out in this Convention relevant to the Contracting Party concerned; and  </a:t>
            </a:r>
            <a:r>
              <a:rPr lang="zh-CN" altLang="en-GB" sz="2000" smtClean="0">
                <a:ea typeface="宋体" charset="-122"/>
              </a:rPr>
              <a:t>制定生物多样性保护与可持续利用的国家战略、计划或项目</a:t>
            </a:r>
            <a:r>
              <a:rPr lang="zh-CN" altLang="nb-NO" sz="2000" smtClean="0">
                <a:ea typeface="宋体" charset="-122"/>
              </a:rPr>
              <a:t>，</a:t>
            </a:r>
            <a:r>
              <a:rPr lang="zh-CN" altLang="en-GB" sz="2000" smtClean="0">
                <a:ea typeface="宋体" charset="-122"/>
              </a:rPr>
              <a:t>或本着这一目的对现有战略、计划或项目进行修订</a:t>
            </a:r>
            <a:r>
              <a:rPr lang="zh-CN" altLang="nb-NO" sz="2000" smtClean="0">
                <a:ea typeface="宋体" charset="-122"/>
              </a:rPr>
              <a:t>，</a:t>
            </a:r>
            <a:r>
              <a:rPr lang="zh-CN" altLang="en-GB" sz="2000" smtClean="0">
                <a:ea typeface="宋体" charset="-122"/>
              </a:rPr>
              <a:t>以体现</a:t>
            </a:r>
            <a:r>
              <a:rPr lang="en-GB" altLang="zh-CN" sz="2000" smtClean="0">
                <a:ea typeface="宋体" charset="-122"/>
              </a:rPr>
              <a:t>《</a:t>
            </a:r>
            <a:r>
              <a:rPr lang="zh-CN" altLang="en-GB" sz="2000" smtClean="0">
                <a:ea typeface="宋体" charset="-122"/>
              </a:rPr>
              <a:t>生物多样性公约</a:t>
            </a:r>
            <a:r>
              <a:rPr lang="en-GB" altLang="zh-CN" sz="2000" smtClean="0">
                <a:ea typeface="宋体" charset="-122"/>
              </a:rPr>
              <a:t>》</a:t>
            </a:r>
            <a:r>
              <a:rPr lang="zh-CN" altLang="en-GB" sz="2000" smtClean="0">
                <a:ea typeface="宋体" charset="-122"/>
              </a:rPr>
              <a:t>中标明的与缔约方有关的措施</a:t>
            </a:r>
            <a:r>
              <a:rPr lang="zh-CN" altLang="nb-NO" sz="2000" smtClean="0">
                <a:ea typeface="宋体" charset="-122"/>
              </a:rPr>
              <a:t>；</a:t>
            </a:r>
          </a:p>
          <a:p>
            <a:pPr eaLnBrk="1" hangingPunct="1">
              <a:spcBef>
                <a:spcPts val="500"/>
              </a:spcBef>
              <a:spcAft>
                <a:spcPts val="500"/>
              </a:spcAft>
            </a:pPr>
            <a:r>
              <a:rPr lang="en-GB" altLang="zh-CN" sz="2000" smtClean="0">
                <a:ea typeface="宋体" charset="-122"/>
              </a:rPr>
              <a:t>(b) Integrate, as far as possible and as appropriate, the conservation and sustainable use of biological diversity into relevant sectoral or cross-sectoral plans, programmes and policies.  </a:t>
            </a:r>
            <a:r>
              <a:rPr lang="zh-CN" altLang="en-GB" sz="2000" smtClean="0">
                <a:ea typeface="宋体" charset="-122"/>
              </a:rPr>
              <a:t>尽可能将生物多样性酌情纳入到相关的部门或跨部门计划、项目或政策中。</a:t>
            </a:r>
            <a:endParaRPr lang="en-GB" altLang="zh-CN" sz="2000" smtClean="0">
              <a:ea typeface="宋体"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457200" y="115888"/>
            <a:ext cx="8229600" cy="1143000"/>
          </a:xfrm>
        </p:spPr>
        <p:txBody>
          <a:bodyPr/>
          <a:lstStyle/>
          <a:p>
            <a:pPr eaLnBrk="1" hangingPunct="1"/>
            <a:r>
              <a:rPr lang="en-GB" altLang="zh-CN" sz="3600" smtClean="0">
                <a:ea typeface="宋体" charset="-122"/>
              </a:rPr>
              <a:t>More than Protected Areas</a:t>
            </a:r>
            <a:br>
              <a:rPr lang="en-GB" altLang="zh-CN" sz="3600" smtClean="0">
                <a:ea typeface="宋体" charset="-122"/>
              </a:rPr>
            </a:br>
            <a:r>
              <a:rPr lang="zh-CN" altLang="en-GB" sz="3600" smtClean="0">
                <a:ea typeface="宋体" charset="-122"/>
              </a:rPr>
              <a:t>不仅仅是保护地</a:t>
            </a:r>
          </a:p>
        </p:txBody>
      </p:sp>
      <p:sp>
        <p:nvSpPr>
          <p:cNvPr id="20482" name="Rectangle 3"/>
          <p:cNvSpPr>
            <a:spLocks noGrp="1" noChangeArrowheads="1"/>
          </p:cNvSpPr>
          <p:nvPr>
            <p:ph type="body" idx="1"/>
          </p:nvPr>
        </p:nvSpPr>
        <p:spPr>
          <a:xfrm>
            <a:off x="457200" y="1554163"/>
            <a:ext cx="8229600" cy="4754562"/>
          </a:xfrm>
        </p:spPr>
        <p:txBody>
          <a:bodyPr/>
          <a:lstStyle/>
          <a:p>
            <a:pPr eaLnBrk="1" hangingPunct="1">
              <a:lnSpc>
                <a:spcPct val="80000"/>
              </a:lnSpc>
            </a:pPr>
            <a:r>
              <a:rPr lang="en-GB" altLang="zh-CN" sz="2600" smtClean="0">
                <a:ea typeface="宋体" charset="-122"/>
              </a:rPr>
              <a:t>In order to maintain biodiversity and ecosystem services, protected area (PA) networks must be supplemented by integrating the concerns and values of biodiversity and ecosystem services into the wider landscape   </a:t>
            </a:r>
            <a:r>
              <a:rPr lang="zh-CN" altLang="en-GB" sz="2600" smtClean="0">
                <a:ea typeface="宋体" charset="-122"/>
              </a:rPr>
              <a:t>为了保护生物多样性，维持生态系统服务，必须将生物多样性与生态系统服务的因素和价值纳入更广泛的景观，用以补充保护地网络</a:t>
            </a:r>
          </a:p>
          <a:p>
            <a:pPr eaLnBrk="1" hangingPunct="1">
              <a:lnSpc>
                <a:spcPct val="80000"/>
              </a:lnSpc>
            </a:pPr>
            <a:endParaRPr lang="zh-CN" altLang="en-GB" sz="2600" smtClean="0">
              <a:ea typeface="宋体" charset="-122"/>
            </a:endParaRPr>
          </a:p>
          <a:p>
            <a:pPr eaLnBrk="1" hangingPunct="1">
              <a:lnSpc>
                <a:spcPct val="80000"/>
              </a:lnSpc>
            </a:pPr>
            <a:r>
              <a:rPr lang="en-GB" altLang="zh-CN" sz="2600" smtClean="0">
                <a:ea typeface="宋体" charset="-122"/>
              </a:rPr>
              <a:t>The ecological infrastructure and disaster prevention potential of nature must be maintained and enhanced, particularly in relation to climate change risks     </a:t>
            </a:r>
            <a:r>
              <a:rPr lang="zh-CN" altLang="en-GB" sz="2600" smtClean="0">
                <a:ea typeface="宋体" charset="-122"/>
              </a:rPr>
              <a:t>需要维护和加强生态基础设施和大自然防控灾害的潜力，尤其是面对气候变化风险的时候</a:t>
            </a:r>
          </a:p>
          <a:p>
            <a:pPr eaLnBrk="1" hangingPunct="1">
              <a:lnSpc>
                <a:spcPct val="80000"/>
              </a:lnSpc>
            </a:pPr>
            <a:endParaRPr lang="en-GB" altLang="zh-CN" sz="2800" smtClean="0">
              <a:ea typeface="宋体"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0" y="3175"/>
          <a:ext cx="9144000" cy="6848475"/>
        </p:xfrm>
        <a:graphic>
          <a:graphicData uri="http://schemas.openxmlformats.org/presentationml/2006/ole">
            <p:oleObj spid="_x0000_s1026" name="Slide" r:id="rId3" imgW="4396680" imgH="3288240" progId="PowerPoint.Slide.8">
              <p:embed/>
            </p:oleObj>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837</TotalTime>
  <Words>2381</Words>
  <Application>Microsoft Office PowerPoint</Application>
  <PresentationFormat>On-screen Show (4:3)</PresentationFormat>
  <Paragraphs>89</Paragraphs>
  <Slides>19</Slides>
  <Notes>0</Notes>
  <HiddenSlides>0</HiddenSlides>
  <MMClips>0</MMClips>
  <ScaleCrop>false</ScaleCrop>
  <HeadingPairs>
    <vt:vector size="8" baseType="variant">
      <vt:variant>
        <vt:lpstr>已用的字体</vt:lpstr>
      </vt:variant>
      <vt:variant>
        <vt:i4>3</vt:i4>
      </vt:variant>
      <vt:variant>
        <vt:lpstr>演示文稿设计模板</vt:lpstr>
      </vt:variant>
      <vt:variant>
        <vt:i4>1</vt:i4>
      </vt:variant>
      <vt:variant>
        <vt:lpstr>嵌入 OLE 服务器</vt:lpstr>
      </vt:variant>
      <vt:variant>
        <vt:i4>1</vt:i4>
      </vt:variant>
      <vt:variant>
        <vt:lpstr>幻灯片标题</vt:lpstr>
      </vt:variant>
      <vt:variant>
        <vt:i4>19</vt:i4>
      </vt:variant>
    </vt:vector>
  </HeadingPairs>
  <TitlesOfParts>
    <vt:vector size="24" baseType="lpstr">
      <vt:lpstr>Arial</vt:lpstr>
      <vt:lpstr>宋体</vt:lpstr>
      <vt:lpstr>Calibri</vt:lpstr>
      <vt:lpstr>Default Design</vt:lpstr>
      <vt:lpstr>Slide</vt:lpstr>
      <vt:lpstr>International obligations, guidelines and experience. CBD-obligations and international work on sector integration and cooperation 国际责任、指南和经验：部门纳入生多与部门合作——《生物多样性公约》责任与国际工作 </vt:lpstr>
      <vt:lpstr>Basic thinking  基本思想</vt:lpstr>
      <vt:lpstr>Objective  目标</vt:lpstr>
      <vt:lpstr>Rational  理由</vt:lpstr>
      <vt:lpstr>Mainstreaming, 主流化 Sector integration, 部门纳入 Sector cooperation and coordination 部门合作与协调</vt:lpstr>
      <vt:lpstr>International obligations/pressure 国际责任和压力</vt:lpstr>
      <vt:lpstr>Article 6 of CBD《生物多样性公约》第六条 </vt:lpstr>
      <vt:lpstr>More than Protected Areas 不仅仅是保护地</vt:lpstr>
      <vt:lpstr>幻灯片 9</vt:lpstr>
      <vt:lpstr>幻灯片 10</vt:lpstr>
      <vt:lpstr>幻灯片 11</vt:lpstr>
      <vt:lpstr>Sector integration tools  部门纳入的工具</vt:lpstr>
      <vt:lpstr>--More tools  更多工具</vt:lpstr>
      <vt:lpstr>Economic tools and methods 经济工具与方法</vt:lpstr>
      <vt:lpstr>Effective mainstreaming requires  进行有效的主流化要求：</vt:lpstr>
      <vt:lpstr>--Continued 续上文</vt:lpstr>
      <vt:lpstr>--Continued 续上文</vt:lpstr>
      <vt:lpstr>Are there any risks? 有没有风险？</vt:lpstr>
      <vt:lpstr>Conclusions 结论</vt:lpstr>
    </vt:vector>
  </TitlesOfParts>
  <Company>FNI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Mainstreaming, sector integration and horisontal cooperation in Biodiversity management</dc:title>
  <dc:creator>FNIbruker</dc:creator>
  <cp:lastModifiedBy>Lenovo User</cp:lastModifiedBy>
  <cp:revision>138</cp:revision>
  <dcterms:created xsi:type="dcterms:W3CDTF">2009-11-29T22:28:31Z</dcterms:created>
  <dcterms:modified xsi:type="dcterms:W3CDTF">2010-09-25T02:38:27Z</dcterms:modified>
</cp:coreProperties>
</file>