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8" r:id="rId3"/>
    <p:sldId id="277" r:id="rId4"/>
    <p:sldId id="279" r:id="rId5"/>
    <p:sldId id="258" r:id="rId6"/>
    <p:sldId id="260" r:id="rId7"/>
    <p:sldId id="280" r:id="rId8"/>
    <p:sldId id="269" r:id="rId9"/>
    <p:sldId id="264" r:id="rId10"/>
    <p:sldId id="261" r:id="rId11"/>
    <p:sldId id="262" r:id="rId12"/>
    <p:sldId id="270" r:id="rId13"/>
    <p:sldId id="267" r:id="rId14"/>
    <p:sldId id="266" r:id="rId15"/>
    <p:sldId id="271" r:id="rId16"/>
    <p:sldId id="272" r:id="rId17"/>
    <p:sldId id="273" r:id="rId18"/>
    <p:sldId id="275" r:id="rId19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8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Click to edit Master text styles</a:t>
            </a:r>
          </a:p>
          <a:p>
            <a:pPr lvl="1"/>
            <a:r>
              <a:rPr lang="nb-NO" noProof="0" smtClean="0"/>
              <a:t>Second level</a:t>
            </a:r>
          </a:p>
          <a:p>
            <a:pPr lvl="2"/>
            <a:r>
              <a:rPr lang="nb-NO" noProof="0" smtClean="0"/>
              <a:t>Third level</a:t>
            </a:r>
          </a:p>
          <a:p>
            <a:pPr lvl="3"/>
            <a:r>
              <a:rPr lang="nb-NO" noProof="0" smtClean="0"/>
              <a:t>Fourth level</a:t>
            </a:r>
          </a:p>
          <a:p>
            <a:pPr lvl="4"/>
            <a:r>
              <a:rPr lang="nb-NO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fld id="{92C71D5B-C43F-49CE-9B1F-7835AE35502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EC00299-8724-472D-9EA9-A3377F9F6367}" type="slidenum">
              <a:rPr lang="nb-NO" altLang="zh-CN" smtClean="0"/>
              <a:pPr>
                <a:defRPr/>
              </a:pPr>
              <a:t>6</a:t>
            </a:fld>
            <a:endParaRPr lang="nb-NO" altLang="zh-CN" smtClean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nb-NO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7A61E-27EF-4F31-A825-059C7EAF1DA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9EA86-A910-4725-B8F1-B495103E8AAF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1F10A-F8F5-4F9E-8FC5-2818BD393B7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86FE0-70C7-4474-B9DA-A38B5D0B8D2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tel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abell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nb-NO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13DA2-61A1-46E6-9D69-FD4CC440888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9668A-FADE-42E6-BA0E-F487878E0116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685A2-6016-4DFD-A268-AA45B7C953C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DE3F5-A4A0-490C-A7BD-F3BB922D3AEE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BEC39-C6D9-4D46-9E02-723DED53D39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CF4AE-BF49-4478-8CA6-E21565A8B7D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1D301-F9BC-4C57-8944-16E9D4DFE31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15215-6043-4E55-9689-DE8187E8A80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94864-17A3-4128-B0E1-A432B289BDB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zh-CN" smtClean="0"/>
              <a:t>Click to edit Master text styles</a:t>
            </a:r>
          </a:p>
          <a:p>
            <a:pPr lvl="1"/>
            <a:r>
              <a:rPr lang="nb-NO" altLang="zh-CN" smtClean="0"/>
              <a:t>Second level</a:t>
            </a:r>
          </a:p>
          <a:p>
            <a:pPr lvl="2"/>
            <a:r>
              <a:rPr lang="nb-NO" altLang="zh-CN" smtClean="0"/>
              <a:t>Third level</a:t>
            </a:r>
          </a:p>
          <a:p>
            <a:pPr lvl="3"/>
            <a:r>
              <a:rPr lang="nb-NO" altLang="zh-CN" smtClean="0"/>
              <a:t>Fourth level</a:t>
            </a:r>
          </a:p>
          <a:p>
            <a:pPr lvl="4"/>
            <a:r>
              <a:rPr lang="nb-NO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+mn-ea"/>
              </a:defRPr>
            </a:lvl1pPr>
          </a:lstStyle>
          <a:p>
            <a:pPr>
              <a:defRPr/>
            </a:pPr>
            <a:fld id="{00A02B18-EC72-423E-A39B-8C4C07889BC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333375"/>
            <a:ext cx="8713787" cy="2376488"/>
          </a:xfrm>
        </p:spPr>
        <p:txBody>
          <a:bodyPr/>
          <a:lstStyle/>
          <a:p>
            <a:pPr eaLnBrk="1" hangingPunct="1"/>
            <a:r>
              <a:rPr lang="nb-NO" altLang="zh-CN" sz="4000" smtClean="0">
                <a:ea typeface="宋体" charset="-122"/>
              </a:rPr>
              <a:t>The Concepts of ”Ecosystem Approach” and ”Ecosystem Services” </a:t>
            </a:r>
            <a:br>
              <a:rPr lang="nb-NO" altLang="zh-CN" sz="4000" smtClean="0">
                <a:ea typeface="宋体" charset="-122"/>
              </a:rPr>
            </a:br>
            <a:r>
              <a:rPr lang="nb-NO" altLang="zh-CN" sz="4000" smtClean="0">
                <a:ea typeface="宋体" charset="-122"/>
              </a:rPr>
              <a:t>“</a:t>
            </a:r>
            <a:r>
              <a:rPr lang="zh-CN" altLang="nb-NO" sz="4000" smtClean="0">
                <a:ea typeface="宋体" charset="-122"/>
              </a:rPr>
              <a:t>生态系统方法”与“生态系统服务”</a:t>
            </a:r>
            <a:br>
              <a:rPr lang="zh-CN" altLang="nb-NO" sz="4000" smtClean="0">
                <a:ea typeface="宋体" charset="-122"/>
              </a:rPr>
            </a:br>
            <a:r>
              <a:rPr lang="zh-CN" altLang="nb-NO" sz="4000" smtClean="0">
                <a:ea typeface="宋体" charset="-122"/>
              </a:rPr>
              <a:t>概念初探</a:t>
            </a:r>
            <a:r>
              <a:rPr lang="zh-CN" altLang="nb-NO" smtClean="0">
                <a:ea typeface="宋体" charset="-122"/>
              </a:rPr>
              <a:t> 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141663"/>
            <a:ext cx="8424863" cy="3527425"/>
          </a:xfrm>
        </p:spPr>
        <p:txBody>
          <a:bodyPr/>
          <a:lstStyle/>
          <a:p>
            <a:pPr eaLnBrk="1" hangingPunct="1"/>
            <a:r>
              <a:rPr lang="nb-NO" altLang="zh-CN" sz="2800" smtClean="0">
                <a:ea typeface="宋体" charset="-122"/>
              </a:rPr>
              <a:t>Peter J. Schei</a:t>
            </a:r>
          </a:p>
          <a:p>
            <a:pPr eaLnBrk="1" hangingPunct="1"/>
            <a:r>
              <a:rPr lang="zh-CN" altLang="en-US" sz="2800" smtClean="0">
                <a:ea typeface="宋体" charset="-122"/>
              </a:rPr>
              <a:t>皮特</a:t>
            </a:r>
            <a:r>
              <a:rPr lang="en-US" altLang="zh-CN" sz="2800" smtClean="0">
                <a:ea typeface="宋体" charset="-122"/>
              </a:rPr>
              <a:t>·</a:t>
            </a:r>
            <a:r>
              <a:rPr lang="zh-CN" altLang="en-US" sz="2800" smtClean="0">
                <a:ea typeface="宋体" charset="-122"/>
              </a:rPr>
              <a:t>舍 </a:t>
            </a:r>
          </a:p>
          <a:p>
            <a:pPr eaLnBrk="1" hangingPunct="1"/>
            <a:r>
              <a:rPr lang="nb-NO" altLang="zh-CN" sz="2800" smtClean="0">
                <a:ea typeface="宋体" charset="-122"/>
              </a:rPr>
              <a:t>Fridtjof Nansen Institute</a:t>
            </a:r>
          </a:p>
          <a:p>
            <a:pPr eaLnBrk="1" hangingPunct="1"/>
            <a:r>
              <a:rPr lang="zh-CN" altLang="nb-NO" sz="2800" smtClean="0">
                <a:ea typeface="宋体" charset="-122"/>
              </a:rPr>
              <a:t>挪威南森研究所</a:t>
            </a:r>
          </a:p>
          <a:p>
            <a:pPr eaLnBrk="1" hangingPunct="1"/>
            <a:r>
              <a:rPr lang="nb-NO" altLang="zh-CN" sz="2800" smtClean="0">
                <a:ea typeface="宋体" charset="-122"/>
              </a:rPr>
              <a:t>Training Cource, Changsha, 24-29 April, 2010</a:t>
            </a:r>
          </a:p>
          <a:p>
            <a:pPr eaLnBrk="1" hangingPunct="1"/>
            <a:r>
              <a:rPr lang="nb-NO" altLang="zh-CN" sz="2800" smtClean="0">
                <a:ea typeface="宋体" charset="-122"/>
              </a:rPr>
              <a:t>2010</a:t>
            </a:r>
            <a:r>
              <a:rPr lang="zh-CN" altLang="nb-NO" sz="2800" smtClean="0">
                <a:ea typeface="宋体" charset="-122"/>
              </a:rPr>
              <a:t>年</a:t>
            </a:r>
            <a:r>
              <a:rPr lang="nb-NO" altLang="zh-CN" sz="2800" smtClean="0">
                <a:ea typeface="宋体" charset="-122"/>
              </a:rPr>
              <a:t>9</a:t>
            </a:r>
            <a:r>
              <a:rPr lang="zh-CN" altLang="nb-NO" sz="2800" smtClean="0">
                <a:ea typeface="宋体" charset="-122"/>
              </a:rPr>
              <a:t>月</a:t>
            </a:r>
            <a:r>
              <a:rPr lang="nb-NO" altLang="zh-CN" sz="2800" smtClean="0">
                <a:ea typeface="宋体" charset="-122"/>
              </a:rPr>
              <a:t>26-29</a:t>
            </a:r>
            <a:r>
              <a:rPr lang="zh-CN" altLang="nb-NO" sz="2800" smtClean="0">
                <a:ea typeface="宋体" charset="-122"/>
              </a:rPr>
              <a:t>日，长沙培训课程</a:t>
            </a:r>
            <a:endParaRPr lang="nb-NO" altLang="zh-CN" sz="2800" smtClean="0">
              <a:ea typeface="宋体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1" name="Rectangle 2"/>
          <p:cNvGrpSpPr>
            <a:grpSpLocks noGrp="1" noRot="1"/>
          </p:cNvGrpSpPr>
          <p:nvPr>
            <p:ph sz="half" idx="2"/>
          </p:nvPr>
        </p:nvGrpSpPr>
        <p:grpSpPr bwMode="auto">
          <a:xfrm>
            <a:off x="1187450" y="1412875"/>
            <a:ext cx="6697663" cy="5445125"/>
            <a:chOff x="1283" y="878"/>
            <a:chExt cx="3166" cy="2551"/>
          </a:xfrm>
        </p:grpSpPr>
        <p:sp>
          <p:nvSpPr>
            <p:cNvPr id="25603" name="Rectangle 3"/>
            <p:cNvSpPr>
              <a:spLocks noChangeArrowheads="1"/>
            </p:cNvSpPr>
            <p:nvPr/>
          </p:nvSpPr>
          <p:spPr bwMode="auto">
            <a:xfrm>
              <a:off x="3623" y="3218"/>
              <a:ext cx="82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Tx/>
                <a:buChar char="•"/>
              </a:pPr>
              <a:r>
                <a:rPr lang="en-US" altLang="zh-CN" sz="2000" b="1">
                  <a:solidFill>
                    <a:srgbClr val="FF0000"/>
                  </a:solidFill>
                  <a:latin typeface="Arial Narrow" pitchFamily="34" charset="0"/>
                  <a:sym typeface="Wingdings" pitchFamily="2" charset="2"/>
                </a:rPr>
                <a:t></a:t>
              </a:r>
            </a:p>
          </p:txBody>
        </p:sp>
        <p:sp>
          <p:nvSpPr>
            <p:cNvPr id="25604" name="Rectangle 4"/>
            <p:cNvSpPr>
              <a:spLocks noChangeArrowheads="1"/>
            </p:cNvSpPr>
            <p:nvPr/>
          </p:nvSpPr>
          <p:spPr bwMode="auto">
            <a:xfrm>
              <a:off x="1283" y="3218"/>
              <a:ext cx="2340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Tx/>
                <a:buChar char="•"/>
              </a:pPr>
              <a:r>
                <a:rPr lang="en-US" altLang="zh-CN"/>
                <a:t>Fresh water </a:t>
              </a:r>
              <a:r>
                <a:rPr lang="zh-CN" altLang="en-US"/>
                <a:t>淡水</a:t>
              </a:r>
            </a:p>
          </p:txBody>
        </p:sp>
        <p:sp>
          <p:nvSpPr>
            <p:cNvPr id="25605" name="Rectangle 5"/>
            <p:cNvSpPr>
              <a:spLocks noChangeArrowheads="1"/>
            </p:cNvSpPr>
            <p:nvPr/>
          </p:nvSpPr>
          <p:spPr bwMode="auto">
            <a:xfrm>
              <a:off x="3623" y="3007"/>
              <a:ext cx="82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Tx/>
                <a:buChar char="•"/>
              </a:pPr>
              <a:r>
                <a:rPr lang="en-US" altLang="zh-CN" sz="2000" b="1">
                  <a:solidFill>
                    <a:srgbClr val="FF0000"/>
                  </a:solidFill>
                  <a:latin typeface="Arial Narrow" pitchFamily="34" charset="0"/>
                  <a:sym typeface="Wingdings" pitchFamily="2" charset="2"/>
                </a:rPr>
                <a:t></a:t>
              </a:r>
            </a:p>
          </p:txBody>
        </p:sp>
        <p:sp>
          <p:nvSpPr>
            <p:cNvPr id="25606" name="Rectangle 6"/>
            <p:cNvSpPr>
              <a:spLocks noChangeArrowheads="1"/>
            </p:cNvSpPr>
            <p:nvPr/>
          </p:nvSpPr>
          <p:spPr bwMode="auto">
            <a:xfrm>
              <a:off x="1283" y="3007"/>
              <a:ext cx="2340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Tx/>
                <a:buChar char="•"/>
              </a:pPr>
              <a:r>
                <a:rPr lang="en-US" altLang="zh-CN"/>
                <a:t>Biochemicals, medicines </a:t>
              </a:r>
              <a:r>
                <a:rPr lang="zh-CN" altLang="en-US"/>
                <a:t>生物化学制品、药品</a:t>
              </a:r>
            </a:p>
          </p:txBody>
        </p:sp>
        <p:sp>
          <p:nvSpPr>
            <p:cNvPr id="25607" name="Rectangle 7"/>
            <p:cNvSpPr>
              <a:spLocks noChangeArrowheads="1"/>
            </p:cNvSpPr>
            <p:nvPr/>
          </p:nvSpPr>
          <p:spPr bwMode="auto">
            <a:xfrm>
              <a:off x="3623" y="2796"/>
              <a:ext cx="82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Tx/>
                <a:buChar char="•"/>
              </a:pPr>
              <a:r>
                <a:rPr lang="en-US" altLang="zh-CN" sz="2000" b="1">
                  <a:solidFill>
                    <a:srgbClr val="FF0000"/>
                  </a:solidFill>
                  <a:latin typeface="Arial Narrow" pitchFamily="34" charset="0"/>
                  <a:sym typeface="Wingdings" pitchFamily="2" charset="2"/>
                </a:rPr>
                <a:t></a:t>
              </a:r>
            </a:p>
          </p:txBody>
        </p:sp>
        <p:sp>
          <p:nvSpPr>
            <p:cNvPr id="25608" name="Rectangle 8"/>
            <p:cNvSpPr>
              <a:spLocks noChangeArrowheads="1"/>
            </p:cNvSpPr>
            <p:nvPr/>
          </p:nvSpPr>
          <p:spPr bwMode="auto">
            <a:xfrm>
              <a:off x="1283" y="2796"/>
              <a:ext cx="2340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Tx/>
                <a:buChar char="•"/>
              </a:pPr>
              <a:r>
                <a:rPr lang="en-US" altLang="zh-CN"/>
                <a:t>Genetic resources </a:t>
              </a:r>
              <a:r>
                <a:rPr lang="zh-CN" altLang="en-US"/>
                <a:t>遗传资源</a:t>
              </a:r>
            </a:p>
          </p:txBody>
        </p:sp>
        <p:sp>
          <p:nvSpPr>
            <p:cNvPr id="25609" name="Rectangle 9"/>
            <p:cNvSpPr>
              <a:spLocks noChangeArrowheads="1"/>
            </p:cNvSpPr>
            <p:nvPr/>
          </p:nvSpPr>
          <p:spPr bwMode="auto">
            <a:xfrm>
              <a:off x="3623" y="2585"/>
              <a:ext cx="82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Tx/>
                <a:buChar char="•"/>
              </a:pPr>
              <a:r>
                <a:rPr lang="en-US" altLang="zh-CN" sz="2000" b="1">
                  <a:solidFill>
                    <a:srgbClr val="FF0000"/>
                  </a:solidFill>
                  <a:latin typeface="Arial Narrow" pitchFamily="34" charset="0"/>
                  <a:sym typeface="Wingdings" pitchFamily="2" charset="2"/>
                </a:rPr>
                <a:t></a:t>
              </a:r>
            </a:p>
          </p:txBody>
        </p:sp>
        <p:sp>
          <p:nvSpPr>
            <p:cNvPr id="25610" name="Rectangle 10"/>
            <p:cNvSpPr>
              <a:spLocks noChangeArrowheads="1"/>
            </p:cNvSpPr>
            <p:nvPr/>
          </p:nvSpPr>
          <p:spPr bwMode="auto">
            <a:xfrm>
              <a:off x="2406" y="2585"/>
              <a:ext cx="121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Tx/>
                <a:buChar char="•"/>
              </a:pPr>
              <a:r>
                <a:rPr lang="en-US" altLang="zh-CN" sz="1600"/>
                <a:t>wood fuel </a:t>
              </a:r>
              <a:r>
                <a:rPr lang="zh-CN" altLang="en-US" sz="1600"/>
                <a:t>木材燃料</a:t>
              </a:r>
            </a:p>
          </p:txBody>
        </p:sp>
        <p:sp>
          <p:nvSpPr>
            <p:cNvPr id="25611" name="Rectangle 11"/>
            <p:cNvSpPr>
              <a:spLocks noChangeArrowheads="1"/>
            </p:cNvSpPr>
            <p:nvPr/>
          </p:nvSpPr>
          <p:spPr bwMode="auto">
            <a:xfrm>
              <a:off x="3623" y="2374"/>
              <a:ext cx="82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Tx/>
                <a:buChar char="•"/>
              </a:pPr>
              <a:r>
                <a:rPr lang="en-US" altLang="zh-CN" sz="2000" b="1"/>
                <a:t>+/–</a:t>
              </a:r>
              <a:endParaRPr lang="en-US" altLang="zh-CN" sz="4400"/>
            </a:p>
          </p:txBody>
        </p:sp>
        <p:sp>
          <p:nvSpPr>
            <p:cNvPr id="25612" name="Rectangle 12"/>
            <p:cNvSpPr>
              <a:spLocks noChangeArrowheads="1"/>
            </p:cNvSpPr>
            <p:nvPr/>
          </p:nvSpPr>
          <p:spPr bwMode="auto">
            <a:xfrm>
              <a:off x="2406" y="2374"/>
              <a:ext cx="121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Tx/>
                <a:buChar char="•"/>
              </a:pPr>
              <a:r>
                <a:rPr lang="en-US" altLang="zh-CN" sz="1600"/>
                <a:t>cotton, silk</a:t>
              </a:r>
              <a:r>
                <a:rPr lang="zh-CN" altLang="en-US" sz="1600"/>
                <a:t>棉花，丝绸</a:t>
              </a:r>
            </a:p>
          </p:txBody>
        </p:sp>
        <p:sp>
          <p:nvSpPr>
            <p:cNvPr id="25613" name="Rectangle 13"/>
            <p:cNvSpPr>
              <a:spLocks noChangeArrowheads="1"/>
            </p:cNvSpPr>
            <p:nvPr/>
          </p:nvSpPr>
          <p:spPr bwMode="auto">
            <a:xfrm>
              <a:off x="3623" y="2163"/>
              <a:ext cx="82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Tx/>
                <a:buChar char="•"/>
              </a:pPr>
              <a:r>
                <a:rPr lang="en-US" altLang="zh-CN" sz="2000" b="1"/>
                <a:t>+/–</a:t>
              </a:r>
              <a:endParaRPr lang="en-US" altLang="zh-CN" sz="4400"/>
            </a:p>
          </p:txBody>
        </p:sp>
        <p:sp>
          <p:nvSpPr>
            <p:cNvPr id="25614" name="Rectangle 14"/>
            <p:cNvSpPr>
              <a:spLocks noChangeArrowheads="1"/>
            </p:cNvSpPr>
            <p:nvPr/>
          </p:nvSpPr>
          <p:spPr bwMode="auto">
            <a:xfrm>
              <a:off x="2406" y="2163"/>
              <a:ext cx="121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Tx/>
                <a:buChar char="•"/>
              </a:pPr>
              <a:r>
                <a:rPr lang="en-US" altLang="zh-CN" sz="1600"/>
                <a:t>timber </a:t>
              </a:r>
              <a:r>
                <a:rPr lang="zh-CN" altLang="en-US" sz="1600"/>
                <a:t>木材</a:t>
              </a:r>
            </a:p>
          </p:txBody>
        </p:sp>
        <p:sp>
          <p:nvSpPr>
            <p:cNvPr id="25615" name="Rectangle 15"/>
            <p:cNvSpPr>
              <a:spLocks noChangeArrowheads="1"/>
            </p:cNvSpPr>
            <p:nvPr/>
          </p:nvSpPr>
          <p:spPr bwMode="auto">
            <a:xfrm>
              <a:off x="1283" y="2163"/>
              <a:ext cx="1123" cy="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Tx/>
                <a:buChar char="•"/>
              </a:pPr>
              <a:r>
                <a:rPr lang="en-US" altLang="zh-CN"/>
                <a:t>Fiber </a:t>
              </a:r>
              <a:r>
                <a:rPr lang="zh-CN" altLang="en-US"/>
                <a:t>纤维</a:t>
              </a:r>
            </a:p>
          </p:txBody>
        </p:sp>
        <p:sp>
          <p:nvSpPr>
            <p:cNvPr id="25616" name="Rectangle 16"/>
            <p:cNvSpPr>
              <a:spLocks noChangeArrowheads="1"/>
            </p:cNvSpPr>
            <p:nvPr/>
          </p:nvSpPr>
          <p:spPr bwMode="auto">
            <a:xfrm>
              <a:off x="3623" y="1952"/>
              <a:ext cx="82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Tx/>
                <a:buChar char="•"/>
              </a:pPr>
              <a:r>
                <a:rPr lang="en-US" altLang="zh-CN" sz="2000" b="1">
                  <a:solidFill>
                    <a:srgbClr val="FF0000"/>
                  </a:solidFill>
                  <a:latin typeface="Arial Narrow" pitchFamily="34" charset="0"/>
                  <a:sym typeface="Wingdings" pitchFamily="2" charset="2"/>
                </a:rPr>
                <a:t></a:t>
              </a:r>
            </a:p>
          </p:txBody>
        </p:sp>
        <p:sp>
          <p:nvSpPr>
            <p:cNvPr id="25617" name="Rectangle 17"/>
            <p:cNvSpPr>
              <a:spLocks noChangeArrowheads="1"/>
            </p:cNvSpPr>
            <p:nvPr/>
          </p:nvSpPr>
          <p:spPr bwMode="auto">
            <a:xfrm>
              <a:off x="2406" y="1952"/>
              <a:ext cx="121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Tx/>
                <a:buChar char="•"/>
              </a:pPr>
              <a:r>
                <a:rPr lang="en-US" altLang="zh-CN" sz="1600"/>
                <a:t>wild foods </a:t>
              </a:r>
              <a:r>
                <a:rPr lang="zh-CN" altLang="en-US" sz="1600"/>
                <a:t>野生食物</a:t>
              </a:r>
            </a:p>
          </p:txBody>
        </p:sp>
        <p:sp>
          <p:nvSpPr>
            <p:cNvPr id="25618" name="Rectangle 18"/>
            <p:cNvSpPr>
              <a:spLocks noChangeArrowheads="1"/>
            </p:cNvSpPr>
            <p:nvPr/>
          </p:nvSpPr>
          <p:spPr bwMode="auto">
            <a:xfrm>
              <a:off x="3623" y="1741"/>
              <a:ext cx="82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Tx/>
                <a:buChar char="•"/>
              </a:pPr>
              <a:r>
                <a:rPr lang="en-US" altLang="zh-CN" sz="2000" b="1">
                  <a:solidFill>
                    <a:srgbClr val="000080"/>
                  </a:solidFill>
                  <a:sym typeface="Wingdings" pitchFamily="2" charset="2"/>
                </a:rPr>
                <a:t></a:t>
              </a:r>
            </a:p>
          </p:txBody>
        </p:sp>
        <p:sp>
          <p:nvSpPr>
            <p:cNvPr id="25619" name="Rectangle 19"/>
            <p:cNvSpPr>
              <a:spLocks noChangeArrowheads="1"/>
            </p:cNvSpPr>
            <p:nvPr/>
          </p:nvSpPr>
          <p:spPr bwMode="auto">
            <a:xfrm>
              <a:off x="2406" y="1741"/>
              <a:ext cx="121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Tx/>
                <a:buChar char="•"/>
              </a:pPr>
              <a:r>
                <a:rPr lang="en-US" altLang="zh-CN" sz="1600"/>
                <a:t>aquaculture </a:t>
              </a:r>
              <a:r>
                <a:rPr lang="zh-CN" altLang="en-US" sz="1600"/>
                <a:t>养殖渔业</a:t>
              </a:r>
              <a:endParaRPr lang="en-US" altLang="zh-CN" sz="1600"/>
            </a:p>
          </p:txBody>
        </p:sp>
        <p:sp>
          <p:nvSpPr>
            <p:cNvPr id="25620" name="Rectangle 20"/>
            <p:cNvSpPr>
              <a:spLocks noChangeArrowheads="1"/>
            </p:cNvSpPr>
            <p:nvPr/>
          </p:nvSpPr>
          <p:spPr bwMode="auto">
            <a:xfrm>
              <a:off x="3623" y="1530"/>
              <a:ext cx="82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Tx/>
                <a:buChar char="•"/>
              </a:pPr>
              <a:r>
                <a:rPr lang="en-US" altLang="zh-CN" sz="2000" b="1">
                  <a:solidFill>
                    <a:srgbClr val="FF0000"/>
                  </a:solidFill>
                  <a:latin typeface="Arial Narrow" pitchFamily="34" charset="0"/>
                  <a:sym typeface="Wingdings" pitchFamily="2" charset="2"/>
                </a:rPr>
                <a:t></a:t>
              </a:r>
            </a:p>
          </p:txBody>
        </p:sp>
        <p:sp>
          <p:nvSpPr>
            <p:cNvPr id="25621" name="Rectangle 21"/>
            <p:cNvSpPr>
              <a:spLocks noChangeArrowheads="1"/>
            </p:cNvSpPr>
            <p:nvPr/>
          </p:nvSpPr>
          <p:spPr bwMode="auto">
            <a:xfrm>
              <a:off x="2406" y="1530"/>
              <a:ext cx="121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Tx/>
                <a:buChar char="•"/>
              </a:pPr>
              <a:r>
                <a:rPr lang="en-US" altLang="zh-CN" sz="1600"/>
                <a:t>capture fisheries</a:t>
              </a:r>
              <a:r>
                <a:rPr lang="zh-CN" altLang="en-US" sz="1600"/>
                <a:t>捕捞渔业</a:t>
              </a:r>
            </a:p>
          </p:txBody>
        </p:sp>
        <p:sp>
          <p:nvSpPr>
            <p:cNvPr id="25622" name="Rectangle 22"/>
            <p:cNvSpPr>
              <a:spLocks noChangeArrowheads="1"/>
            </p:cNvSpPr>
            <p:nvPr/>
          </p:nvSpPr>
          <p:spPr bwMode="auto">
            <a:xfrm>
              <a:off x="3623" y="1319"/>
              <a:ext cx="82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Tx/>
                <a:buChar char="•"/>
              </a:pPr>
              <a:r>
                <a:rPr lang="en-US" altLang="zh-CN" sz="2000" b="1">
                  <a:solidFill>
                    <a:srgbClr val="000080"/>
                  </a:solidFill>
                  <a:sym typeface="Wingdings" pitchFamily="2" charset="2"/>
                </a:rPr>
                <a:t></a:t>
              </a:r>
            </a:p>
          </p:txBody>
        </p:sp>
        <p:sp>
          <p:nvSpPr>
            <p:cNvPr id="25623" name="Rectangle 23"/>
            <p:cNvSpPr>
              <a:spLocks noChangeArrowheads="1"/>
            </p:cNvSpPr>
            <p:nvPr/>
          </p:nvSpPr>
          <p:spPr bwMode="auto">
            <a:xfrm>
              <a:off x="2406" y="1319"/>
              <a:ext cx="121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Tx/>
                <a:buChar char="•"/>
              </a:pPr>
              <a:r>
                <a:rPr lang="en-US" altLang="zh-CN" sz="1600"/>
                <a:t>livestock </a:t>
              </a:r>
              <a:r>
                <a:rPr lang="zh-CN" altLang="en-US" sz="1600"/>
                <a:t>家畜</a:t>
              </a:r>
            </a:p>
          </p:txBody>
        </p:sp>
        <p:sp>
          <p:nvSpPr>
            <p:cNvPr id="25624" name="Rectangle 24"/>
            <p:cNvSpPr>
              <a:spLocks noChangeArrowheads="1"/>
            </p:cNvSpPr>
            <p:nvPr/>
          </p:nvSpPr>
          <p:spPr bwMode="auto">
            <a:xfrm>
              <a:off x="3623" y="1108"/>
              <a:ext cx="826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Tx/>
                <a:buChar char="•"/>
              </a:pPr>
              <a:r>
                <a:rPr lang="en-US" altLang="zh-CN" sz="2000" b="1">
                  <a:solidFill>
                    <a:srgbClr val="000080"/>
                  </a:solidFill>
                  <a:sym typeface="Wingdings" pitchFamily="2" charset="2"/>
                </a:rPr>
                <a:t></a:t>
              </a:r>
            </a:p>
          </p:txBody>
        </p:sp>
        <p:sp>
          <p:nvSpPr>
            <p:cNvPr id="25625" name="Rectangle 25"/>
            <p:cNvSpPr>
              <a:spLocks noChangeArrowheads="1"/>
            </p:cNvSpPr>
            <p:nvPr/>
          </p:nvSpPr>
          <p:spPr bwMode="auto">
            <a:xfrm>
              <a:off x="2406" y="1108"/>
              <a:ext cx="1217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Tx/>
                <a:buChar char="•"/>
              </a:pPr>
              <a:r>
                <a:rPr lang="en-US" altLang="zh-CN" sz="1600"/>
                <a:t>crops </a:t>
              </a:r>
              <a:r>
                <a:rPr lang="zh-CN" altLang="en-US" sz="1600"/>
                <a:t>粮食作物</a:t>
              </a:r>
            </a:p>
          </p:txBody>
        </p:sp>
        <p:sp>
          <p:nvSpPr>
            <p:cNvPr id="25626" name="Rectangle 26"/>
            <p:cNvSpPr>
              <a:spLocks noChangeArrowheads="1"/>
            </p:cNvSpPr>
            <p:nvPr/>
          </p:nvSpPr>
          <p:spPr bwMode="auto">
            <a:xfrm>
              <a:off x="1283" y="1108"/>
              <a:ext cx="1123" cy="1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Tx/>
                <a:buChar char="•"/>
              </a:pPr>
              <a:r>
                <a:rPr lang="en-US" altLang="zh-CN"/>
                <a:t>Food</a:t>
              </a:r>
              <a:r>
                <a:rPr lang="zh-CN" altLang="en-US"/>
                <a:t>食物</a:t>
              </a:r>
            </a:p>
          </p:txBody>
        </p:sp>
        <p:sp>
          <p:nvSpPr>
            <p:cNvPr id="25627" name="Rectangle 27"/>
            <p:cNvSpPr>
              <a:spLocks noChangeArrowheads="1"/>
            </p:cNvSpPr>
            <p:nvPr/>
          </p:nvSpPr>
          <p:spPr bwMode="auto">
            <a:xfrm>
              <a:off x="3623" y="878"/>
              <a:ext cx="826" cy="23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Tx/>
                <a:buChar char="•"/>
              </a:pPr>
              <a:r>
                <a:rPr lang="en-US" altLang="zh-CN" sz="2000" b="1"/>
                <a:t>Status</a:t>
              </a:r>
              <a:r>
                <a:rPr lang="zh-CN" altLang="en-US" sz="2000" b="1"/>
                <a:t>现状</a:t>
              </a:r>
            </a:p>
          </p:txBody>
        </p:sp>
        <p:sp>
          <p:nvSpPr>
            <p:cNvPr id="25628" name="Rectangle 28"/>
            <p:cNvSpPr>
              <a:spLocks noChangeArrowheads="1"/>
            </p:cNvSpPr>
            <p:nvPr/>
          </p:nvSpPr>
          <p:spPr bwMode="auto">
            <a:xfrm>
              <a:off x="1283" y="878"/>
              <a:ext cx="2340" cy="23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Tx/>
                <a:buChar char="•"/>
              </a:pPr>
              <a:r>
                <a:rPr lang="en-US" altLang="zh-CN" sz="2000" b="1"/>
                <a:t>Service</a:t>
              </a:r>
              <a:r>
                <a:rPr lang="zh-CN" altLang="en-US" sz="2000" b="1"/>
                <a:t>服务</a:t>
              </a:r>
            </a:p>
          </p:txBody>
        </p:sp>
        <p:sp>
          <p:nvSpPr>
            <p:cNvPr id="25629" name="Line 29"/>
            <p:cNvSpPr>
              <a:spLocks noChangeShapeType="1"/>
            </p:cNvSpPr>
            <p:nvPr/>
          </p:nvSpPr>
          <p:spPr bwMode="auto">
            <a:xfrm>
              <a:off x="1283" y="878"/>
              <a:ext cx="3166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630" name="Line 30"/>
            <p:cNvSpPr>
              <a:spLocks noChangeShapeType="1"/>
            </p:cNvSpPr>
            <p:nvPr/>
          </p:nvSpPr>
          <p:spPr bwMode="auto">
            <a:xfrm>
              <a:off x="1283" y="3429"/>
              <a:ext cx="3166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631" name="Line 31"/>
            <p:cNvSpPr>
              <a:spLocks noChangeShapeType="1"/>
            </p:cNvSpPr>
            <p:nvPr/>
          </p:nvSpPr>
          <p:spPr bwMode="auto">
            <a:xfrm>
              <a:off x="1283" y="878"/>
              <a:ext cx="0" cy="255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632" name="Line 32"/>
            <p:cNvSpPr>
              <a:spLocks noChangeShapeType="1"/>
            </p:cNvSpPr>
            <p:nvPr/>
          </p:nvSpPr>
          <p:spPr bwMode="auto">
            <a:xfrm>
              <a:off x="4449" y="878"/>
              <a:ext cx="0" cy="255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633" name="Line 33"/>
            <p:cNvSpPr>
              <a:spLocks noChangeShapeType="1"/>
            </p:cNvSpPr>
            <p:nvPr/>
          </p:nvSpPr>
          <p:spPr bwMode="auto">
            <a:xfrm>
              <a:off x="1283" y="1108"/>
              <a:ext cx="3166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634" name="Line 34"/>
            <p:cNvSpPr>
              <a:spLocks noChangeShapeType="1"/>
            </p:cNvSpPr>
            <p:nvPr/>
          </p:nvSpPr>
          <p:spPr bwMode="auto">
            <a:xfrm>
              <a:off x="3623" y="878"/>
              <a:ext cx="0" cy="2551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635" name="Line 35"/>
            <p:cNvSpPr>
              <a:spLocks noChangeShapeType="1"/>
            </p:cNvSpPr>
            <p:nvPr/>
          </p:nvSpPr>
          <p:spPr bwMode="auto">
            <a:xfrm>
              <a:off x="1283" y="2163"/>
              <a:ext cx="3166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636" name="Line 36"/>
            <p:cNvSpPr>
              <a:spLocks noChangeShapeType="1"/>
            </p:cNvSpPr>
            <p:nvPr/>
          </p:nvSpPr>
          <p:spPr bwMode="auto">
            <a:xfrm>
              <a:off x="2406" y="1319"/>
              <a:ext cx="2043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637" name="Line 37"/>
            <p:cNvSpPr>
              <a:spLocks noChangeShapeType="1"/>
            </p:cNvSpPr>
            <p:nvPr/>
          </p:nvSpPr>
          <p:spPr bwMode="auto">
            <a:xfrm>
              <a:off x="2406" y="1530"/>
              <a:ext cx="2043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638" name="Line 38"/>
            <p:cNvSpPr>
              <a:spLocks noChangeShapeType="1"/>
            </p:cNvSpPr>
            <p:nvPr/>
          </p:nvSpPr>
          <p:spPr bwMode="auto">
            <a:xfrm>
              <a:off x="2406" y="1741"/>
              <a:ext cx="2043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639" name="Line 39"/>
            <p:cNvSpPr>
              <a:spLocks noChangeShapeType="1"/>
            </p:cNvSpPr>
            <p:nvPr/>
          </p:nvSpPr>
          <p:spPr bwMode="auto">
            <a:xfrm>
              <a:off x="2406" y="1952"/>
              <a:ext cx="2043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640" name="Line 40"/>
            <p:cNvSpPr>
              <a:spLocks noChangeShapeType="1"/>
            </p:cNvSpPr>
            <p:nvPr/>
          </p:nvSpPr>
          <p:spPr bwMode="auto">
            <a:xfrm>
              <a:off x="1283" y="2796"/>
              <a:ext cx="3166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641" name="Line 41"/>
            <p:cNvSpPr>
              <a:spLocks noChangeShapeType="1"/>
            </p:cNvSpPr>
            <p:nvPr/>
          </p:nvSpPr>
          <p:spPr bwMode="auto">
            <a:xfrm>
              <a:off x="2406" y="2374"/>
              <a:ext cx="2043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642" name="Line 42"/>
            <p:cNvSpPr>
              <a:spLocks noChangeShapeType="1"/>
            </p:cNvSpPr>
            <p:nvPr/>
          </p:nvSpPr>
          <p:spPr bwMode="auto">
            <a:xfrm>
              <a:off x="2406" y="2585"/>
              <a:ext cx="2043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643" name="Line 43"/>
            <p:cNvSpPr>
              <a:spLocks noChangeShapeType="1"/>
            </p:cNvSpPr>
            <p:nvPr/>
          </p:nvSpPr>
          <p:spPr bwMode="auto">
            <a:xfrm>
              <a:off x="1283" y="3007"/>
              <a:ext cx="3166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644" name="Line 44"/>
            <p:cNvSpPr>
              <a:spLocks noChangeShapeType="1"/>
            </p:cNvSpPr>
            <p:nvPr/>
          </p:nvSpPr>
          <p:spPr bwMode="auto">
            <a:xfrm>
              <a:off x="1283" y="3218"/>
              <a:ext cx="3166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645" name="Line 45"/>
            <p:cNvSpPr>
              <a:spLocks noChangeShapeType="1"/>
            </p:cNvSpPr>
            <p:nvPr/>
          </p:nvSpPr>
          <p:spPr bwMode="auto">
            <a:xfrm>
              <a:off x="2406" y="1108"/>
              <a:ext cx="0" cy="1688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25602" name="Rectangle 46"/>
          <p:cNvSpPr>
            <a:spLocks noGrp="1" noChangeArrowheads="1"/>
          </p:cNvSpPr>
          <p:nvPr>
            <p:ph type="title"/>
          </p:nvPr>
        </p:nvSpPr>
        <p:spPr>
          <a:xfrm>
            <a:off x="685800" y="130175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zh-CN" sz="3600" smtClean="0">
                <a:ea typeface="宋体" charset="-122"/>
              </a:rPr>
              <a:t>Status of Provisioning Services </a:t>
            </a:r>
            <a:br>
              <a:rPr lang="en-US" altLang="zh-CN" sz="3600" smtClean="0">
                <a:ea typeface="宋体" charset="-122"/>
              </a:rPr>
            </a:br>
            <a:r>
              <a:rPr lang="zh-CN" altLang="en-US" sz="3600" smtClean="0">
                <a:ea typeface="宋体" charset="-122"/>
              </a:rPr>
              <a:t>供给服务的现状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541338" y="73025"/>
            <a:ext cx="8207375" cy="1052513"/>
          </a:xfrm>
        </p:spPr>
        <p:txBody>
          <a:bodyPr/>
          <a:lstStyle/>
          <a:p>
            <a:pPr eaLnBrk="1" hangingPunct="1"/>
            <a:r>
              <a:rPr lang="en-US" altLang="zh-CN" sz="3200" smtClean="0">
                <a:solidFill>
                  <a:schemeClr val="tx1"/>
                </a:solidFill>
                <a:ea typeface="宋体" charset="-122"/>
              </a:rPr>
              <a:t>Status of Regulating and Cultural Services </a:t>
            </a:r>
            <a:br>
              <a:rPr lang="en-US" altLang="zh-CN" sz="3200" smtClean="0">
                <a:solidFill>
                  <a:schemeClr val="tx1"/>
                </a:solidFill>
                <a:ea typeface="宋体" charset="-122"/>
              </a:rPr>
            </a:br>
            <a:r>
              <a:rPr lang="zh-CN" altLang="en-US" sz="3200" smtClean="0">
                <a:solidFill>
                  <a:schemeClr val="tx1"/>
                </a:solidFill>
                <a:ea typeface="宋体" charset="-122"/>
              </a:rPr>
              <a:t>调节服务与文化服务的现状</a:t>
            </a:r>
            <a:endParaRPr lang="zh-CN" altLang="en-US" sz="3200" b="1" smtClean="0">
              <a:solidFill>
                <a:schemeClr val="tx1"/>
              </a:solidFill>
              <a:ea typeface="宋体" charset="-122"/>
            </a:endParaRPr>
          </a:p>
        </p:txBody>
      </p:sp>
      <p:grpSp>
        <p:nvGrpSpPr>
          <p:cNvPr id="26626" name="Rectangle 3"/>
          <p:cNvGrpSpPr>
            <a:grpSpLocks noGrp="1" noRot="1"/>
          </p:cNvGrpSpPr>
          <p:nvPr>
            <p:ph idx="1"/>
          </p:nvPr>
        </p:nvGrpSpPr>
        <p:grpSpPr bwMode="auto">
          <a:xfrm>
            <a:off x="1331913" y="1196975"/>
            <a:ext cx="6553200" cy="5427663"/>
            <a:chOff x="1041" y="829"/>
            <a:chExt cx="2783" cy="3312"/>
          </a:xfrm>
        </p:grpSpPr>
        <p:sp>
          <p:nvSpPr>
            <p:cNvPr id="26627" name="Rectangle 4"/>
            <p:cNvSpPr>
              <a:spLocks noChangeArrowheads="1"/>
            </p:cNvSpPr>
            <p:nvPr/>
          </p:nvSpPr>
          <p:spPr bwMode="auto">
            <a:xfrm>
              <a:off x="3170" y="829"/>
              <a:ext cx="654" cy="194"/>
            </a:xfrm>
            <a:prstGeom prst="rect">
              <a:avLst/>
            </a:prstGeom>
            <a:solidFill>
              <a:srgbClr val="AAA97F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Tx/>
                <a:buChar char="•"/>
              </a:pPr>
              <a:r>
                <a:rPr lang="en-US" altLang="zh-CN" sz="1600" b="1">
                  <a:solidFill>
                    <a:srgbClr val="FF0000"/>
                  </a:solidFill>
                  <a:latin typeface="Arial Narrow" pitchFamily="34" charset="0"/>
                </a:rPr>
                <a:t>Status</a:t>
              </a:r>
              <a:r>
                <a:rPr lang="zh-CN" altLang="en-US" sz="1600" b="1">
                  <a:solidFill>
                    <a:srgbClr val="FF0000"/>
                  </a:solidFill>
                  <a:latin typeface="Arial Narrow" pitchFamily="34" charset="0"/>
                </a:rPr>
                <a:t>现状</a:t>
              </a:r>
              <a:endParaRPr lang="zh-CN" altLang="en-US" sz="3600"/>
            </a:p>
          </p:txBody>
        </p:sp>
        <p:sp>
          <p:nvSpPr>
            <p:cNvPr id="26628" name="Rectangle 5"/>
            <p:cNvSpPr>
              <a:spLocks noChangeArrowheads="1"/>
            </p:cNvSpPr>
            <p:nvPr/>
          </p:nvSpPr>
          <p:spPr bwMode="auto">
            <a:xfrm>
              <a:off x="1041" y="829"/>
              <a:ext cx="2129" cy="194"/>
            </a:xfrm>
            <a:prstGeom prst="rect">
              <a:avLst/>
            </a:prstGeom>
            <a:solidFill>
              <a:srgbClr val="AAA97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Tx/>
                <a:buChar char="•"/>
              </a:pPr>
              <a:endParaRPr lang="nb-NO" altLang="zh-CN" sz="800"/>
            </a:p>
          </p:txBody>
        </p:sp>
        <p:sp>
          <p:nvSpPr>
            <p:cNvPr id="26629" name="Rectangle 6"/>
            <p:cNvSpPr>
              <a:spLocks noChangeArrowheads="1"/>
            </p:cNvSpPr>
            <p:nvPr/>
          </p:nvSpPr>
          <p:spPr bwMode="auto">
            <a:xfrm>
              <a:off x="3170" y="3929"/>
              <a:ext cx="65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Tx/>
                <a:buChar char="•"/>
              </a:pPr>
              <a:r>
                <a:rPr lang="en-US" altLang="zh-CN" sz="1600" b="1"/>
                <a:t>+/–</a:t>
              </a:r>
              <a:endParaRPr lang="en-US" altLang="zh-CN" sz="3600"/>
            </a:p>
          </p:txBody>
        </p:sp>
        <p:sp>
          <p:nvSpPr>
            <p:cNvPr id="26630" name="Rectangle 7"/>
            <p:cNvSpPr>
              <a:spLocks noChangeArrowheads="1"/>
            </p:cNvSpPr>
            <p:nvPr/>
          </p:nvSpPr>
          <p:spPr bwMode="auto">
            <a:xfrm>
              <a:off x="1041" y="3929"/>
              <a:ext cx="212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Tx/>
                <a:buChar char="•"/>
              </a:pPr>
              <a:r>
                <a:rPr lang="en-US" altLang="zh-CN" sz="1600" b="1"/>
                <a:t>Recreation and ecotourism </a:t>
              </a:r>
              <a:r>
                <a:rPr lang="zh-CN" altLang="en-US" sz="1600" b="1"/>
                <a:t>娱乐与生态旅游</a:t>
              </a:r>
              <a:endParaRPr lang="zh-CN" altLang="en-US" sz="3600" b="1"/>
            </a:p>
          </p:txBody>
        </p:sp>
        <p:sp>
          <p:nvSpPr>
            <p:cNvPr id="26631" name="Rectangle 8"/>
            <p:cNvSpPr>
              <a:spLocks noChangeArrowheads="1"/>
            </p:cNvSpPr>
            <p:nvPr/>
          </p:nvSpPr>
          <p:spPr bwMode="auto">
            <a:xfrm>
              <a:off x="3170" y="3741"/>
              <a:ext cx="654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Tx/>
                <a:buChar char="•"/>
              </a:pPr>
              <a:r>
                <a:rPr lang="en-US" altLang="zh-CN" sz="1600" b="1">
                  <a:solidFill>
                    <a:srgbClr val="FF0000"/>
                  </a:solidFill>
                  <a:latin typeface="Arial Narrow" pitchFamily="34" charset="0"/>
                  <a:sym typeface="Wingdings" pitchFamily="2" charset="2"/>
                </a:rPr>
                <a:t></a:t>
              </a:r>
            </a:p>
          </p:txBody>
        </p:sp>
        <p:sp>
          <p:nvSpPr>
            <p:cNvPr id="26632" name="Rectangle 9"/>
            <p:cNvSpPr>
              <a:spLocks noChangeArrowheads="1"/>
            </p:cNvSpPr>
            <p:nvPr/>
          </p:nvSpPr>
          <p:spPr bwMode="auto">
            <a:xfrm>
              <a:off x="1041" y="3741"/>
              <a:ext cx="2129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Tx/>
                <a:buChar char="•"/>
              </a:pPr>
              <a:r>
                <a:rPr lang="en-US" altLang="zh-CN" sz="1600" b="1"/>
                <a:t>Aesthetic values </a:t>
              </a:r>
              <a:r>
                <a:rPr lang="zh-CN" altLang="en-US" sz="1600" b="1"/>
                <a:t>美学价值</a:t>
              </a:r>
              <a:endParaRPr lang="zh-CN" altLang="en-US" sz="3600" b="1"/>
            </a:p>
          </p:txBody>
        </p:sp>
        <p:sp>
          <p:nvSpPr>
            <p:cNvPr id="26633" name="Rectangle 10"/>
            <p:cNvSpPr>
              <a:spLocks noChangeArrowheads="1"/>
            </p:cNvSpPr>
            <p:nvPr/>
          </p:nvSpPr>
          <p:spPr bwMode="auto">
            <a:xfrm>
              <a:off x="3170" y="3529"/>
              <a:ext cx="65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Tx/>
                <a:buChar char="•"/>
              </a:pPr>
              <a:r>
                <a:rPr lang="en-US" altLang="zh-CN" sz="1600" b="1">
                  <a:solidFill>
                    <a:srgbClr val="FF0000"/>
                  </a:solidFill>
                  <a:latin typeface="Arial Narrow" pitchFamily="34" charset="0"/>
                  <a:sym typeface="Wingdings" pitchFamily="2" charset="2"/>
                </a:rPr>
                <a:t></a:t>
              </a:r>
            </a:p>
          </p:txBody>
        </p:sp>
        <p:sp>
          <p:nvSpPr>
            <p:cNvPr id="26634" name="Rectangle 11"/>
            <p:cNvSpPr>
              <a:spLocks noChangeArrowheads="1"/>
            </p:cNvSpPr>
            <p:nvPr/>
          </p:nvSpPr>
          <p:spPr bwMode="auto">
            <a:xfrm>
              <a:off x="1041" y="3529"/>
              <a:ext cx="212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Tx/>
                <a:buChar char="•"/>
              </a:pPr>
              <a:r>
                <a:rPr lang="en-US" altLang="zh-CN" sz="1600" b="1"/>
                <a:t>Spiritual and religious values</a:t>
              </a:r>
              <a:r>
                <a:rPr lang="zh-CN" altLang="en-US" sz="1600" b="1"/>
                <a:t>精神与宗教价值</a:t>
              </a:r>
              <a:endParaRPr lang="zh-CN" altLang="en-US" sz="3600" b="1"/>
            </a:p>
          </p:txBody>
        </p:sp>
        <p:sp>
          <p:nvSpPr>
            <p:cNvPr id="26635" name="Rectangle 12"/>
            <p:cNvSpPr>
              <a:spLocks noChangeArrowheads="1"/>
            </p:cNvSpPr>
            <p:nvPr/>
          </p:nvSpPr>
          <p:spPr bwMode="auto">
            <a:xfrm>
              <a:off x="1041" y="3298"/>
              <a:ext cx="278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Tx/>
                <a:buChar char="•"/>
              </a:pPr>
              <a:r>
                <a:rPr lang="en-US" altLang="zh-CN">
                  <a:solidFill>
                    <a:schemeClr val="tx2"/>
                  </a:solidFill>
                </a:rPr>
                <a:t>Cultural Services</a:t>
              </a:r>
              <a:r>
                <a:rPr lang="zh-CN" altLang="en-US">
                  <a:solidFill>
                    <a:schemeClr val="tx2"/>
                  </a:solidFill>
                </a:rPr>
                <a:t>文化服务</a:t>
              </a:r>
              <a:endParaRPr lang="zh-CN" altLang="en-US" sz="4000">
                <a:solidFill>
                  <a:schemeClr val="tx2"/>
                </a:solidFill>
              </a:endParaRPr>
            </a:p>
          </p:txBody>
        </p:sp>
        <p:sp>
          <p:nvSpPr>
            <p:cNvPr id="26636" name="Rectangle 13"/>
            <p:cNvSpPr>
              <a:spLocks noChangeArrowheads="1"/>
            </p:cNvSpPr>
            <p:nvPr/>
          </p:nvSpPr>
          <p:spPr bwMode="auto">
            <a:xfrm>
              <a:off x="3170" y="3109"/>
              <a:ext cx="654" cy="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Tx/>
                <a:buChar char="•"/>
              </a:pPr>
              <a:r>
                <a:rPr lang="en-US" altLang="zh-CN" sz="1600" b="1">
                  <a:solidFill>
                    <a:srgbClr val="FF0000"/>
                  </a:solidFill>
                  <a:latin typeface="Arial Narrow" pitchFamily="34" charset="0"/>
                  <a:sym typeface="Wingdings" pitchFamily="2" charset="2"/>
                </a:rPr>
                <a:t></a:t>
              </a:r>
            </a:p>
          </p:txBody>
        </p:sp>
        <p:sp>
          <p:nvSpPr>
            <p:cNvPr id="26637" name="Rectangle 14"/>
            <p:cNvSpPr>
              <a:spLocks noChangeArrowheads="1"/>
            </p:cNvSpPr>
            <p:nvPr/>
          </p:nvSpPr>
          <p:spPr bwMode="auto">
            <a:xfrm>
              <a:off x="1041" y="3109"/>
              <a:ext cx="2129" cy="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Tx/>
                <a:buChar char="•"/>
              </a:pPr>
              <a:r>
                <a:rPr lang="en-US" altLang="zh-CN" sz="1600" b="1"/>
                <a:t>Natural hazard regulation </a:t>
              </a:r>
              <a:r>
                <a:rPr lang="zh-CN" altLang="en-US" sz="1600" b="1"/>
                <a:t>调节自然灾害</a:t>
              </a:r>
              <a:endParaRPr lang="zh-CN" altLang="en-US" sz="3600" b="1"/>
            </a:p>
          </p:txBody>
        </p:sp>
        <p:sp>
          <p:nvSpPr>
            <p:cNvPr id="26638" name="Rectangle 15"/>
            <p:cNvSpPr>
              <a:spLocks noChangeArrowheads="1"/>
            </p:cNvSpPr>
            <p:nvPr/>
          </p:nvSpPr>
          <p:spPr bwMode="auto">
            <a:xfrm>
              <a:off x="3170" y="2897"/>
              <a:ext cx="65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Tx/>
                <a:buChar char="•"/>
              </a:pPr>
              <a:r>
                <a:rPr lang="en-US" altLang="zh-CN" sz="1600" b="1">
                  <a:solidFill>
                    <a:srgbClr val="FF0000"/>
                  </a:solidFill>
                  <a:latin typeface="Arial Narrow" pitchFamily="34" charset="0"/>
                  <a:sym typeface="Wingdings" pitchFamily="2" charset="2"/>
                </a:rPr>
                <a:t></a:t>
              </a:r>
            </a:p>
          </p:txBody>
        </p:sp>
        <p:sp>
          <p:nvSpPr>
            <p:cNvPr id="26639" name="Rectangle 16"/>
            <p:cNvSpPr>
              <a:spLocks noChangeArrowheads="1"/>
            </p:cNvSpPr>
            <p:nvPr/>
          </p:nvSpPr>
          <p:spPr bwMode="auto">
            <a:xfrm>
              <a:off x="1041" y="2897"/>
              <a:ext cx="212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Tx/>
                <a:buChar char="•"/>
              </a:pPr>
              <a:r>
                <a:rPr lang="en-US" altLang="zh-CN" sz="1600" b="1"/>
                <a:t>Pollination</a:t>
              </a:r>
              <a:r>
                <a:rPr lang="zh-CN" altLang="en-US" sz="1600" b="1"/>
                <a:t>授粉</a:t>
              </a:r>
              <a:endParaRPr lang="zh-CN" altLang="en-US" sz="3600" b="1"/>
            </a:p>
          </p:txBody>
        </p:sp>
        <p:sp>
          <p:nvSpPr>
            <p:cNvPr id="26640" name="Rectangle 17"/>
            <p:cNvSpPr>
              <a:spLocks noChangeArrowheads="1"/>
            </p:cNvSpPr>
            <p:nvPr/>
          </p:nvSpPr>
          <p:spPr bwMode="auto">
            <a:xfrm>
              <a:off x="3170" y="2709"/>
              <a:ext cx="654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Tx/>
                <a:buChar char="•"/>
              </a:pPr>
              <a:r>
                <a:rPr lang="en-US" altLang="zh-CN" sz="1600" b="1">
                  <a:solidFill>
                    <a:srgbClr val="FF0000"/>
                  </a:solidFill>
                  <a:latin typeface="Arial Narrow" pitchFamily="34" charset="0"/>
                  <a:sym typeface="Wingdings" pitchFamily="2" charset="2"/>
                </a:rPr>
                <a:t></a:t>
              </a:r>
            </a:p>
          </p:txBody>
        </p:sp>
        <p:sp>
          <p:nvSpPr>
            <p:cNvPr id="26641" name="Rectangle 18"/>
            <p:cNvSpPr>
              <a:spLocks noChangeArrowheads="1"/>
            </p:cNvSpPr>
            <p:nvPr/>
          </p:nvSpPr>
          <p:spPr bwMode="auto">
            <a:xfrm>
              <a:off x="1041" y="2709"/>
              <a:ext cx="2129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Tx/>
                <a:buChar char="•"/>
              </a:pPr>
              <a:r>
                <a:rPr lang="en-US" altLang="zh-CN" sz="1600" b="1"/>
                <a:t>Pest regulation </a:t>
              </a:r>
              <a:r>
                <a:rPr lang="zh-CN" altLang="en-US" sz="1600" b="1"/>
                <a:t>调节病虫害</a:t>
              </a:r>
              <a:endParaRPr lang="zh-CN" altLang="en-US" sz="3600" b="1"/>
            </a:p>
          </p:txBody>
        </p:sp>
        <p:sp>
          <p:nvSpPr>
            <p:cNvPr id="26642" name="Rectangle 19"/>
            <p:cNvSpPr>
              <a:spLocks noChangeArrowheads="1"/>
            </p:cNvSpPr>
            <p:nvPr/>
          </p:nvSpPr>
          <p:spPr bwMode="auto">
            <a:xfrm>
              <a:off x="3170" y="2497"/>
              <a:ext cx="65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Tx/>
                <a:buChar char="•"/>
              </a:pPr>
              <a:r>
                <a:rPr lang="en-US" altLang="zh-CN" sz="1600" b="1"/>
                <a:t>+/–</a:t>
              </a:r>
              <a:endParaRPr lang="en-US" altLang="zh-CN" sz="3600"/>
            </a:p>
          </p:txBody>
        </p:sp>
        <p:sp>
          <p:nvSpPr>
            <p:cNvPr id="26643" name="Rectangle 20"/>
            <p:cNvSpPr>
              <a:spLocks noChangeArrowheads="1"/>
            </p:cNvSpPr>
            <p:nvPr/>
          </p:nvSpPr>
          <p:spPr bwMode="auto">
            <a:xfrm>
              <a:off x="1041" y="2497"/>
              <a:ext cx="212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Tx/>
                <a:buChar char="•"/>
              </a:pPr>
              <a:r>
                <a:rPr lang="en-US" altLang="zh-CN" sz="1600" b="1"/>
                <a:t>Disease regulation </a:t>
              </a:r>
              <a:r>
                <a:rPr lang="zh-CN" altLang="en-US" sz="1600" b="1"/>
                <a:t>疾病调节</a:t>
              </a:r>
              <a:endParaRPr lang="zh-CN" altLang="en-US" sz="3600" b="1"/>
            </a:p>
          </p:txBody>
        </p:sp>
        <p:sp>
          <p:nvSpPr>
            <p:cNvPr id="26644" name="Rectangle 21"/>
            <p:cNvSpPr>
              <a:spLocks noChangeArrowheads="1"/>
            </p:cNvSpPr>
            <p:nvPr/>
          </p:nvSpPr>
          <p:spPr bwMode="auto">
            <a:xfrm>
              <a:off x="3170" y="2285"/>
              <a:ext cx="65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Tx/>
                <a:buChar char="•"/>
              </a:pPr>
              <a:r>
                <a:rPr lang="en-US" altLang="zh-CN" sz="1600" b="1">
                  <a:solidFill>
                    <a:srgbClr val="FF0000"/>
                  </a:solidFill>
                  <a:latin typeface="Arial Narrow" pitchFamily="34" charset="0"/>
                  <a:sym typeface="Wingdings" pitchFamily="2" charset="2"/>
                </a:rPr>
                <a:t></a:t>
              </a:r>
            </a:p>
          </p:txBody>
        </p:sp>
        <p:sp>
          <p:nvSpPr>
            <p:cNvPr id="26645" name="Rectangle 22"/>
            <p:cNvSpPr>
              <a:spLocks noChangeArrowheads="1"/>
            </p:cNvSpPr>
            <p:nvPr/>
          </p:nvSpPr>
          <p:spPr bwMode="auto">
            <a:xfrm>
              <a:off x="1041" y="2285"/>
              <a:ext cx="212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Tx/>
                <a:buChar char="•"/>
              </a:pPr>
              <a:r>
                <a:rPr lang="en-US" altLang="zh-CN" sz="1600" b="1"/>
                <a:t>Water purification and waste treatment </a:t>
              </a:r>
              <a:r>
                <a:rPr lang="zh-CN" altLang="en-US" sz="1200" b="1"/>
                <a:t>净化水质和处理污物</a:t>
              </a:r>
            </a:p>
          </p:txBody>
        </p:sp>
        <p:sp>
          <p:nvSpPr>
            <p:cNvPr id="26646" name="Rectangle 23"/>
            <p:cNvSpPr>
              <a:spLocks noChangeArrowheads="1"/>
            </p:cNvSpPr>
            <p:nvPr/>
          </p:nvSpPr>
          <p:spPr bwMode="auto">
            <a:xfrm>
              <a:off x="3170" y="2091"/>
              <a:ext cx="654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Tx/>
                <a:buChar char="•"/>
              </a:pPr>
              <a:r>
                <a:rPr lang="en-US" altLang="zh-CN" sz="1600" b="1">
                  <a:solidFill>
                    <a:srgbClr val="FF0000"/>
                  </a:solidFill>
                  <a:latin typeface="Arial Narrow" pitchFamily="34" charset="0"/>
                  <a:sym typeface="Wingdings" pitchFamily="2" charset="2"/>
                </a:rPr>
                <a:t></a:t>
              </a:r>
            </a:p>
          </p:txBody>
        </p:sp>
        <p:sp>
          <p:nvSpPr>
            <p:cNvPr id="26647" name="Rectangle 24"/>
            <p:cNvSpPr>
              <a:spLocks noChangeArrowheads="1"/>
            </p:cNvSpPr>
            <p:nvPr/>
          </p:nvSpPr>
          <p:spPr bwMode="auto">
            <a:xfrm>
              <a:off x="1041" y="2091"/>
              <a:ext cx="212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Tx/>
                <a:buChar char="•"/>
              </a:pPr>
              <a:r>
                <a:rPr lang="en-US" altLang="zh-CN" sz="1600" b="1"/>
                <a:t>Erosion regulation </a:t>
              </a:r>
              <a:r>
                <a:rPr lang="zh-CN" altLang="en-US" sz="1600" b="1"/>
                <a:t>调节水土流失</a:t>
              </a:r>
              <a:endParaRPr lang="zh-CN" altLang="en-US" sz="3600" b="1"/>
            </a:p>
          </p:txBody>
        </p:sp>
        <p:sp>
          <p:nvSpPr>
            <p:cNvPr id="26648" name="Rectangle 25"/>
            <p:cNvSpPr>
              <a:spLocks noChangeArrowheads="1"/>
            </p:cNvSpPr>
            <p:nvPr/>
          </p:nvSpPr>
          <p:spPr bwMode="auto">
            <a:xfrm>
              <a:off x="3170" y="1878"/>
              <a:ext cx="65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Tx/>
                <a:buChar char="•"/>
              </a:pPr>
              <a:r>
                <a:rPr lang="en-US" altLang="zh-CN" sz="1600" b="1"/>
                <a:t>+/–</a:t>
              </a:r>
              <a:endParaRPr lang="en-US" altLang="zh-CN" sz="3600"/>
            </a:p>
          </p:txBody>
        </p:sp>
        <p:sp>
          <p:nvSpPr>
            <p:cNvPr id="26649" name="Rectangle 26"/>
            <p:cNvSpPr>
              <a:spLocks noChangeArrowheads="1"/>
            </p:cNvSpPr>
            <p:nvPr/>
          </p:nvSpPr>
          <p:spPr bwMode="auto">
            <a:xfrm>
              <a:off x="1041" y="1878"/>
              <a:ext cx="212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Tx/>
                <a:buChar char="•"/>
              </a:pPr>
              <a:r>
                <a:rPr lang="en-US" altLang="zh-CN" sz="1600" b="1"/>
                <a:t>Water regulation </a:t>
              </a:r>
              <a:r>
                <a:rPr lang="zh-CN" altLang="en-US" sz="1600" b="1"/>
                <a:t>调节水资源</a:t>
              </a:r>
              <a:endParaRPr lang="zh-CN" altLang="en-US" sz="3600" b="1"/>
            </a:p>
          </p:txBody>
        </p:sp>
        <p:sp>
          <p:nvSpPr>
            <p:cNvPr id="26650" name="Rectangle 27"/>
            <p:cNvSpPr>
              <a:spLocks noChangeArrowheads="1"/>
            </p:cNvSpPr>
            <p:nvPr/>
          </p:nvSpPr>
          <p:spPr bwMode="auto">
            <a:xfrm>
              <a:off x="3170" y="1689"/>
              <a:ext cx="654" cy="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Tx/>
                <a:buChar char="•"/>
              </a:pPr>
              <a:r>
                <a:rPr lang="en-US" altLang="zh-CN" sz="1600" b="1">
                  <a:solidFill>
                    <a:srgbClr val="FF0000"/>
                  </a:solidFill>
                  <a:latin typeface="Arial Narrow" pitchFamily="34" charset="0"/>
                  <a:sym typeface="Wingdings" pitchFamily="2" charset="2"/>
                </a:rPr>
                <a:t></a:t>
              </a:r>
            </a:p>
          </p:txBody>
        </p:sp>
        <p:sp>
          <p:nvSpPr>
            <p:cNvPr id="26651" name="Rectangle 28"/>
            <p:cNvSpPr>
              <a:spLocks noChangeArrowheads="1"/>
            </p:cNvSpPr>
            <p:nvPr/>
          </p:nvSpPr>
          <p:spPr bwMode="auto">
            <a:xfrm>
              <a:off x="1041" y="1689"/>
              <a:ext cx="2129" cy="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Tx/>
                <a:buChar char="•"/>
              </a:pPr>
              <a:r>
                <a:rPr lang="en-US" altLang="zh-CN" sz="1200" b="1"/>
                <a:t>Climate regulation – regional and local</a:t>
              </a:r>
              <a:r>
                <a:rPr lang="zh-CN" altLang="en-US" sz="1200" b="1"/>
                <a:t>调节气候</a:t>
              </a:r>
              <a:r>
                <a:rPr lang="en-US" altLang="zh-CN" sz="1200" b="1"/>
                <a:t>——</a:t>
              </a:r>
              <a:r>
                <a:rPr lang="zh-CN" altLang="en-US" sz="1200" b="1"/>
                <a:t>区域和地方范围</a:t>
              </a:r>
            </a:p>
          </p:txBody>
        </p:sp>
        <p:sp>
          <p:nvSpPr>
            <p:cNvPr id="26652" name="Rectangle 29"/>
            <p:cNvSpPr>
              <a:spLocks noChangeArrowheads="1"/>
            </p:cNvSpPr>
            <p:nvPr/>
          </p:nvSpPr>
          <p:spPr bwMode="auto">
            <a:xfrm>
              <a:off x="3170" y="1477"/>
              <a:ext cx="65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Tx/>
                <a:buChar char="•"/>
              </a:pPr>
              <a:r>
                <a:rPr lang="en-US" altLang="zh-CN" sz="1600" b="1">
                  <a:solidFill>
                    <a:srgbClr val="000080"/>
                  </a:solidFill>
                  <a:sym typeface="Wingdings" pitchFamily="2" charset="2"/>
                </a:rPr>
                <a:t></a:t>
              </a:r>
            </a:p>
          </p:txBody>
        </p:sp>
        <p:sp>
          <p:nvSpPr>
            <p:cNvPr id="26653" name="Rectangle 30"/>
            <p:cNvSpPr>
              <a:spLocks noChangeArrowheads="1"/>
            </p:cNvSpPr>
            <p:nvPr/>
          </p:nvSpPr>
          <p:spPr bwMode="auto">
            <a:xfrm>
              <a:off x="1041" y="1477"/>
              <a:ext cx="212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Tx/>
                <a:buChar char="•"/>
              </a:pPr>
              <a:r>
                <a:rPr lang="en-US" altLang="zh-CN" sz="1600" b="1"/>
                <a:t>Climate regulation – global </a:t>
              </a:r>
              <a:r>
                <a:rPr lang="zh-CN" altLang="en-US" sz="1600" b="1"/>
                <a:t>调节气候</a:t>
              </a:r>
              <a:r>
                <a:rPr lang="en-US" altLang="zh-CN" sz="1600" b="1"/>
                <a:t>——</a:t>
              </a:r>
              <a:r>
                <a:rPr lang="zh-CN" altLang="en-US" sz="1600" b="1"/>
                <a:t>全球范围</a:t>
              </a:r>
              <a:endParaRPr lang="zh-CN" altLang="en-US" sz="3600" b="1"/>
            </a:p>
          </p:txBody>
        </p:sp>
        <p:sp>
          <p:nvSpPr>
            <p:cNvPr id="26654" name="Rectangle 31"/>
            <p:cNvSpPr>
              <a:spLocks noChangeArrowheads="1"/>
            </p:cNvSpPr>
            <p:nvPr/>
          </p:nvSpPr>
          <p:spPr bwMode="auto">
            <a:xfrm>
              <a:off x="3170" y="1289"/>
              <a:ext cx="654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buFontTx/>
                <a:buChar char="•"/>
              </a:pPr>
              <a:r>
                <a:rPr lang="en-US" altLang="zh-CN" sz="1600" b="1">
                  <a:solidFill>
                    <a:srgbClr val="FF0000"/>
                  </a:solidFill>
                  <a:latin typeface="Arial Narrow" pitchFamily="34" charset="0"/>
                  <a:sym typeface="Wingdings" pitchFamily="2" charset="2"/>
                </a:rPr>
                <a:t></a:t>
              </a:r>
            </a:p>
          </p:txBody>
        </p:sp>
        <p:sp>
          <p:nvSpPr>
            <p:cNvPr id="26655" name="Rectangle 32"/>
            <p:cNvSpPr>
              <a:spLocks noChangeArrowheads="1"/>
            </p:cNvSpPr>
            <p:nvPr/>
          </p:nvSpPr>
          <p:spPr bwMode="auto">
            <a:xfrm>
              <a:off x="1041" y="1289"/>
              <a:ext cx="2129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Tx/>
                <a:buChar char="•"/>
              </a:pPr>
              <a:r>
                <a:rPr lang="en-US" altLang="zh-CN" sz="1600" b="1"/>
                <a:t>Air quality regulation </a:t>
              </a:r>
              <a:r>
                <a:rPr lang="zh-CN" altLang="en-US" sz="1600" b="1"/>
                <a:t>调节空气质量</a:t>
              </a:r>
              <a:endParaRPr lang="zh-CN" altLang="en-US" sz="3600" b="1"/>
            </a:p>
          </p:txBody>
        </p:sp>
        <p:sp>
          <p:nvSpPr>
            <p:cNvPr id="26656" name="Rectangle 33"/>
            <p:cNvSpPr>
              <a:spLocks noChangeArrowheads="1"/>
            </p:cNvSpPr>
            <p:nvPr/>
          </p:nvSpPr>
          <p:spPr bwMode="auto">
            <a:xfrm>
              <a:off x="1041" y="1023"/>
              <a:ext cx="2783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Tx/>
                <a:buChar char="•"/>
              </a:pPr>
              <a:r>
                <a:rPr lang="en-US" altLang="zh-CN">
                  <a:solidFill>
                    <a:schemeClr val="tx2"/>
                  </a:solidFill>
                </a:rPr>
                <a:t>Regulating Services</a:t>
              </a:r>
              <a:r>
                <a:rPr lang="zh-CN" altLang="en-US">
                  <a:solidFill>
                    <a:schemeClr val="tx2"/>
                  </a:solidFill>
                </a:rPr>
                <a:t>调节服务</a:t>
              </a:r>
              <a:endParaRPr lang="zh-CN" altLang="en-US" sz="4000">
                <a:solidFill>
                  <a:schemeClr val="tx2"/>
                </a:solidFill>
              </a:endParaRPr>
            </a:p>
          </p:txBody>
        </p:sp>
        <p:sp>
          <p:nvSpPr>
            <p:cNvPr id="26657" name="Line 34"/>
            <p:cNvSpPr>
              <a:spLocks noChangeShapeType="1"/>
            </p:cNvSpPr>
            <p:nvPr/>
          </p:nvSpPr>
          <p:spPr bwMode="auto">
            <a:xfrm>
              <a:off x="1041" y="829"/>
              <a:ext cx="2783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58" name="Line 35"/>
            <p:cNvSpPr>
              <a:spLocks noChangeShapeType="1"/>
            </p:cNvSpPr>
            <p:nvPr/>
          </p:nvSpPr>
          <p:spPr bwMode="auto">
            <a:xfrm>
              <a:off x="1041" y="4141"/>
              <a:ext cx="2783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59" name="Line 36"/>
            <p:cNvSpPr>
              <a:spLocks noChangeShapeType="1"/>
            </p:cNvSpPr>
            <p:nvPr/>
          </p:nvSpPr>
          <p:spPr bwMode="auto">
            <a:xfrm>
              <a:off x="1041" y="829"/>
              <a:ext cx="0" cy="194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60" name="Line 37"/>
            <p:cNvSpPr>
              <a:spLocks noChangeShapeType="1"/>
            </p:cNvSpPr>
            <p:nvPr/>
          </p:nvSpPr>
          <p:spPr bwMode="auto">
            <a:xfrm>
              <a:off x="3824" y="829"/>
              <a:ext cx="0" cy="194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61" name="Line 38"/>
            <p:cNvSpPr>
              <a:spLocks noChangeShapeType="1"/>
            </p:cNvSpPr>
            <p:nvPr/>
          </p:nvSpPr>
          <p:spPr bwMode="auto">
            <a:xfrm>
              <a:off x="1041" y="1289"/>
              <a:ext cx="2783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62" name="Line 39"/>
            <p:cNvSpPr>
              <a:spLocks noChangeShapeType="1"/>
            </p:cNvSpPr>
            <p:nvPr/>
          </p:nvSpPr>
          <p:spPr bwMode="auto">
            <a:xfrm>
              <a:off x="1041" y="1289"/>
              <a:ext cx="0" cy="2009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63" name="Line 40"/>
            <p:cNvSpPr>
              <a:spLocks noChangeShapeType="1"/>
            </p:cNvSpPr>
            <p:nvPr/>
          </p:nvSpPr>
          <p:spPr bwMode="auto">
            <a:xfrm>
              <a:off x="3170" y="829"/>
              <a:ext cx="0" cy="194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64" name="Line 41"/>
            <p:cNvSpPr>
              <a:spLocks noChangeShapeType="1"/>
            </p:cNvSpPr>
            <p:nvPr/>
          </p:nvSpPr>
          <p:spPr bwMode="auto">
            <a:xfrm>
              <a:off x="3824" y="1289"/>
              <a:ext cx="0" cy="2009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65" name="Line 42"/>
            <p:cNvSpPr>
              <a:spLocks noChangeShapeType="1"/>
            </p:cNvSpPr>
            <p:nvPr/>
          </p:nvSpPr>
          <p:spPr bwMode="auto">
            <a:xfrm>
              <a:off x="3170" y="1289"/>
              <a:ext cx="0" cy="2009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66" name="Line 43"/>
            <p:cNvSpPr>
              <a:spLocks noChangeShapeType="1"/>
            </p:cNvSpPr>
            <p:nvPr/>
          </p:nvSpPr>
          <p:spPr bwMode="auto">
            <a:xfrm>
              <a:off x="1041" y="1477"/>
              <a:ext cx="2783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67" name="Line 44"/>
            <p:cNvSpPr>
              <a:spLocks noChangeShapeType="1"/>
            </p:cNvSpPr>
            <p:nvPr/>
          </p:nvSpPr>
          <p:spPr bwMode="auto">
            <a:xfrm>
              <a:off x="1041" y="1689"/>
              <a:ext cx="2783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68" name="Line 45"/>
            <p:cNvSpPr>
              <a:spLocks noChangeShapeType="1"/>
            </p:cNvSpPr>
            <p:nvPr/>
          </p:nvSpPr>
          <p:spPr bwMode="auto">
            <a:xfrm>
              <a:off x="1041" y="1878"/>
              <a:ext cx="2783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69" name="Line 46"/>
            <p:cNvSpPr>
              <a:spLocks noChangeShapeType="1"/>
            </p:cNvSpPr>
            <p:nvPr/>
          </p:nvSpPr>
          <p:spPr bwMode="auto">
            <a:xfrm>
              <a:off x="1041" y="2091"/>
              <a:ext cx="2783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70" name="Line 47"/>
            <p:cNvSpPr>
              <a:spLocks noChangeShapeType="1"/>
            </p:cNvSpPr>
            <p:nvPr/>
          </p:nvSpPr>
          <p:spPr bwMode="auto">
            <a:xfrm>
              <a:off x="1041" y="2285"/>
              <a:ext cx="2783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71" name="Line 48"/>
            <p:cNvSpPr>
              <a:spLocks noChangeShapeType="1"/>
            </p:cNvSpPr>
            <p:nvPr/>
          </p:nvSpPr>
          <p:spPr bwMode="auto">
            <a:xfrm>
              <a:off x="1041" y="2497"/>
              <a:ext cx="2783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72" name="Line 49"/>
            <p:cNvSpPr>
              <a:spLocks noChangeShapeType="1"/>
            </p:cNvSpPr>
            <p:nvPr/>
          </p:nvSpPr>
          <p:spPr bwMode="auto">
            <a:xfrm>
              <a:off x="1041" y="2709"/>
              <a:ext cx="2783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73" name="Line 50"/>
            <p:cNvSpPr>
              <a:spLocks noChangeShapeType="1"/>
            </p:cNvSpPr>
            <p:nvPr/>
          </p:nvSpPr>
          <p:spPr bwMode="auto">
            <a:xfrm>
              <a:off x="1041" y="2897"/>
              <a:ext cx="2783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74" name="Line 51"/>
            <p:cNvSpPr>
              <a:spLocks noChangeShapeType="1"/>
            </p:cNvSpPr>
            <p:nvPr/>
          </p:nvSpPr>
          <p:spPr bwMode="auto">
            <a:xfrm>
              <a:off x="1041" y="3109"/>
              <a:ext cx="2783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75" name="Line 52"/>
            <p:cNvSpPr>
              <a:spLocks noChangeShapeType="1"/>
            </p:cNvSpPr>
            <p:nvPr/>
          </p:nvSpPr>
          <p:spPr bwMode="auto">
            <a:xfrm>
              <a:off x="1041" y="3298"/>
              <a:ext cx="2783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76" name="Line 53"/>
            <p:cNvSpPr>
              <a:spLocks noChangeShapeType="1"/>
            </p:cNvSpPr>
            <p:nvPr/>
          </p:nvSpPr>
          <p:spPr bwMode="auto">
            <a:xfrm>
              <a:off x="1041" y="3298"/>
              <a:ext cx="0" cy="23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77" name="Line 54"/>
            <p:cNvSpPr>
              <a:spLocks noChangeShapeType="1"/>
            </p:cNvSpPr>
            <p:nvPr/>
          </p:nvSpPr>
          <p:spPr bwMode="auto">
            <a:xfrm>
              <a:off x="3824" y="3298"/>
              <a:ext cx="0" cy="23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78" name="Line 55"/>
            <p:cNvSpPr>
              <a:spLocks noChangeShapeType="1"/>
            </p:cNvSpPr>
            <p:nvPr/>
          </p:nvSpPr>
          <p:spPr bwMode="auto">
            <a:xfrm>
              <a:off x="1041" y="3529"/>
              <a:ext cx="2783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79" name="Line 56"/>
            <p:cNvSpPr>
              <a:spLocks noChangeShapeType="1"/>
            </p:cNvSpPr>
            <p:nvPr/>
          </p:nvSpPr>
          <p:spPr bwMode="auto">
            <a:xfrm>
              <a:off x="1041" y="3529"/>
              <a:ext cx="0" cy="612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80" name="Line 57"/>
            <p:cNvSpPr>
              <a:spLocks noChangeShapeType="1"/>
            </p:cNvSpPr>
            <p:nvPr/>
          </p:nvSpPr>
          <p:spPr bwMode="auto">
            <a:xfrm>
              <a:off x="3824" y="3529"/>
              <a:ext cx="0" cy="612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81" name="Line 58"/>
            <p:cNvSpPr>
              <a:spLocks noChangeShapeType="1"/>
            </p:cNvSpPr>
            <p:nvPr/>
          </p:nvSpPr>
          <p:spPr bwMode="auto">
            <a:xfrm>
              <a:off x="1041" y="3741"/>
              <a:ext cx="2783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82" name="Line 59"/>
            <p:cNvSpPr>
              <a:spLocks noChangeShapeType="1"/>
            </p:cNvSpPr>
            <p:nvPr/>
          </p:nvSpPr>
          <p:spPr bwMode="auto">
            <a:xfrm>
              <a:off x="3170" y="3529"/>
              <a:ext cx="0" cy="612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83" name="Line 60"/>
            <p:cNvSpPr>
              <a:spLocks noChangeShapeType="1"/>
            </p:cNvSpPr>
            <p:nvPr/>
          </p:nvSpPr>
          <p:spPr bwMode="auto">
            <a:xfrm>
              <a:off x="1041" y="3929"/>
              <a:ext cx="2783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84" name="Line 61"/>
            <p:cNvSpPr>
              <a:spLocks noChangeShapeType="1"/>
            </p:cNvSpPr>
            <p:nvPr/>
          </p:nvSpPr>
          <p:spPr bwMode="auto">
            <a:xfrm>
              <a:off x="1041" y="1023"/>
              <a:ext cx="2783" cy="0"/>
            </a:xfrm>
            <a:prstGeom prst="line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85" name="Line 62"/>
            <p:cNvSpPr>
              <a:spLocks noChangeShapeType="1"/>
            </p:cNvSpPr>
            <p:nvPr/>
          </p:nvSpPr>
          <p:spPr bwMode="auto">
            <a:xfrm>
              <a:off x="1041" y="1023"/>
              <a:ext cx="0" cy="266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686" name="Line 63"/>
            <p:cNvSpPr>
              <a:spLocks noChangeShapeType="1"/>
            </p:cNvSpPr>
            <p:nvPr/>
          </p:nvSpPr>
          <p:spPr bwMode="auto">
            <a:xfrm>
              <a:off x="3824" y="1023"/>
              <a:ext cx="0" cy="266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nb-NO" altLang="zh-CN" sz="4000" smtClean="0">
                <a:ea typeface="宋体" charset="-122"/>
              </a:rPr>
              <a:t>Basic thinking  </a:t>
            </a:r>
            <a:r>
              <a:rPr lang="zh-CN" altLang="nb-NO" sz="4000" smtClean="0">
                <a:ea typeface="宋体" charset="-122"/>
              </a:rPr>
              <a:t>基本思想</a:t>
            </a:r>
            <a:endParaRPr lang="nb-NO" altLang="zh-CN" sz="4000" smtClean="0">
              <a:ea typeface="宋体" charset="-122"/>
            </a:endParaRP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3638"/>
            <a:ext cx="8229600" cy="50736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altLang="zh-CN" sz="2400" smtClean="0">
                <a:ea typeface="宋体" charset="-122"/>
              </a:rPr>
              <a:t>Those who have the benefits, should bear the costs, and those who have costs without benefits, should be compensated  </a:t>
            </a:r>
            <a:r>
              <a:rPr lang="zh-CN" altLang="nb-NO" sz="2400" smtClean="0">
                <a:ea typeface="宋体" charset="-122"/>
              </a:rPr>
              <a:t>谁获益谁负担成本</a:t>
            </a:r>
            <a:r>
              <a:rPr lang="zh-CN" altLang="en-US" sz="2400" smtClean="0">
                <a:ea typeface="宋体" charset="-122"/>
              </a:rPr>
              <a:t>，</a:t>
            </a:r>
            <a:r>
              <a:rPr lang="zh-CN" altLang="nb-NO" sz="2400" smtClean="0">
                <a:ea typeface="宋体" charset="-122"/>
              </a:rPr>
              <a:t>那些没有获取却负担了成本的应该获得补偿。 </a:t>
            </a:r>
          </a:p>
          <a:p>
            <a:pPr eaLnBrk="1" hangingPunct="1">
              <a:lnSpc>
                <a:spcPct val="90000"/>
              </a:lnSpc>
            </a:pPr>
            <a:r>
              <a:rPr lang="nb-NO" altLang="zh-CN" sz="2400" smtClean="0">
                <a:ea typeface="宋体" charset="-122"/>
              </a:rPr>
              <a:t>There are often trade-offs! Methods for optimal trade-offs must be developed  </a:t>
            </a:r>
            <a:r>
              <a:rPr lang="zh-CN" altLang="nb-NO" sz="2400" smtClean="0">
                <a:ea typeface="宋体" charset="-122"/>
              </a:rPr>
              <a:t>总会存在权衡现象</a:t>
            </a:r>
            <a:r>
              <a:rPr lang="zh-CN" altLang="en-US" sz="2400" smtClean="0">
                <a:ea typeface="宋体" charset="-122"/>
              </a:rPr>
              <a:t>！</a:t>
            </a:r>
            <a:r>
              <a:rPr lang="zh-CN" altLang="nb-NO" sz="2400" smtClean="0">
                <a:ea typeface="宋体" charset="-122"/>
              </a:rPr>
              <a:t>需要开发能得到最佳权衡结果的方法。 </a:t>
            </a:r>
          </a:p>
          <a:p>
            <a:pPr eaLnBrk="1" hangingPunct="1">
              <a:lnSpc>
                <a:spcPct val="90000"/>
              </a:lnSpc>
            </a:pPr>
            <a:r>
              <a:rPr lang="nb-NO" altLang="zh-CN" sz="2400" smtClean="0">
                <a:ea typeface="宋体" charset="-122"/>
              </a:rPr>
              <a:t>Valuation methodology is still deficient and must be much improved  </a:t>
            </a:r>
            <a:r>
              <a:rPr lang="zh-CN" altLang="nb-NO" sz="2400" smtClean="0">
                <a:ea typeface="宋体" charset="-122"/>
              </a:rPr>
              <a:t>经济评价方法仍然不够有效，需要进一步改进</a:t>
            </a:r>
          </a:p>
          <a:p>
            <a:pPr eaLnBrk="1" hangingPunct="1">
              <a:lnSpc>
                <a:spcPct val="90000"/>
              </a:lnSpc>
            </a:pPr>
            <a:r>
              <a:rPr lang="nb-NO" altLang="zh-CN" sz="2400" smtClean="0">
                <a:ea typeface="宋体" charset="-122"/>
              </a:rPr>
              <a:t>ES is more difficult to apply over multiple levels. How can we capture global values at the national and local level?  </a:t>
            </a:r>
            <a:r>
              <a:rPr lang="zh-CN" altLang="nb-NO" sz="2400" smtClean="0">
                <a:ea typeface="宋体" charset="-122"/>
              </a:rPr>
              <a:t>生态系统服务方法很难在多层面上应用。如何在地方和国家层面上获得全球的价值？ </a:t>
            </a:r>
            <a:endParaRPr lang="nb-NO" altLang="zh-CN" sz="2400" smtClean="0">
              <a:ea typeface="宋体" charset="-122"/>
            </a:endParaRPr>
          </a:p>
          <a:p>
            <a:pPr eaLnBrk="1" hangingPunct="1">
              <a:lnSpc>
                <a:spcPct val="90000"/>
              </a:lnSpc>
            </a:pPr>
            <a:endParaRPr lang="nb-NO" altLang="zh-CN" sz="2400" smtClean="0">
              <a:ea typeface="宋体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lang="en-GB" altLang="zh-CN" sz="3600" smtClean="0">
                <a:ea typeface="宋体" charset="-122"/>
              </a:rPr>
              <a:t>Advantages with the concept of ES</a:t>
            </a:r>
            <a:br>
              <a:rPr lang="en-GB" altLang="zh-CN" sz="3600" smtClean="0">
                <a:ea typeface="宋体" charset="-122"/>
              </a:rPr>
            </a:br>
            <a:r>
              <a:rPr lang="zh-CN" altLang="en-GB" sz="3600" smtClean="0">
                <a:ea typeface="宋体" charset="-122"/>
              </a:rPr>
              <a:t>生态系统服务（</a:t>
            </a:r>
            <a:r>
              <a:rPr lang="en-GB" altLang="zh-CN" sz="3600" smtClean="0">
                <a:ea typeface="宋体" charset="-122"/>
              </a:rPr>
              <a:t>ES</a:t>
            </a:r>
            <a:r>
              <a:rPr lang="zh-CN" altLang="en-GB" sz="3600" smtClean="0">
                <a:ea typeface="宋体" charset="-122"/>
              </a:rPr>
              <a:t>）概念带来的优势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57325"/>
            <a:ext cx="7772400" cy="51403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zh-CN" sz="2400" smtClean="0">
                <a:ea typeface="宋体" charset="-122"/>
              </a:rPr>
              <a:t>Biodiversity and ecosystem services must be integrated in the national economy. Economists “rules” anyway!    </a:t>
            </a:r>
            <a:r>
              <a:rPr lang="zh-CN" altLang="en-GB" sz="2400" smtClean="0">
                <a:ea typeface="宋体" charset="-122"/>
              </a:rPr>
              <a:t>生物多样性和生态系统服务必须纳入国民经济，经济学家“规矩说了算”！ </a:t>
            </a:r>
            <a:endParaRPr lang="zh-CN" altLang="en-GB" sz="2400" smtClean="0">
              <a:effectLst>
                <a:outerShdw blurRad="38100" dist="38100" dir="2700000" algn="tl">
                  <a:srgbClr val="C0C0C0"/>
                </a:outerShdw>
              </a:effectLst>
              <a:ea typeface="宋体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zh-CN" sz="2400" smtClean="0">
                <a:ea typeface="宋体" charset="-122"/>
              </a:rPr>
              <a:t>Not only provisioning services should be valued    </a:t>
            </a:r>
            <a:r>
              <a:rPr lang="zh-CN" altLang="en-GB" sz="2400" smtClean="0">
                <a:ea typeface="宋体" charset="-122"/>
              </a:rPr>
              <a:t>不应只给供给服务估价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zh-CN" sz="2400" smtClean="0">
                <a:ea typeface="宋体" charset="-122"/>
              </a:rPr>
              <a:t>If it has an economic value, it is more likely to be conserved    </a:t>
            </a:r>
            <a:r>
              <a:rPr lang="zh-CN" altLang="en-GB" sz="2400" smtClean="0">
                <a:ea typeface="宋体" charset="-122"/>
              </a:rPr>
              <a:t>如果一项服务具有经济价值，那么这项服务更能得到保护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zh-CN" sz="2400" smtClean="0">
                <a:ea typeface="宋体" charset="-122"/>
              </a:rPr>
              <a:t>Easier to compare management options    </a:t>
            </a:r>
            <a:r>
              <a:rPr lang="zh-CN" altLang="en-GB" sz="2400" smtClean="0">
                <a:ea typeface="宋体" charset="-122"/>
              </a:rPr>
              <a:t>比较各种备选管理方案变得更容易</a:t>
            </a:r>
          </a:p>
          <a:p>
            <a:pPr eaLnBrk="1" hangingPunct="1">
              <a:lnSpc>
                <a:spcPct val="90000"/>
              </a:lnSpc>
            </a:pPr>
            <a:r>
              <a:rPr lang="en-GB" altLang="zh-CN" sz="2400" smtClean="0">
                <a:ea typeface="宋体" charset="-122"/>
              </a:rPr>
              <a:t>Compensation can be easier arranged    </a:t>
            </a:r>
            <a:r>
              <a:rPr lang="zh-CN" altLang="en-GB" sz="2400" smtClean="0">
                <a:ea typeface="宋体" charset="-122"/>
              </a:rPr>
              <a:t>更容易开展补偿工作</a:t>
            </a:r>
            <a:endParaRPr lang="en-GB" altLang="zh-CN" sz="2400" smtClean="0">
              <a:ea typeface="宋体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144463"/>
            <a:ext cx="8678863" cy="1196975"/>
          </a:xfrm>
        </p:spPr>
        <p:txBody>
          <a:bodyPr/>
          <a:lstStyle/>
          <a:p>
            <a:pPr eaLnBrk="1" hangingPunct="1"/>
            <a:r>
              <a:rPr lang="en-GB" altLang="zh-CN" sz="3600" smtClean="0">
                <a:ea typeface="宋体" charset="-122"/>
              </a:rPr>
              <a:t> Challenges with the ES-concept</a:t>
            </a:r>
            <a:br>
              <a:rPr lang="en-GB" altLang="zh-CN" sz="3600" smtClean="0">
                <a:ea typeface="宋体" charset="-122"/>
              </a:rPr>
            </a:br>
            <a:r>
              <a:rPr lang="zh-CN" altLang="en-GB" sz="3600" smtClean="0">
                <a:ea typeface="宋体" charset="-122"/>
              </a:rPr>
              <a:t>生态系统服务概念面临的挑战</a:t>
            </a:r>
            <a:r>
              <a:rPr lang="zh-CN" altLang="en-GB" smtClean="0">
                <a:ea typeface="宋体" charset="-122"/>
              </a:rPr>
              <a:t> </a:t>
            </a:r>
            <a:endParaRPr lang="en-GB" altLang="zh-CN" smtClean="0">
              <a:ea typeface="宋体" charset="-122"/>
            </a:endParaRP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82738"/>
            <a:ext cx="9144000" cy="50863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zh-CN" sz="2400" smtClean="0">
                <a:ea typeface="宋体" charset="-122"/>
              </a:rPr>
              <a:t>Can biodiversity and all nature elements and functions be valued in economic terms? </a:t>
            </a:r>
            <a:r>
              <a:rPr lang="zh-CN" altLang="en-GB" sz="2400" smtClean="0">
                <a:ea typeface="宋体" charset="-122"/>
              </a:rPr>
              <a:t>是否能用经济价值来衡量生物多样性和全部自然要素与功能？</a:t>
            </a:r>
          </a:p>
          <a:p>
            <a:pPr eaLnBrk="1" hangingPunct="1">
              <a:lnSpc>
                <a:spcPct val="90000"/>
              </a:lnSpc>
            </a:pPr>
            <a:r>
              <a:rPr lang="en-GB" altLang="zh-CN" sz="2400" smtClean="0">
                <a:ea typeface="宋体" charset="-122"/>
              </a:rPr>
              <a:t>Will the focus on economic values reduce or destroy other values? </a:t>
            </a:r>
            <a:r>
              <a:rPr lang="zh-CN" altLang="en-GB" sz="2400" smtClean="0">
                <a:ea typeface="宋体" charset="-122"/>
              </a:rPr>
              <a:t>关注经济价值是否会降低或破坏其他的价值？</a:t>
            </a:r>
          </a:p>
          <a:p>
            <a:pPr eaLnBrk="1" hangingPunct="1">
              <a:lnSpc>
                <a:spcPct val="90000"/>
              </a:lnSpc>
            </a:pPr>
            <a:r>
              <a:rPr lang="en-GB" altLang="zh-CN" sz="2400" smtClean="0">
                <a:ea typeface="宋体" charset="-122"/>
              </a:rPr>
              <a:t>How to deal with the paradox of “beneficial” versus “harmful” species?</a:t>
            </a:r>
            <a:r>
              <a:rPr lang="zh-CN" altLang="en-GB" sz="2400" smtClean="0">
                <a:ea typeface="宋体" charset="-122"/>
              </a:rPr>
              <a:t>如何处理“获益”物种与“有害”物种之间的矛盾？ </a:t>
            </a:r>
          </a:p>
          <a:p>
            <a:pPr eaLnBrk="1" hangingPunct="1">
              <a:lnSpc>
                <a:spcPct val="90000"/>
              </a:lnSpc>
            </a:pPr>
            <a:r>
              <a:rPr lang="en-GB" altLang="zh-CN" sz="2400" smtClean="0">
                <a:ea typeface="宋体" charset="-122"/>
              </a:rPr>
              <a:t>How do we consider </a:t>
            </a:r>
            <a:r>
              <a:rPr lang="en-GB" altLang="zh-CN" sz="2400" u="sng" smtClean="0">
                <a:ea typeface="宋体" charset="-122"/>
              </a:rPr>
              <a:t>eco-centric</a:t>
            </a:r>
            <a:r>
              <a:rPr lang="en-GB" altLang="zh-CN" sz="2400" smtClean="0">
                <a:ea typeface="宋体" charset="-122"/>
              </a:rPr>
              <a:t> versus </a:t>
            </a:r>
            <a:r>
              <a:rPr lang="en-GB" altLang="zh-CN" sz="2400" u="sng" smtClean="0">
                <a:ea typeface="宋体" charset="-122"/>
              </a:rPr>
              <a:t>anthropocentric values</a:t>
            </a:r>
            <a:r>
              <a:rPr lang="en-GB" altLang="zh-CN" sz="2400" smtClean="0">
                <a:ea typeface="宋体" charset="-122"/>
              </a:rPr>
              <a:t>?</a:t>
            </a:r>
            <a:r>
              <a:rPr lang="zh-CN" altLang="en-GB" sz="2400" smtClean="0">
                <a:ea typeface="宋体" charset="-122"/>
              </a:rPr>
              <a:t>如何考量“</a:t>
            </a:r>
            <a:r>
              <a:rPr lang="zh-CN" altLang="en-GB" sz="2400" u="sng" smtClean="0">
                <a:ea typeface="宋体" charset="-122"/>
              </a:rPr>
              <a:t>以自然为中心</a:t>
            </a:r>
            <a:r>
              <a:rPr lang="zh-CN" altLang="en-GB" sz="2400" smtClean="0">
                <a:ea typeface="宋体" charset="-122"/>
              </a:rPr>
              <a:t>”和“</a:t>
            </a:r>
            <a:r>
              <a:rPr lang="zh-CN" altLang="en-GB" sz="2400" u="sng" smtClean="0">
                <a:ea typeface="宋体" charset="-122"/>
              </a:rPr>
              <a:t>以人类为中心”</a:t>
            </a:r>
            <a:r>
              <a:rPr lang="zh-CN" altLang="en-GB" sz="2400" smtClean="0">
                <a:ea typeface="宋体" charset="-122"/>
              </a:rPr>
              <a:t>的价值？ </a:t>
            </a:r>
            <a:endParaRPr lang="en-GB" altLang="zh-CN" sz="2400" smtClean="0">
              <a:ea typeface="宋体" charset="-122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zh-CN" sz="2400" u="sng" smtClean="0">
                <a:ea typeface="宋体" charset="-122"/>
              </a:rPr>
              <a:t>Biodiversity</a:t>
            </a:r>
            <a:r>
              <a:rPr lang="en-GB" altLang="zh-CN" sz="2400" smtClean="0">
                <a:ea typeface="宋体" charset="-122"/>
              </a:rPr>
              <a:t> is different from </a:t>
            </a:r>
            <a:r>
              <a:rPr lang="en-GB" altLang="zh-CN" sz="2400" u="sng" smtClean="0">
                <a:ea typeface="宋体" charset="-122"/>
              </a:rPr>
              <a:t>biological resources</a:t>
            </a:r>
            <a:r>
              <a:rPr lang="en-GB" altLang="zh-CN" sz="2400" smtClean="0">
                <a:ea typeface="宋体" charset="-122"/>
              </a:rPr>
              <a:t>. Different valuation methods are needed for  different types of biodiversity</a:t>
            </a:r>
            <a:r>
              <a:rPr lang="zh-CN" altLang="en-GB" sz="2400" u="sng" smtClean="0">
                <a:ea typeface="宋体" charset="-122"/>
              </a:rPr>
              <a:t>生物多样性</a:t>
            </a:r>
            <a:r>
              <a:rPr lang="zh-CN" altLang="en-GB" sz="2400" smtClean="0">
                <a:ea typeface="宋体" charset="-122"/>
              </a:rPr>
              <a:t>与</a:t>
            </a:r>
            <a:r>
              <a:rPr lang="zh-CN" altLang="en-GB" sz="2400" u="sng" smtClean="0">
                <a:ea typeface="宋体" charset="-122"/>
              </a:rPr>
              <a:t>生物资源</a:t>
            </a:r>
            <a:r>
              <a:rPr lang="zh-CN" altLang="en-GB" sz="2400" smtClean="0">
                <a:ea typeface="宋体" charset="-122"/>
              </a:rPr>
              <a:t>有区别。针对不同类型的生物多样性需要使用不同的经济评估方法</a:t>
            </a:r>
            <a:endParaRPr lang="en-GB" altLang="zh-CN" sz="2400" smtClean="0">
              <a:ea typeface="宋体" charset="-122"/>
            </a:endParaRPr>
          </a:p>
          <a:p>
            <a:pPr eaLnBrk="1" hangingPunct="1">
              <a:lnSpc>
                <a:spcPct val="90000"/>
              </a:lnSpc>
            </a:pPr>
            <a:endParaRPr lang="en-GB" altLang="zh-CN" sz="2400" smtClean="0">
              <a:ea typeface="宋体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0538"/>
            <a:ext cx="8229600" cy="777875"/>
          </a:xfrm>
        </p:spPr>
        <p:txBody>
          <a:bodyPr/>
          <a:lstStyle/>
          <a:p>
            <a:pPr eaLnBrk="1" hangingPunct="1"/>
            <a:r>
              <a:rPr lang="nb-NO" altLang="zh-CN" sz="3600" smtClean="0">
                <a:ea typeface="宋体" charset="-122"/>
              </a:rPr>
              <a:t>Valuation challenges</a:t>
            </a:r>
            <a:br>
              <a:rPr lang="nb-NO" altLang="zh-CN" sz="3600" smtClean="0">
                <a:ea typeface="宋体" charset="-122"/>
              </a:rPr>
            </a:br>
            <a:r>
              <a:rPr lang="zh-CN" altLang="nb-NO" sz="3600" smtClean="0">
                <a:ea typeface="宋体" charset="-122"/>
              </a:rPr>
              <a:t>经济价值评估面临的挑战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39900"/>
            <a:ext cx="8229600" cy="49291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altLang="zh-CN" sz="2400" smtClean="0">
                <a:ea typeface="宋体" charset="-122"/>
              </a:rPr>
              <a:t>Economic versus other values </a:t>
            </a:r>
            <a:r>
              <a:rPr lang="zh-CN" altLang="nb-NO" sz="2400" smtClean="0">
                <a:ea typeface="宋体" charset="-122"/>
              </a:rPr>
              <a:t>经济价值与其他价值</a:t>
            </a:r>
          </a:p>
          <a:p>
            <a:pPr eaLnBrk="1" hangingPunct="1">
              <a:lnSpc>
                <a:spcPct val="90000"/>
              </a:lnSpc>
            </a:pPr>
            <a:r>
              <a:rPr lang="nb-NO" altLang="zh-CN" sz="2400" smtClean="0">
                <a:ea typeface="宋体" charset="-122"/>
              </a:rPr>
              <a:t>Intrinsic value of biodiversity </a:t>
            </a:r>
            <a:r>
              <a:rPr lang="zh-CN" altLang="nb-NO" sz="2400" smtClean="0">
                <a:ea typeface="宋体" charset="-122"/>
              </a:rPr>
              <a:t>生物多样性的内在价值</a:t>
            </a:r>
          </a:p>
          <a:p>
            <a:pPr eaLnBrk="1" hangingPunct="1">
              <a:lnSpc>
                <a:spcPct val="90000"/>
              </a:lnSpc>
            </a:pPr>
            <a:r>
              <a:rPr lang="nb-NO" altLang="zh-CN" sz="2400" smtClean="0">
                <a:ea typeface="宋体" charset="-122"/>
              </a:rPr>
              <a:t>Resource value of biodiversity elements versus insurance value of biodiversity </a:t>
            </a:r>
            <a:r>
              <a:rPr lang="zh-CN" altLang="nb-NO" sz="2400" smtClean="0">
                <a:ea typeface="宋体" charset="-122"/>
              </a:rPr>
              <a:t>生物多样性要素的资源价值与生物多样性的</a:t>
            </a:r>
            <a:r>
              <a:rPr lang="zh-CN" altLang="nb-NO" sz="2400" smtClean="0">
                <a:effectLst>
                  <a:outerShdw blurRad="38100" dist="38100" dir="2700000" algn="tl">
                    <a:srgbClr val="C0C0C0"/>
                  </a:outerShdw>
                </a:effectLst>
                <a:ea typeface="宋体" charset="-122"/>
              </a:rPr>
              <a:t>保障价值</a:t>
            </a:r>
          </a:p>
          <a:p>
            <a:pPr eaLnBrk="1" hangingPunct="1">
              <a:lnSpc>
                <a:spcPct val="90000"/>
              </a:lnSpc>
            </a:pPr>
            <a:r>
              <a:rPr lang="nb-NO" altLang="zh-CN" sz="2400" smtClean="0">
                <a:ea typeface="宋体" charset="-122"/>
              </a:rPr>
              <a:t>Value of the unknown/potential value? </a:t>
            </a:r>
            <a:r>
              <a:rPr lang="zh-CN" altLang="nb-NO" sz="2400" smtClean="0">
                <a:ea typeface="宋体" charset="-122"/>
              </a:rPr>
              <a:t>未知（潜在）价值的价值？</a:t>
            </a:r>
          </a:p>
          <a:p>
            <a:pPr eaLnBrk="1" hangingPunct="1">
              <a:lnSpc>
                <a:spcPct val="90000"/>
              </a:lnSpc>
            </a:pPr>
            <a:r>
              <a:rPr lang="nb-NO" altLang="zh-CN" sz="2400" smtClean="0">
                <a:ea typeface="宋体" charset="-122"/>
              </a:rPr>
              <a:t>Value systems differ between countries/cultures</a:t>
            </a:r>
            <a:r>
              <a:rPr lang="zh-CN" altLang="nb-NO" sz="2400" smtClean="0">
                <a:ea typeface="宋体" charset="-122"/>
              </a:rPr>
              <a:t>各个国家与各种文化的价值体系不尽相同</a:t>
            </a:r>
          </a:p>
          <a:p>
            <a:pPr eaLnBrk="1" hangingPunct="1">
              <a:lnSpc>
                <a:spcPct val="90000"/>
              </a:lnSpc>
            </a:pPr>
            <a:r>
              <a:rPr lang="nb-NO" altLang="zh-CN" sz="2400" smtClean="0">
                <a:ea typeface="宋体" charset="-122"/>
              </a:rPr>
              <a:t>”Willingness to pay”-investigations, problems with ”funny-money” “</a:t>
            </a:r>
            <a:r>
              <a:rPr lang="zh-CN" altLang="nb-NO" sz="2400" smtClean="0">
                <a:ea typeface="宋体" charset="-122"/>
              </a:rPr>
              <a:t>支付意愿”</a:t>
            </a:r>
            <a:r>
              <a:rPr lang="nb-NO" altLang="zh-CN" sz="2400" smtClean="0">
                <a:ea typeface="宋体" charset="-122"/>
              </a:rPr>
              <a:t>——</a:t>
            </a:r>
            <a:r>
              <a:rPr lang="zh-CN" altLang="nb-NO" sz="2400" smtClean="0">
                <a:ea typeface="宋体" charset="-122"/>
              </a:rPr>
              <a:t>有关“有趣的钱”的调研和问题</a:t>
            </a:r>
            <a:r>
              <a:rPr lang="zh-CN" altLang="nb-NO" smtClean="0">
                <a:ea typeface="宋体" charset="-122"/>
              </a:rPr>
              <a:t> </a:t>
            </a:r>
            <a:endParaRPr lang="nb-NO" altLang="zh-CN" sz="2400" smtClean="0">
              <a:ea typeface="宋体" charset="-122"/>
            </a:endParaRPr>
          </a:p>
          <a:p>
            <a:pPr eaLnBrk="1" hangingPunct="1">
              <a:lnSpc>
                <a:spcPct val="90000"/>
              </a:lnSpc>
            </a:pPr>
            <a:endParaRPr lang="nb-NO" altLang="zh-CN" sz="2400" smtClean="0">
              <a:ea typeface="宋体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zh-CN" sz="3200" smtClean="0">
                <a:ea typeface="宋体" charset="-122"/>
              </a:rPr>
              <a:t>Payment for  ecosystem services (PES)</a:t>
            </a:r>
            <a:br>
              <a:rPr lang="nb-NO" altLang="zh-CN" sz="3200" smtClean="0">
                <a:ea typeface="宋体" charset="-122"/>
              </a:rPr>
            </a:br>
            <a:r>
              <a:rPr lang="nb-NO" altLang="zh-CN" sz="3200" smtClean="0">
                <a:ea typeface="宋体" charset="-122"/>
              </a:rPr>
              <a:t> </a:t>
            </a:r>
            <a:r>
              <a:rPr lang="zh-CN" altLang="nb-NO" sz="3200" smtClean="0">
                <a:ea typeface="宋体" charset="-122"/>
              </a:rPr>
              <a:t>生态系统服务付费（</a:t>
            </a:r>
            <a:r>
              <a:rPr lang="nb-NO" altLang="zh-CN" sz="3200" smtClean="0">
                <a:ea typeface="宋体" charset="-122"/>
              </a:rPr>
              <a:t>PES</a:t>
            </a:r>
            <a:r>
              <a:rPr lang="zh-CN" altLang="nb-NO" sz="3200" smtClean="0">
                <a:ea typeface="宋体" charset="-122"/>
              </a:rPr>
              <a:t>）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altLang="zh-CN" sz="2400" smtClean="0">
                <a:ea typeface="宋体" charset="-122"/>
              </a:rPr>
              <a:t>A way of directing economic insentives</a:t>
            </a:r>
            <a:r>
              <a:rPr lang="zh-CN" altLang="nb-NO" sz="2400" smtClean="0">
                <a:ea typeface="宋体" charset="-122"/>
              </a:rPr>
              <a:t>指导经济激励措施的一种方法</a:t>
            </a:r>
          </a:p>
          <a:p>
            <a:pPr eaLnBrk="1" hangingPunct="1">
              <a:lnSpc>
                <a:spcPct val="90000"/>
              </a:lnSpc>
            </a:pPr>
            <a:r>
              <a:rPr lang="nb-NO" altLang="zh-CN" sz="2400" smtClean="0">
                <a:ea typeface="宋体" charset="-122"/>
              </a:rPr>
              <a:t>Volontary or compulsory? Can be included in legal regulations</a:t>
            </a:r>
            <a:r>
              <a:rPr lang="zh-CN" altLang="nb-NO" sz="2400" smtClean="0">
                <a:ea typeface="宋体" charset="-122"/>
              </a:rPr>
              <a:t>自愿性还是强制性？是否可被纳入法律法规？</a:t>
            </a:r>
          </a:p>
          <a:p>
            <a:pPr eaLnBrk="1" hangingPunct="1">
              <a:lnSpc>
                <a:spcPct val="90000"/>
              </a:lnSpc>
            </a:pPr>
            <a:r>
              <a:rPr lang="nb-NO" altLang="zh-CN" sz="2400" smtClean="0">
                <a:ea typeface="宋体" charset="-122"/>
              </a:rPr>
              <a:t>Payment also for passive provision of services?</a:t>
            </a:r>
            <a:r>
              <a:rPr lang="zh-CN" altLang="nb-NO" sz="2400" smtClean="0">
                <a:ea typeface="宋体" charset="-122"/>
              </a:rPr>
              <a:t>是否也需要为被动提供的服务付费？</a:t>
            </a:r>
          </a:p>
          <a:p>
            <a:pPr eaLnBrk="1" hangingPunct="1">
              <a:lnSpc>
                <a:spcPct val="90000"/>
              </a:lnSpc>
            </a:pPr>
            <a:r>
              <a:rPr lang="nb-NO" altLang="zh-CN" sz="2400" smtClean="0">
                <a:ea typeface="宋体" charset="-122"/>
              </a:rPr>
              <a:t>Monetary or in other forms?</a:t>
            </a:r>
            <a:r>
              <a:rPr lang="zh-CN" altLang="nb-NO" sz="2400" smtClean="0">
                <a:ea typeface="宋体" charset="-122"/>
              </a:rPr>
              <a:t>使用货币还是其他形式？</a:t>
            </a:r>
          </a:p>
          <a:p>
            <a:pPr eaLnBrk="1" hangingPunct="1">
              <a:lnSpc>
                <a:spcPct val="90000"/>
              </a:lnSpc>
            </a:pPr>
            <a:r>
              <a:rPr lang="nb-NO" altLang="zh-CN" sz="2400" smtClean="0">
                <a:ea typeface="宋体" charset="-122"/>
              </a:rPr>
              <a:t>Many transaction types/methods of payment</a:t>
            </a:r>
            <a:r>
              <a:rPr lang="zh-CN" altLang="nb-NO" sz="2400" smtClean="0">
                <a:ea typeface="宋体" charset="-122"/>
              </a:rPr>
              <a:t>多种交易类型和付费方式 </a:t>
            </a:r>
          </a:p>
          <a:p>
            <a:pPr eaLnBrk="1" hangingPunct="1">
              <a:lnSpc>
                <a:spcPct val="90000"/>
              </a:lnSpc>
            </a:pPr>
            <a:r>
              <a:rPr lang="nb-NO" altLang="zh-CN" sz="2400" smtClean="0">
                <a:ea typeface="宋体" charset="-122"/>
              </a:rPr>
              <a:t>May also include government payment, but subsidies can be problematic in relation to WTO rules</a:t>
            </a:r>
            <a:r>
              <a:rPr lang="zh-CN" altLang="nb-NO" sz="2400" smtClean="0">
                <a:ea typeface="宋体" charset="-122"/>
              </a:rPr>
              <a:t>也可以涵盖政府付费，但是此类补偿可能由于世贸组织的规定引发问题 </a:t>
            </a:r>
          </a:p>
          <a:p>
            <a:pPr eaLnBrk="1" hangingPunct="1">
              <a:lnSpc>
                <a:spcPct val="90000"/>
              </a:lnSpc>
            </a:pPr>
            <a:endParaRPr lang="nb-NO" altLang="zh-CN" sz="2400" smtClean="0">
              <a:ea typeface="宋体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936625"/>
          </a:xfrm>
        </p:spPr>
        <p:txBody>
          <a:bodyPr/>
          <a:lstStyle/>
          <a:p>
            <a:pPr eaLnBrk="1" hangingPunct="1"/>
            <a:r>
              <a:rPr lang="nb-NO" altLang="zh-CN" sz="3600" smtClean="0">
                <a:ea typeface="宋体" charset="-122"/>
              </a:rPr>
              <a:t>Challenges with PES </a:t>
            </a:r>
            <a:br>
              <a:rPr lang="nb-NO" altLang="zh-CN" sz="3600" smtClean="0">
                <a:ea typeface="宋体" charset="-122"/>
              </a:rPr>
            </a:br>
            <a:r>
              <a:rPr lang="nb-NO" altLang="zh-CN" sz="3600" smtClean="0">
                <a:ea typeface="宋体" charset="-122"/>
              </a:rPr>
              <a:t>PES</a:t>
            </a:r>
            <a:r>
              <a:rPr lang="zh-CN" altLang="nb-NO" sz="3600" smtClean="0">
                <a:ea typeface="宋体" charset="-122"/>
              </a:rPr>
              <a:t>面临的挑战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184775"/>
          </a:xfrm>
        </p:spPr>
        <p:txBody>
          <a:bodyPr/>
          <a:lstStyle/>
          <a:p>
            <a:pPr eaLnBrk="1" hangingPunct="1">
              <a:spcBef>
                <a:spcPct val="10000"/>
              </a:spcBef>
            </a:pPr>
            <a:r>
              <a:rPr lang="nb-NO" altLang="zh-CN" sz="2000" smtClean="0">
                <a:ea typeface="宋体" charset="-122"/>
              </a:rPr>
              <a:t>Sometimes difficult to identify who provides the services and who benefits    </a:t>
            </a:r>
            <a:r>
              <a:rPr lang="zh-CN" altLang="nb-NO" sz="2000" smtClean="0">
                <a:ea typeface="宋体" charset="-122"/>
              </a:rPr>
              <a:t>有时很难确认谁提供了服务，谁获得了收益</a:t>
            </a:r>
          </a:p>
          <a:p>
            <a:pPr eaLnBrk="1" hangingPunct="1">
              <a:spcBef>
                <a:spcPct val="10000"/>
              </a:spcBef>
            </a:pPr>
            <a:r>
              <a:rPr lang="nb-NO" altLang="zh-CN" sz="2000" smtClean="0">
                <a:ea typeface="宋体" charset="-122"/>
              </a:rPr>
              <a:t>Tenure and land rights issues may be unclear    </a:t>
            </a:r>
            <a:r>
              <a:rPr lang="zh-CN" altLang="nb-NO" sz="2000" smtClean="0">
                <a:ea typeface="宋体" charset="-122"/>
              </a:rPr>
              <a:t>林权和土地使用权问题不够清晰</a:t>
            </a:r>
          </a:p>
          <a:p>
            <a:pPr eaLnBrk="1" hangingPunct="1">
              <a:spcBef>
                <a:spcPct val="10000"/>
              </a:spcBef>
            </a:pPr>
            <a:r>
              <a:rPr lang="nb-NO" altLang="zh-CN" sz="2000" smtClean="0">
                <a:ea typeface="宋体" charset="-122"/>
              </a:rPr>
              <a:t>Poor people can`t afford to pay and may loose their ”land use rights” (”Victim pays principle”)    </a:t>
            </a:r>
            <a:r>
              <a:rPr lang="zh-CN" altLang="nb-NO" sz="2000" smtClean="0">
                <a:ea typeface="宋体" charset="-122"/>
              </a:rPr>
              <a:t>穷人难以负担付费服务，也失去了”土地使用权“（受害者付费原则）</a:t>
            </a:r>
          </a:p>
          <a:p>
            <a:pPr eaLnBrk="1" hangingPunct="1">
              <a:spcBef>
                <a:spcPct val="10000"/>
              </a:spcBef>
            </a:pPr>
            <a:r>
              <a:rPr lang="nb-NO" altLang="zh-CN" sz="2000" smtClean="0">
                <a:ea typeface="宋体" charset="-122"/>
              </a:rPr>
              <a:t>Differentiation according to efforts and use difficult    </a:t>
            </a:r>
            <a:r>
              <a:rPr lang="zh-CN" altLang="en-US" sz="2000" smtClean="0">
                <a:ea typeface="宋体" charset="-122"/>
              </a:rPr>
              <a:t>根据努力程度和使用情况进行分化很困难 </a:t>
            </a:r>
            <a:endParaRPr lang="zh-CN" altLang="nb-NO" sz="2000" smtClean="0">
              <a:ea typeface="宋体" charset="-122"/>
            </a:endParaRPr>
          </a:p>
          <a:p>
            <a:pPr eaLnBrk="1" hangingPunct="1">
              <a:spcBef>
                <a:spcPct val="10000"/>
              </a:spcBef>
            </a:pPr>
            <a:r>
              <a:rPr lang="nb-NO" altLang="zh-CN" sz="2000" smtClean="0">
                <a:ea typeface="宋体" charset="-122"/>
              </a:rPr>
              <a:t>How to avoid destruction of basic  societal needs like food security by ”Cash-cropping”(Biofuel production can be an example)    </a:t>
            </a:r>
            <a:r>
              <a:rPr lang="zh-CN" altLang="nb-NO" sz="2000" smtClean="0">
                <a:ea typeface="宋体" charset="-122"/>
              </a:rPr>
              <a:t>如何避免对社会基础需求的破坏，例如”经济作物“对食品安全的威胁（生物燃料生产也是一个例子）</a:t>
            </a:r>
          </a:p>
          <a:p>
            <a:pPr eaLnBrk="1" hangingPunct="1">
              <a:spcBef>
                <a:spcPct val="10000"/>
              </a:spcBef>
            </a:pPr>
            <a:r>
              <a:rPr lang="nb-NO" altLang="zh-CN" sz="2000" smtClean="0">
                <a:ea typeface="宋体" charset="-122"/>
              </a:rPr>
              <a:t>How to make PES and poverty reduction strategies compatible?    </a:t>
            </a:r>
            <a:r>
              <a:rPr lang="zh-CN" altLang="nb-NO" sz="2000" smtClean="0">
                <a:ea typeface="宋体" charset="-122"/>
              </a:rPr>
              <a:t>如何兼顾生态系统服务付费与减贫战略？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569325" cy="1066800"/>
          </a:xfrm>
        </p:spPr>
        <p:txBody>
          <a:bodyPr/>
          <a:lstStyle/>
          <a:p>
            <a:pPr eaLnBrk="1" hangingPunct="1"/>
            <a:r>
              <a:rPr lang="nb-NO" altLang="zh-CN" sz="3200" smtClean="0">
                <a:ea typeface="宋体" charset="-122"/>
              </a:rPr>
              <a:t>Conclusions on ES and EA </a:t>
            </a:r>
            <a:br>
              <a:rPr lang="nb-NO" altLang="zh-CN" sz="3200" smtClean="0">
                <a:ea typeface="宋体" charset="-122"/>
              </a:rPr>
            </a:br>
            <a:r>
              <a:rPr lang="zh-CN" altLang="nb-NO" sz="3200" smtClean="0">
                <a:ea typeface="宋体" charset="-122"/>
              </a:rPr>
              <a:t>有关生态系统服务和生态系统方法的结论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5000625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nb-NO" altLang="zh-CN" sz="2000" smtClean="0">
                <a:ea typeface="宋体" charset="-122"/>
              </a:rPr>
              <a:t>ES useful concept, but beware of pitfalls. Particularly useful for communication with non-conservationists.    </a:t>
            </a:r>
            <a:r>
              <a:rPr lang="zh-CN" altLang="nb-NO" sz="2000" smtClean="0">
                <a:ea typeface="宋体" charset="-122"/>
              </a:rPr>
              <a:t>生态系统服务的概念非常有用，但是要警惕陷阱。尤其在与非保护主义者交流时非常有用。</a:t>
            </a:r>
          </a:p>
          <a:p>
            <a:pPr eaLnBrk="1" hangingPunct="1">
              <a:spcBef>
                <a:spcPct val="40000"/>
              </a:spcBef>
            </a:pPr>
            <a:r>
              <a:rPr lang="nb-NO" altLang="zh-CN" sz="2000" smtClean="0">
                <a:ea typeface="宋体" charset="-122"/>
              </a:rPr>
              <a:t>Integration of biodiversity and services into the general economy important, but valuation methods must be improved    </a:t>
            </a:r>
            <a:r>
              <a:rPr lang="zh-CN" altLang="nb-NO" sz="2000" smtClean="0">
                <a:ea typeface="宋体" charset="-122"/>
              </a:rPr>
              <a:t>将生物多样性及服务纳入综合经济非常重要</a:t>
            </a:r>
            <a:r>
              <a:rPr lang="zh-CN" altLang="en-US" sz="2000" smtClean="0">
                <a:ea typeface="宋体" charset="-122"/>
              </a:rPr>
              <a:t>，</a:t>
            </a:r>
            <a:r>
              <a:rPr lang="zh-CN" altLang="nb-NO" sz="2000" smtClean="0">
                <a:ea typeface="宋体" charset="-122"/>
              </a:rPr>
              <a:t>但是价值评估方法需要改进 </a:t>
            </a:r>
          </a:p>
          <a:p>
            <a:pPr eaLnBrk="1" hangingPunct="1">
              <a:spcBef>
                <a:spcPct val="40000"/>
              </a:spcBef>
            </a:pPr>
            <a:r>
              <a:rPr lang="nb-NO" altLang="zh-CN" sz="2000" smtClean="0">
                <a:ea typeface="宋体" charset="-122"/>
              </a:rPr>
              <a:t>Good trade-off techniques still missing    </a:t>
            </a:r>
            <a:r>
              <a:rPr lang="zh-CN" altLang="nb-NO" sz="2000" smtClean="0">
                <a:ea typeface="宋体" charset="-122"/>
              </a:rPr>
              <a:t>良好的权衡方法仍然缺失</a:t>
            </a:r>
          </a:p>
          <a:p>
            <a:pPr eaLnBrk="1" hangingPunct="1">
              <a:spcBef>
                <a:spcPct val="40000"/>
              </a:spcBef>
            </a:pPr>
            <a:r>
              <a:rPr lang="nb-NO" altLang="zh-CN" sz="2000" smtClean="0">
                <a:ea typeface="宋体" charset="-122"/>
              </a:rPr>
              <a:t>PES is a positive insentive, but must be balanced with other insentives to keep nature management within ecological limits and with social systems in check    </a:t>
            </a:r>
            <a:r>
              <a:rPr lang="zh-CN" altLang="nb-NO" sz="2000" smtClean="0">
                <a:ea typeface="宋体" charset="-122"/>
              </a:rPr>
              <a:t>生态系统服务付费是个积极的激励措施，但是需要与其他的激励措施取得平衡，以保证在生态承载范围和社会体系内开展自然管理 </a:t>
            </a:r>
          </a:p>
          <a:p>
            <a:pPr eaLnBrk="1" hangingPunct="1">
              <a:spcBef>
                <a:spcPct val="40000"/>
              </a:spcBef>
            </a:pPr>
            <a:r>
              <a:rPr lang="nb-NO" altLang="zh-CN" sz="2000" smtClean="0">
                <a:ea typeface="宋体" charset="-122"/>
              </a:rPr>
              <a:t>EA is a good, holistic way of implementing CBD    </a:t>
            </a:r>
            <a:r>
              <a:rPr lang="zh-CN" altLang="nb-NO" sz="2000" smtClean="0">
                <a:ea typeface="宋体" charset="-122"/>
              </a:rPr>
              <a:t>生态系统方法是履行</a:t>
            </a:r>
            <a:r>
              <a:rPr lang="nb-NO" altLang="zh-CN" sz="2000" smtClean="0">
                <a:ea typeface="宋体" charset="-122"/>
              </a:rPr>
              <a:t>《</a:t>
            </a:r>
            <a:r>
              <a:rPr lang="zh-CN" altLang="nb-NO" sz="2000" smtClean="0">
                <a:ea typeface="宋体" charset="-122"/>
              </a:rPr>
              <a:t>生多公约</a:t>
            </a:r>
            <a:r>
              <a:rPr lang="nb-NO" altLang="zh-CN" sz="2000" smtClean="0">
                <a:ea typeface="宋体" charset="-122"/>
              </a:rPr>
              <a:t>》</a:t>
            </a:r>
            <a:r>
              <a:rPr lang="zh-CN" altLang="nb-NO" sz="2000" smtClean="0">
                <a:ea typeface="宋体" charset="-122"/>
              </a:rPr>
              <a:t>的良好的整体性方法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15900"/>
            <a:ext cx="8362950" cy="1268413"/>
          </a:xfrm>
        </p:spPr>
        <p:txBody>
          <a:bodyPr/>
          <a:lstStyle/>
          <a:p>
            <a:pPr eaLnBrk="1" hangingPunct="1"/>
            <a:r>
              <a:rPr lang="nb-NO" altLang="zh-CN" sz="4000" smtClean="0">
                <a:ea typeface="宋体" charset="-122"/>
              </a:rPr>
              <a:t>Ecosystem Approach </a:t>
            </a:r>
            <a:br>
              <a:rPr lang="nb-NO" altLang="zh-CN" sz="4000" smtClean="0">
                <a:ea typeface="宋体" charset="-122"/>
              </a:rPr>
            </a:br>
            <a:r>
              <a:rPr lang="zh-CN" altLang="nb-NO" sz="4000" smtClean="0">
                <a:ea typeface="宋体" charset="-122"/>
              </a:rPr>
              <a:t>生态系统方法</a:t>
            </a:r>
            <a:endParaRPr lang="zh-CN" altLang="en-US" sz="4000" smtClean="0">
              <a:ea typeface="宋体" charset="-122"/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1800"/>
            <a:ext cx="8229600" cy="4751388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nb-NO" altLang="zh-CN" sz="2000" smtClean="0">
                <a:ea typeface="宋体" charset="-122"/>
              </a:rPr>
              <a:t>Meant basicly for governments under CBD-implementation. Focus on the highest level of biodiversity  </a:t>
            </a:r>
            <a:r>
              <a:rPr lang="zh-CN" altLang="nb-NO" sz="2000" smtClean="0">
                <a:ea typeface="宋体" charset="-122"/>
              </a:rPr>
              <a:t>主要针对政府履行</a:t>
            </a:r>
            <a:r>
              <a:rPr lang="nb-NO" altLang="zh-CN" sz="2000" smtClean="0">
                <a:ea typeface="宋体" charset="-122"/>
              </a:rPr>
              <a:t>《</a:t>
            </a:r>
            <a:r>
              <a:rPr lang="zh-CN" altLang="nb-NO" sz="2000" smtClean="0">
                <a:ea typeface="宋体" charset="-122"/>
              </a:rPr>
              <a:t>生物多样性公约</a:t>
            </a:r>
            <a:r>
              <a:rPr lang="nb-NO" altLang="zh-CN" sz="2000" smtClean="0">
                <a:ea typeface="宋体" charset="-122"/>
              </a:rPr>
              <a:t>》</a:t>
            </a:r>
            <a:r>
              <a:rPr lang="zh-CN" altLang="nb-NO" sz="2000" smtClean="0">
                <a:ea typeface="宋体" charset="-122"/>
              </a:rPr>
              <a:t>（生多公约），关注生物多样性的最高层次</a:t>
            </a:r>
          </a:p>
          <a:p>
            <a:pPr eaLnBrk="1" hangingPunct="1">
              <a:spcAft>
                <a:spcPct val="20000"/>
              </a:spcAft>
            </a:pPr>
            <a:r>
              <a:rPr lang="nb-NO" altLang="zh-CN" sz="2000" smtClean="0">
                <a:ea typeface="宋体" charset="-122"/>
              </a:rPr>
              <a:t>Industry/economic sectors may contribute greatly to ”implementation”  </a:t>
            </a:r>
            <a:r>
              <a:rPr lang="zh-CN" altLang="nb-NO" sz="2000" smtClean="0">
                <a:ea typeface="宋体" charset="-122"/>
              </a:rPr>
              <a:t>工业（经济）部门可以对“执行”贡献巨大</a:t>
            </a:r>
          </a:p>
          <a:p>
            <a:pPr eaLnBrk="1" hangingPunct="1">
              <a:spcAft>
                <a:spcPct val="20000"/>
              </a:spcAft>
            </a:pPr>
            <a:r>
              <a:rPr lang="nb-NO" altLang="zh-CN" sz="2000" smtClean="0">
                <a:ea typeface="宋体" charset="-122"/>
              </a:rPr>
              <a:t>No blueprint for all situations  </a:t>
            </a:r>
            <a:r>
              <a:rPr lang="zh-CN" altLang="nb-NO" sz="2000" smtClean="0">
                <a:ea typeface="宋体" charset="-122"/>
              </a:rPr>
              <a:t>没有针对所有情况的蓝图计划</a:t>
            </a:r>
          </a:p>
          <a:p>
            <a:pPr eaLnBrk="1" hangingPunct="1">
              <a:spcAft>
                <a:spcPct val="20000"/>
              </a:spcAft>
            </a:pPr>
            <a:r>
              <a:rPr lang="nb-NO" altLang="zh-CN" sz="2000" smtClean="0">
                <a:ea typeface="宋体" charset="-122"/>
              </a:rPr>
              <a:t>Preconditions and various success-factors for each principle    </a:t>
            </a:r>
            <a:r>
              <a:rPr lang="zh-CN" altLang="nb-NO" sz="2000" smtClean="0">
                <a:ea typeface="宋体" charset="-122"/>
              </a:rPr>
              <a:t>每条原则的前提条件和各种成功因素</a:t>
            </a:r>
          </a:p>
          <a:p>
            <a:pPr eaLnBrk="1" hangingPunct="1">
              <a:spcAft>
                <a:spcPct val="20000"/>
              </a:spcAft>
            </a:pPr>
            <a:r>
              <a:rPr lang="nb-NO" altLang="zh-CN" sz="2000" smtClean="0">
                <a:ea typeface="宋体" charset="-122"/>
              </a:rPr>
              <a:t>Specific ”Integrated Resource Management Procedures” (IRMPs) in various biomes/ecosystems?  </a:t>
            </a:r>
            <a:r>
              <a:rPr lang="zh-CN" altLang="nb-NO" sz="2000" smtClean="0">
                <a:ea typeface="宋体" charset="-122"/>
              </a:rPr>
              <a:t>各种生物群落（生态系统）特有的“综合资源管理程序” </a:t>
            </a:r>
            <a:r>
              <a:rPr lang="nb-NO" altLang="zh-CN" sz="2000" smtClean="0">
                <a:ea typeface="宋体" charset="-122"/>
              </a:rPr>
              <a:t>(IRMPs) </a:t>
            </a:r>
            <a:r>
              <a:rPr lang="zh-CN" altLang="nb-NO" sz="2000" smtClean="0">
                <a:ea typeface="宋体" charset="-122"/>
              </a:rPr>
              <a:t>？</a:t>
            </a:r>
            <a:r>
              <a:rPr lang="zh-CN" altLang="nb-NO" sz="2400" smtClean="0">
                <a:ea typeface="宋体" charset="-122"/>
              </a:rPr>
              <a:t> </a:t>
            </a:r>
            <a:endParaRPr lang="en-US" altLang="zh-CN" sz="1600" smtClean="0">
              <a:ea typeface="宋体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8064500" cy="1327150"/>
          </a:xfrm>
        </p:spPr>
        <p:txBody>
          <a:bodyPr/>
          <a:lstStyle/>
          <a:p>
            <a:pPr eaLnBrk="1" hangingPunct="1"/>
            <a:r>
              <a:rPr lang="en-GB" altLang="zh-CN" sz="2800" b="1" smtClean="0">
                <a:solidFill>
                  <a:schemeClr val="tx1"/>
                </a:solidFill>
                <a:ea typeface="宋体" charset="-122"/>
              </a:rPr>
              <a:t>(INTEGRATED) ECOSYSTEM APPROACH (EA)</a:t>
            </a:r>
            <a:br>
              <a:rPr lang="en-GB" altLang="zh-CN" sz="2800" b="1" smtClean="0">
                <a:solidFill>
                  <a:schemeClr val="tx1"/>
                </a:solidFill>
                <a:ea typeface="宋体" charset="-122"/>
              </a:rPr>
            </a:br>
            <a:r>
              <a:rPr lang="zh-CN" altLang="en-GB" sz="2800" b="1" smtClean="0">
                <a:solidFill>
                  <a:schemeClr val="tx1"/>
                </a:solidFill>
                <a:ea typeface="宋体" charset="-122"/>
              </a:rPr>
              <a:t>（综合）生态系统方法（</a:t>
            </a:r>
            <a:r>
              <a:rPr lang="en-GB" altLang="zh-CN" sz="2800" b="1" smtClean="0">
                <a:solidFill>
                  <a:schemeClr val="tx1"/>
                </a:solidFill>
                <a:ea typeface="宋体" charset="-122"/>
              </a:rPr>
              <a:t>EA</a:t>
            </a:r>
            <a:r>
              <a:rPr lang="zh-CN" altLang="en-GB" sz="2800" b="1" smtClean="0">
                <a:solidFill>
                  <a:schemeClr val="tx1"/>
                </a:solidFill>
                <a:ea typeface="宋体" charset="-122"/>
              </a:rPr>
              <a:t>）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1412875"/>
            <a:ext cx="8229600" cy="5159375"/>
          </a:xfrm>
        </p:spPr>
        <p:txBody>
          <a:bodyPr/>
          <a:lstStyle/>
          <a:p>
            <a:pPr marL="609600" indent="-609600" eaLnBrk="1" hangingPunct="1">
              <a:lnSpc>
                <a:spcPct val="120000"/>
              </a:lnSpc>
              <a:buClr>
                <a:srgbClr val="FF3300"/>
              </a:buClr>
              <a:buFontTx/>
              <a:buNone/>
            </a:pPr>
            <a:r>
              <a:rPr lang="en-GB" altLang="zh-CN" sz="1400" smtClean="0">
                <a:ea typeface="宋体" charset="-122"/>
              </a:rPr>
              <a:t>1. Management objectives are a matter of societal choice    </a:t>
            </a:r>
            <a:r>
              <a:rPr lang="zh-CN" altLang="en-GB" sz="1400" smtClean="0">
                <a:ea typeface="宋体" charset="-122"/>
              </a:rPr>
              <a:t>管理目标其实是社会选择的问题 </a:t>
            </a:r>
            <a:endParaRPr lang="zh-CN" altLang="en-GB" sz="1400" smtClean="0">
              <a:solidFill>
                <a:srgbClr val="000000"/>
              </a:solidFill>
              <a:ea typeface="宋体" charset="-122"/>
            </a:endParaRPr>
          </a:p>
          <a:p>
            <a:pPr marL="609600" indent="-609600" eaLnBrk="1" hangingPunct="1">
              <a:lnSpc>
                <a:spcPct val="120000"/>
              </a:lnSpc>
              <a:buClr>
                <a:srgbClr val="FF3300"/>
              </a:buClr>
              <a:buFontTx/>
              <a:buNone/>
            </a:pPr>
            <a:r>
              <a:rPr lang="en-GB" altLang="zh-CN" sz="1400" smtClean="0">
                <a:ea typeface="宋体" charset="-122"/>
              </a:rPr>
              <a:t>2. Management should be decentralised to the lowest appropriate level    </a:t>
            </a:r>
            <a:r>
              <a:rPr lang="zh-CN" altLang="en-GB" sz="1400" smtClean="0">
                <a:ea typeface="宋体" charset="-122"/>
              </a:rPr>
              <a:t>管理应该下放到最低的合适的层级 </a:t>
            </a:r>
            <a:endParaRPr lang="zh-CN" altLang="en-GB" sz="1400" smtClean="0">
              <a:solidFill>
                <a:srgbClr val="000000"/>
              </a:solidFill>
              <a:ea typeface="宋体" charset="-122"/>
            </a:endParaRPr>
          </a:p>
          <a:p>
            <a:pPr marL="609600" indent="-609600" eaLnBrk="1" hangingPunct="1">
              <a:lnSpc>
                <a:spcPct val="120000"/>
              </a:lnSpc>
              <a:buClr>
                <a:srgbClr val="FF3300"/>
              </a:buClr>
              <a:buFontTx/>
              <a:buNone/>
            </a:pPr>
            <a:r>
              <a:rPr lang="en-GB" altLang="zh-CN" sz="1400" smtClean="0">
                <a:ea typeface="宋体" charset="-122"/>
              </a:rPr>
              <a:t>3. Consider the effects on other areas/ecosystems    </a:t>
            </a:r>
            <a:r>
              <a:rPr lang="zh-CN" altLang="en-GB" sz="1400" smtClean="0">
                <a:solidFill>
                  <a:srgbClr val="000000"/>
                </a:solidFill>
                <a:ea typeface="宋体" charset="-122"/>
              </a:rPr>
              <a:t>考虑对其他领域或生态系统的影响</a:t>
            </a:r>
          </a:p>
          <a:p>
            <a:pPr marL="609600" indent="-609600" eaLnBrk="1" hangingPunct="1">
              <a:lnSpc>
                <a:spcPct val="120000"/>
              </a:lnSpc>
              <a:buClr>
                <a:srgbClr val="FF3300"/>
              </a:buClr>
              <a:buFontTx/>
              <a:buNone/>
            </a:pPr>
            <a:r>
              <a:rPr lang="en-GB" altLang="zh-CN" sz="1400" smtClean="0">
                <a:ea typeface="宋体" charset="-122"/>
              </a:rPr>
              <a:t>4. Ecosystem management must be understood  in a socio-economic context    </a:t>
            </a:r>
            <a:r>
              <a:rPr lang="zh-CN" altLang="en-GB" sz="1400" smtClean="0">
                <a:solidFill>
                  <a:srgbClr val="000000"/>
                </a:solidFill>
                <a:ea typeface="宋体" charset="-122"/>
              </a:rPr>
              <a:t>必须在社会经济环境中理解生态系统管理</a:t>
            </a:r>
          </a:p>
          <a:p>
            <a:pPr marL="609600" indent="-609600" eaLnBrk="1" hangingPunct="1">
              <a:lnSpc>
                <a:spcPct val="120000"/>
              </a:lnSpc>
              <a:buClr>
                <a:srgbClr val="FF3300"/>
              </a:buClr>
              <a:buFontTx/>
              <a:buNone/>
            </a:pPr>
            <a:r>
              <a:rPr lang="en-GB" altLang="zh-CN" sz="1400" smtClean="0">
                <a:ea typeface="宋体" charset="-122"/>
              </a:rPr>
              <a:t>5. Conservation of ecosystem functioning is crucial    </a:t>
            </a:r>
            <a:r>
              <a:rPr lang="zh-CN" altLang="en-GB" sz="1400" smtClean="0">
                <a:solidFill>
                  <a:srgbClr val="000000"/>
                </a:solidFill>
                <a:ea typeface="宋体" charset="-122"/>
              </a:rPr>
              <a:t>保护生态系统功能尤为重要</a:t>
            </a:r>
            <a:endParaRPr lang="en-GB" altLang="zh-CN" sz="1400" smtClean="0">
              <a:ea typeface="宋体" charset="-122"/>
            </a:endParaRPr>
          </a:p>
          <a:p>
            <a:pPr marL="609600" indent="-609600" eaLnBrk="1" hangingPunct="1">
              <a:lnSpc>
                <a:spcPct val="120000"/>
              </a:lnSpc>
              <a:buClr>
                <a:srgbClr val="FF3300"/>
              </a:buClr>
              <a:buFontTx/>
              <a:buNone/>
            </a:pPr>
            <a:r>
              <a:rPr lang="en-GB" altLang="zh-CN" sz="1400" smtClean="0">
                <a:ea typeface="宋体" charset="-122"/>
              </a:rPr>
              <a:t>6. Management should be undertaken at the appropriate scale (related to problem/challenge)    </a:t>
            </a:r>
            <a:r>
              <a:rPr lang="zh-CN" altLang="en-GB" sz="1400" smtClean="0">
                <a:solidFill>
                  <a:srgbClr val="000000"/>
                </a:solidFill>
                <a:ea typeface="宋体" charset="-122"/>
              </a:rPr>
              <a:t>应该在合适的范围内进行管理（与问题和挑战相关）</a:t>
            </a:r>
            <a:endParaRPr lang="en-GB" altLang="zh-CN" sz="1400" smtClean="0">
              <a:ea typeface="宋体" charset="-122"/>
            </a:endParaRPr>
          </a:p>
          <a:p>
            <a:pPr marL="609600" indent="-609600" eaLnBrk="1" hangingPunct="1">
              <a:lnSpc>
                <a:spcPct val="120000"/>
              </a:lnSpc>
              <a:buClr>
                <a:srgbClr val="FF3300"/>
              </a:buClr>
              <a:buFontTx/>
              <a:buNone/>
            </a:pPr>
            <a:r>
              <a:rPr lang="en-GB" altLang="zh-CN" sz="1400" smtClean="0">
                <a:ea typeface="宋体" charset="-122"/>
              </a:rPr>
              <a:t>7. Set long term goals and beware of lag effects    </a:t>
            </a:r>
            <a:r>
              <a:rPr lang="zh-CN" altLang="en-GB" sz="1400" smtClean="0">
                <a:solidFill>
                  <a:srgbClr val="000000"/>
                </a:solidFill>
                <a:ea typeface="宋体" charset="-122"/>
              </a:rPr>
              <a:t>制定长期目标，了解阻碍目标实现的因素</a:t>
            </a:r>
            <a:endParaRPr lang="en-GB" altLang="zh-CN" sz="1400" smtClean="0">
              <a:ea typeface="宋体" charset="-122"/>
            </a:endParaRPr>
          </a:p>
          <a:p>
            <a:pPr marL="609600" indent="-609600" eaLnBrk="1" hangingPunct="1">
              <a:lnSpc>
                <a:spcPct val="120000"/>
              </a:lnSpc>
              <a:buClr>
                <a:srgbClr val="FF3300"/>
              </a:buClr>
              <a:buFontTx/>
              <a:buNone/>
            </a:pPr>
            <a:r>
              <a:rPr lang="en-GB" altLang="zh-CN" sz="1400" smtClean="0">
                <a:ea typeface="宋体" charset="-122"/>
              </a:rPr>
              <a:t>8. Beware of cyclic and other changes    </a:t>
            </a:r>
            <a:r>
              <a:rPr lang="zh-CN" altLang="en-GB" sz="1400" smtClean="0">
                <a:solidFill>
                  <a:srgbClr val="000000"/>
                </a:solidFill>
                <a:ea typeface="宋体" charset="-122"/>
              </a:rPr>
              <a:t>了解循环和其他的变化</a:t>
            </a:r>
            <a:endParaRPr lang="en-GB" altLang="zh-CN" sz="1400" smtClean="0">
              <a:ea typeface="宋体" charset="-122"/>
            </a:endParaRPr>
          </a:p>
          <a:p>
            <a:pPr marL="609600" indent="-609600" eaLnBrk="1" hangingPunct="1">
              <a:lnSpc>
                <a:spcPct val="120000"/>
              </a:lnSpc>
              <a:buClr>
                <a:srgbClr val="FF3300"/>
              </a:buClr>
              <a:buFontTx/>
              <a:buNone/>
            </a:pPr>
            <a:r>
              <a:rPr lang="en-GB" altLang="zh-CN" sz="1400" smtClean="0">
                <a:ea typeface="宋体" charset="-122"/>
              </a:rPr>
              <a:t>9. Manage within the limits to system(s) functioning    </a:t>
            </a:r>
            <a:r>
              <a:rPr lang="zh-CN" altLang="en-GB" sz="1400" smtClean="0">
                <a:ea typeface="宋体" charset="-122"/>
              </a:rPr>
              <a:t>在系统功能的限制范围内进行管理 </a:t>
            </a:r>
            <a:endParaRPr lang="en-GB" altLang="zh-CN" sz="1400" smtClean="0">
              <a:ea typeface="宋体" charset="-122"/>
            </a:endParaRPr>
          </a:p>
          <a:p>
            <a:pPr marL="609600" indent="-609600" eaLnBrk="1" hangingPunct="1">
              <a:lnSpc>
                <a:spcPct val="120000"/>
              </a:lnSpc>
              <a:buClr>
                <a:srgbClr val="FF3300"/>
              </a:buClr>
              <a:buFontTx/>
              <a:buNone/>
            </a:pPr>
            <a:r>
              <a:rPr lang="en-GB" altLang="zh-CN" sz="1400" smtClean="0">
                <a:ea typeface="宋体" charset="-122"/>
              </a:rPr>
              <a:t>10. Find balance between conservation and sustainable use    </a:t>
            </a:r>
            <a:r>
              <a:rPr lang="zh-CN" altLang="en-GB" sz="1400" smtClean="0">
                <a:solidFill>
                  <a:srgbClr val="000000"/>
                </a:solidFill>
                <a:ea typeface="宋体" charset="-122"/>
              </a:rPr>
              <a:t>在保护与可持续利用之间寻找平衡</a:t>
            </a:r>
            <a:endParaRPr lang="en-GB" altLang="zh-CN" sz="1400" smtClean="0">
              <a:ea typeface="宋体" charset="-122"/>
            </a:endParaRPr>
          </a:p>
          <a:p>
            <a:pPr marL="609600" indent="-609600" eaLnBrk="1" hangingPunct="1">
              <a:lnSpc>
                <a:spcPct val="120000"/>
              </a:lnSpc>
              <a:buClr>
                <a:srgbClr val="FF3300"/>
              </a:buClr>
              <a:buFontTx/>
              <a:buNone/>
            </a:pPr>
            <a:r>
              <a:rPr lang="en-GB" altLang="zh-CN" sz="1400" smtClean="0">
                <a:ea typeface="宋体" charset="-122"/>
              </a:rPr>
              <a:t>11. Use all relevant information    </a:t>
            </a:r>
            <a:r>
              <a:rPr lang="zh-CN" altLang="en-GB" sz="1400" smtClean="0">
                <a:solidFill>
                  <a:srgbClr val="000000"/>
                </a:solidFill>
                <a:ea typeface="宋体" charset="-122"/>
              </a:rPr>
              <a:t>使用所有相关信息</a:t>
            </a:r>
            <a:endParaRPr lang="en-GB" altLang="zh-CN" sz="1400" smtClean="0">
              <a:ea typeface="宋体" charset="-122"/>
            </a:endParaRPr>
          </a:p>
          <a:p>
            <a:pPr marL="609600" indent="-609600" eaLnBrk="1" hangingPunct="1">
              <a:lnSpc>
                <a:spcPct val="120000"/>
              </a:lnSpc>
              <a:buClr>
                <a:srgbClr val="FF3300"/>
              </a:buClr>
              <a:buFontTx/>
              <a:buNone/>
            </a:pPr>
            <a:r>
              <a:rPr lang="en-GB" altLang="zh-CN" sz="1400" smtClean="0">
                <a:ea typeface="宋体" charset="-122"/>
              </a:rPr>
              <a:t>12. Involve all relevant sectors/stakeholders/disciplines    </a:t>
            </a:r>
            <a:r>
              <a:rPr lang="zh-CN" altLang="en-GB" sz="1400" smtClean="0">
                <a:solidFill>
                  <a:srgbClr val="000000"/>
                </a:solidFill>
                <a:ea typeface="宋体" charset="-122"/>
              </a:rPr>
              <a:t>将所有相关部门、利益相关方和领域都纳入进来</a:t>
            </a:r>
            <a:endParaRPr lang="en-GB" altLang="zh-CN" sz="1400" smtClean="0">
              <a:solidFill>
                <a:srgbClr val="000000"/>
              </a:solidFill>
              <a:ea typeface="宋体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55563"/>
            <a:ext cx="8424863" cy="1285875"/>
          </a:xfrm>
        </p:spPr>
        <p:txBody>
          <a:bodyPr/>
          <a:lstStyle/>
          <a:p>
            <a:pPr eaLnBrk="1" hangingPunct="1"/>
            <a:r>
              <a:rPr lang="nb-NO" altLang="zh-CN" sz="3200" smtClean="0">
                <a:ea typeface="宋体" charset="-122"/>
              </a:rPr>
              <a:t>Ecosystem approach/Ecosystem services </a:t>
            </a:r>
            <a:br>
              <a:rPr lang="nb-NO" altLang="zh-CN" sz="3200" smtClean="0">
                <a:ea typeface="宋体" charset="-122"/>
              </a:rPr>
            </a:br>
            <a:r>
              <a:rPr lang="zh-CN" altLang="nb-NO" sz="3200" smtClean="0">
                <a:ea typeface="宋体" charset="-122"/>
              </a:rPr>
              <a:t>生态系统方法和生态系统服务</a:t>
            </a:r>
            <a:endParaRPr lang="en-US" altLang="zh-CN" sz="3200" smtClean="0">
              <a:ea typeface="宋体" charset="-122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400675"/>
          </a:xfrm>
        </p:spPr>
        <p:txBody>
          <a:bodyPr/>
          <a:lstStyle/>
          <a:p>
            <a:pPr eaLnBrk="1" hangingPunct="1"/>
            <a:r>
              <a:rPr lang="nb-NO" altLang="zh-CN" sz="2400" smtClean="0">
                <a:ea typeface="宋体" charset="-122"/>
              </a:rPr>
              <a:t>A conceptual link between the concepts   </a:t>
            </a:r>
            <a:r>
              <a:rPr lang="zh-CN" altLang="nb-NO" sz="2400" smtClean="0">
                <a:ea typeface="宋体" charset="-122"/>
              </a:rPr>
              <a:t>各概念之间的概念性联系</a:t>
            </a:r>
          </a:p>
          <a:p>
            <a:pPr eaLnBrk="1" hangingPunct="1"/>
            <a:r>
              <a:rPr lang="nb-NO" altLang="zh-CN" sz="2400" smtClean="0">
                <a:ea typeface="宋体" charset="-122"/>
              </a:rPr>
              <a:t>Key aspects of biodiversity management can be developed    </a:t>
            </a:r>
            <a:r>
              <a:rPr lang="zh-CN" altLang="nb-NO" sz="2400" smtClean="0">
                <a:ea typeface="宋体" charset="-122"/>
              </a:rPr>
              <a:t>生物多样性管理的重要方面都得到发展</a:t>
            </a:r>
          </a:p>
          <a:p>
            <a:pPr eaLnBrk="1" hangingPunct="1"/>
            <a:r>
              <a:rPr lang="nb-NO" altLang="zh-CN" sz="2400" smtClean="0">
                <a:ea typeface="宋体" charset="-122"/>
              </a:rPr>
              <a:t>Trade-off challenges arise between various services    </a:t>
            </a:r>
            <a:r>
              <a:rPr lang="zh-CN" altLang="nb-NO" sz="2400" smtClean="0">
                <a:ea typeface="宋体" charset="-122"/>
              </a:rPr>
              <a:t>需要在不同服务之间进行权衡所带来的挑战 </a:t>
            </a:r>
          </a:p>
          <a:p>
            <a:pPr eaLnBrk="1" hangingPunct="1"/>
            <a:r>
              <a:rPr lang="nb-NO" altLang="zh-CN" sz="2400" smtClean="0">
                <a:ea typeface="宋体" charset="-122"/>
              </a:rPr>
              <a:t>New methodologies are needed, both for valuation and trade-off procedures    </a:t>
            </a:r>
            <a:r>
              <a:rPr lang="zh-CN" altLang="en-US" sz="2400" smtClean="0">
                <a:ea typeface="宋体" charset="-122"/>
              </a:rPr>
              <a:t>需要经济价值评估与权衡程序的新方法论 </a:t>
            </a:r>
            <a:endParaRPr lang="nb-NO" altLang="zh-CN" sz="2400" smtClean="0">
              <a:ea typeface="宋体" charset="-122"/>
            </a:endParaRPr>
          </a:p>
          <a:p>
            <a:pPr eaLnBrk="1" hangingPunct="1"/>
            <a:r>
              <a:rPr lang="nb-NO" altLang="zh-CN" sz="2400" smtClean="0">
                <a:ea typeface="宋体" charset="-122"/>
              </a:rPr>
              <a:t>Multilevel perspective important, but policy conflicts between administrative levels may occur    </a:t>
            </a:r>
            <a:r>
              <a:rPr lang="zh-CN" altLang="en-US" sz="2400" smtClean="0">
                <a:ea typeface="宋体" charset="-122"/>
              </a:rPr>
              <a:t>多层面的视角很重要，但是有可能发生行政层级之间的政策冲突 </a:t>
            </a:r>
            <a:endParaRPr lang="nb-NO" altLang="zh-CN" sz="2400" smtClean="0">
              <a:ea typeface="宋体" charset="-122"/>
            </a:endParaRPr>
          </a:p>
          <a:p>
            <a:pPr eaLnBrk="1" hangingPunct="1"/>
            <a:endParaRPr lang="en-US" altLang="zh-CN" sz="2400" smtClean="0">
              <a:ea typeface="宋体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458200" cy="1844675"/>
          </a:xfrm>
        </p:spPr>
        <p:txBody>
          <a:bodyPr/>
          <a:lstStyle/>
          <a:p>
            <a:pPr eaLnBrk="1" hangingPunct="1"/>
            <a:r>
              <a:rPr lang="en-US" altLang="zh-CN" sz="3200" smtClean="0">
                <a:ea typeface="宋体" charset="-122"/>
              </a:rPr>
              <a:t>Focus: Ecosystem Services</a:t>
            </a:r>
            <a:br>
              <a:rPr lang="en-US" altLang="zh-CN" sz="3200" smtClean="0">
                <a:ea typeface="宋体" charset="-122"/>
              </a:rPr>
            </a:br>
            <a:r>
              <a:rPr lang="en-US" altLang="zh-CN" sz="3200" smtClean="0">
                <a:ea typeface="宋体" charset="-122"/>
              </a:rPr>
              <a:t> </a:t>
            </a:r>
            <a:r>
              <a:rPr lang="zh-CN" altLang="en-US" sz="3200" smtClean="0">
                <a:ea typeface="宋体" charset="-122"/>
              </a:rPr>
              <a:t>焦点：生态系统服务</a:t>
            </a:r>
            <a:br>
              <a:rPr lang="zh-CN" altLang="en-US" sz="3200" smtClean="0">
                <a:ea typeface="宋体" charset="-122"/>
              </a:rPr>
            </a:br>
            <a:r>
              <a:rPr lang="en-US" altLang="zh-CN" sz="2400" smtClean="0">
                <a:ea typeface="宋体" charset="-122"/>
              </a:rPr>
              <a:t>The benefits people obtain from nature </a:t>
            </a:r>
            <a:br>
              <a:rPr lang="en-US" altLang="zh-CN" sz="2400" smtClean="0">
                <a:ea typeface="宋体" charset="-122"/>
              </a:rPr>
            </a:br>
            <a:r>
              <a:rPr lang="zh-CN" altLang="en-US" sz="2400" smtClean="0">
                <a:ea typeface="宋体" charset="-122"/>
              </a:rPr>
              <a:t>人类从自然获得的所有惠益</a:t>
            </a:r>
          </a:p>
        </p:txBody>
      </p:sp>
      <p:pic>
        <p:nvPicPr>
          <p:cNvPr id="20482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-562" t="4907" r="55246" b="28340"/>
          <a:stretch>
            <a:fillRect/>
          </a:stretch>
        </p:blipFill>
        <p:spPr>
          <a:xfrm>
            <a:off x="-180975" y="1989138"/>
            <a:ext cx="4895850" cy="4695825"/>
          </a:xfrm>
        </p:spPr>
      </p:pic>
      <p:pic>
        <p:nvPicPr>
          <p:cNvPr id="20484" name="Picture 4" descr="生态系统服务副本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7900" y="1820863"/>
            <a:ext cx="5067300" cy="484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60350"/>
            <a:ext cx="7702550" cy="1187450"/>
          </a:xfrm>
        </p:spPr>
        <p:txBody>
          <a:bodyPr/>
          <a:lstStyle/>
          <a:p>
            <a:pPr eaLnBrk="1" hangingPunct="1"/>
            <a:r>
              <a:rPr lang="en-US" altLang="zh-CN" sz="2800" smtClean="0">
                <a:ea typeface="宋体" charset="-122"/>
              </a:rPr>
              <a:t>Focus:  Consequences of Ecosystem Change for Human Well-being</a:t>
            </a:r>
            <a:br>
              <a:rPr lang="en-US" altLang="zh-CN" sz="2800" smtClean="0">
                <a:ea typeface="宋体" charset="-122"/>
              </a:rPr>
            </a:br>
            <a:r>
              <a:rPr lang="zh-CN" altLang="en-US" sz="2800" smtClean="0">
                <a:ea typeface="宋体" charset="-122"/>
              </a:rPr>
              <a:t>焦点：为人类福祉改变生态系统的结果</a:t>
            </a:r>
            <a:r>
              <a:rPr lang="zh-CN" altLang="en-US" smtClean="0">
                <a:ea typeface="宋体" charset="-122"/>
              </a:rPr>
              <a:t> </a:t>
            </a:r>
          </a:p>
        </p:txBody>
      </p:sp>
      <p:pic>
        <p:nvPicPr>
          <p:cNvPr id="21506" name="Picture 3" descr="sdm-gene-0A-ecoservices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230313" y="1773238"/>
            <a:ext cx="7143750" cy="4916487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r>
              <a:rPr lang="en-US" altLang="zh-CN" sz="2800" smtClean="0">
                <a:ea typeface="宋体" charset="-122"/>
              </a:rPr>
              <a:t>Focus:  Consequences of Ecosystem Change for Human Well-being</a:t>
            </a:r>
            <a:br>
              <a:rPr lang="en-US" altLang="zh-CN" sz="2800" smtClean="0">
                <a:ea typeface="宋体" charset="-122"/>
              </a:rPr>
            </a:br>
            <a:r>
              <a:rPr lang="zh-CN" altLang="en-US" sz="2800" smtClean="0">
                <a:ea typeface="宋体" charset="-122"/>
              </a:rPr>
              <a:t>焦点：为人类福祉改变生态系统的结果</a:t>
            </a:r>
          </a:p>
        </p:txBody>
      </p:sp>
      <p:pic>
        <p:nvPicPr>
          <p:cNvPr id="34820" name="Picture 4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42988" y="1463675"/>
            <a:ext cx="7416800" cy="5349875"/>
          </a:xfrm>
          <a:ln/>
        </p:spPr>
      </p:pic>
      <p:sp>
        <p:nvSpPr>
          <p:cNvPr id="34822" name="AutoShape 6"/>
          <p:cNvSpPr>
            <a:spLocks noChangeArrowheads="1"/>
          </p:cNvSpPr>
          <p:nvPr/>
        </p:nvSpPr>
        <p:spPr bwMode="auto">
          <a:xfrm>
            <a:off x="2700338" y="2565400"/>
            <a:ext cx="431800" cy="2159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823" name="AutoShape 7"/>
          <p:cNvSpPr>
            <a:spLocks noChangeArrowheads="1"/>
          </p:cNvSpPr>
          <p:nvPr/>
        </p:nvSpPr>
        <p:spPr bwMode="auto">
          <a:xfrm>
            <a:off x="2700338" y="3429000"/>
            <a:ext cx="431800" cy="2159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824" name="AutoShape 8"/>
          <p:cNvSpPr>
            <a:spLocks noChangeArrowheads="1"/>
          </p:cNvSpPr>
          <p:nvPr/>
        </p:nvSpPr>
        <p:spPr bwMode="auto">
          <a:xfrm>
            <a:off x="2700338" y="4437063"/>
            <a:ext cx="431800" cy="2159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825" name="AutoShape 9"/>
          <p:cNvSpPr>
            <a:spLocks noChangeArrowheads="1"/>
          </p:cNvSpPr>
          <p:nvPr/>
        </p:nvSpPr>
        <p:spPr bwMode="auto">
          <a:xfrm>
            <a:off x="6948488" y="2060575"/>
            <a:ext cx="431800" cy="215900"/>
          </a:xfrm>
          <a:prstGeom prst="leftRightArrow">
            <a:avLst>
              <a:gd name="adj1" fmla="val 50000"/>
              <a:gd name="adj2" fmla="val 4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826" name="AutoShape 10"/>
          <p:cNvSpPr>
            <a:spLocks noChangeArrowheads="1"/>
          </p:cNvSpPr>
          <p:nvPr/>
        </p:nvSpPr>
        <p:spPr bwMode="auto">
          <a:xfrm>
            <a:off x="6948488" y="2852738"/>
            <a:ext cx="431800" cy="215900"/>
          </a:xfrm>
          <a:prstGeom prst="leftRightArrow">
            <a:avLst>
              <a:gd name="adj1" fmla="val 50000"/>
              <a:gd name="adj2" fmla="val 4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827" name="AutoShape 11"/>
          <p:cNvSpPr>
            <a:spLocks noChangeArrowheads="1"/>
          </p:cNvSpPr>
          <p:nvPr/>
        </p:nvSpPr>
        <p:spPr bwMode="auto">
          <a:xfrm>
            <a:off x="6948488" y="4005263"/>
            <a:ext cx="431800" cy="215900"/>
          </a:xfrm>
          <a:prstGeom prst="leftRightArrow">
            <a:avLst>
              <a:gd name="adj1" fmla="val 50000"/>
              <a:gd name="adj2" fmla="val 4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4828" name="AutoShape 12"/>
          <p:cNvSpPr>
            <a:spLocks noChangeArrowheads="1"/>
          </p:cNvSpPr>
          <p:nvPr/>
        </p:nvSpPr>
        <p:spPr bwMode="auto">
          <a:xfrm>
            <a:off x="6948488" y="4797425"/>
            <a:ext cx="431800" cy="215900"/>
          </a:xfrm>
          <a:prstGeom prst="leftRightArrow">
            <a:avLst>
              <a:gd name="adj1" fmla="val 50000"/>
              <a:gd name="adj2" fmla="val 4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922337"/>
          </a:xfrm>
        </p:spPr>
        <p:txBody>
          <a:bodyPr/>
          <a:lstStyle/>
          <a:p>
            <a:pPr eaLnBrk="1" hangingPunct="1"/>
            <a:r>
              <a:rPr lang="nb-NO" altLang="zh-CN" smtClean="0">
                <a:ea typeface="宋体" charset="-122"/>
              </a:rPr>
              <a:t>History </a:t>
            </a:r>
            <a:r>
              <a:rPr lang="zh-CN" altLang="nb-NO" smtClean="0">
                <a:ea typeface="宋体" charset="-122"/>
              </a:rPr>
              <a:t>历史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altLang="zh-CN" sz="2400" smtClean="0">
                <a:ea typeface="宋体" charset="-122"/>
              </a:rPr>
              <a:t>Compensation for state protection of private land is one form of PES. 1970-ties    </a:t>
            </a:r>
            <a:r>
              <a:rPr lang="zh-CN" altLang="nb-NO" sz="2400" smtClean="0">
                <a:ea typeface="宋体" charset="-122"/>
              </a:rPr>
              <a:t>十九世纪七十年代，对国家保护私人土地进行补偿是生态系统服务付费的一种形式</a:t>
            </a:r>
          </a:p>
          <a:p>
            <a:pPr eaLnBrk="1" hangingPunct="1">
              <a:lnSpc>
                <a:spcPct val="90000"/>
              </a:lnSpc>
            </a:pPr>
            <a:r>
              <a:rPr lang="nb-NO" altLang="zh-CN" sz="2400" smtClean="0">
                <a:ea typeface="宋体" charset="-122"/>
              </a:rPr>
              <a:t>Nature’s intrinsic value difficult to asses </a:t>
            </a:r>
            <a:r>
              <a:rPr lang="zh-CN" altLang="nb-NO" sz="2400" smtClean="0">
                <a:ea typeface="宋体" charset="-122"/>
              </a:rPr>
              <a:t>自然的内在价值难以衡量</a:t>
            </a:r>
          </a:p>
          <a:p>
            <a:pPr eaLnBrk="1" hangingPunct="1">
              <a:lnSpc>
                <a:spcPct val="90000"/>
              </a:lnSpc>
            </a:pPr>
            <a:r>
              <a:rPr lang="nb-NO" altLang="zh-CN" sz="2400" smtClean="0">
                <a:ea typeface="宋体" charset="-122"/>
              </a:rPr>
              <a:t>”Ecosystem approach” concept, CBD 1995   “</a:t>
            </a:r>
            <a:r>
              <a:rPr lang="zh-CN" altLang="nb-NO" sz="2400" smtClean="0">
                <a:ea typeface="宋体" charset="-122"/>
              </a:rPr>
              <a:t>生态系统方法”概念，</a:t>
            </a:r>
            <a:r>
              <a:rPr lang="nb-NO" altLang="zh-CN" sz="2400" smtClean="0">
                <a:ea typeface="宋体" charset="-122"/>
              </a:rPr>
              <a:t>1995</a:t>
            </a:r>
            <a:r>
              <a:rPr lang="zh-CN" altLang="nb-NO" sz="2400" smtClean="0">
                <a:ea typeface="宋体" charset="-122"/>
              </a:rPr>
              <a:t>年</a:t>
            </a:r>
            <a:r>
              <a:rPr lang="nb-NO" altLang="zh-CN" sz="2400" smtClean="0">
                <a:ea typeface="宋体" charset="-122"/>
              </a:rPr>
              <a:t>《</a:t>
            </a:r>
            <a:r>
              <a:rPr lang="zh-CN" altLang="nb-NO" sz="2400" smtClean="0">
                <a:ea typeface="宋体" charset="-122"/>
              </a:rPr>
              <a:t>生物多样性公约</a:t>
            </a:r>
            <a:r>
              <a:rPr lang="nb-NO" altLang="zh-CN" sz="2400" smtClean="0">
                <a:ea typeface="宋体" charset="-122"/>
              </a:rPr>
              <a:t>》</a:t>
            </a:r>
          </a:p>
          <a:p>
            <a:pPr eaLnBrk="1" hangingPunct="1">
              <a:lnSpc>
                <a:spcPct val="90000"/>
              </a:lnSpc>
            </a:pPr>
            <a:r>
              <a:rPr lang="nb-NO" altLang="zh-CN" sz="2400" smtClean="0">
                <a:ea typeface="宋体" charset="-122"/>
              </a:rPr>
              <a:t>”Ecosystem services” concept developed during first phases of MA, 2003  “</a:t>
            </a:r>
            <a:r>
              <a:rPr lang="zh-CN" altLang="nb-NO" sz="2400" smtClean="0">
                <a:ea typeface="宋体" charset="-122"/>
              </a:rPr>
              <a:t>生态系统服务”概念在</a:t>
            </a:r>
            <a:r>
              <a:rPr lang="nb-NO" altLang="zh-CN" sz="2400" smtClean="0">
                <a:ea typeface="宋体" charset="-122"/>
              </a:rPr>
              <a:t>2003</a:t>
            </a:r>
            <a:r>
              <a:rPr lang="zh-CN" altLang="nb-NO" sz="2400" smtClean="0">
                <a:ea typeface="宋体" charset="-122"/>
              </a:rPr>
              <a:t>年千年生态系统评估的第一阶段得到发展</a:t>
            </a:r>
          </a:p>
          <a:p>
            <a:pPr eaLnBrk="1" hangingPunct="1">
              <a:lnSpc>
                <a:spcPct val="90000"/>
              </a:lnSpc>
            </a:pPr>
            <a:r>
              <a:rPr lang="nb-NO" altLang="zh-CN" sz="2400" smtClean="0">
                <a:ea typeface="宋体" charset="-122"/>
              </a:rPr>
              <a:t>PES-systems basicly developed after 2003, but clearly some examples before that </a:t>
            </a:r>
            <a:r>
              <a:rPr lang="zh-CN" altLang="nb-NO" sz="2400" smtClean="0">
                <a:ea typeface="宋体" charset="-122"/>
              </a:rPr>
              <a:t>生态系统服务付费体系基本上在</a:t>
            </a:r>
            <a:r>
              <a:rPr lang="nb-NO" altLang="zh-CN" sz="2400" smtClean="0">
                <a:ea typeface="宋体" charset="-122"/>
              </a:rPr>
              <a:t>2003</a:t>
            </a:r>
            <a:r>
              <a:rPr lang="zh-CN" altLang="nb-NO" sz="2400" smtClean="0">
                <a:ea typeface="宋体" charset="-122"/>
              </a:rPr>
              <a:t>年以后才发展起来，但在此之前也有很多案例</a:t>
            </a:r>
          </a:p>
          <a:p>
            <a:pPr eaLnBrk="1" hangingPunct="1">
              <a:lnSpc>
                <a:spcPct val="90000"/>
              </a:lnSpc>
            </a:pPr>
            <a:endParaRPr lang="nb-NO" altLang="zh-CN" sz="2400" smtClean="0">
              <a:ea typeface="宋体" charset="-122"/>
            </a:endParaRPr>
          </a:p>
          <a:p>
            <a:pPr eaLnBrk="1" hangingPunct="1">
              <a:lnSpc>
                <a:spcPct val="90000"/>
              </a:lnSpc>
            </a:pPr>
            <a:endParaRPr lang="nb-NO" altLang="zh-CN" sz="2400" smtClean="0">
              <a:ea typeface="宋体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7" name="Group 2"/>
          <p:cNvGrpSpPr>
            <a:grpSpLocks/>
          </p:cNvGrpSpPr>
          <p:nvPr/>
        </p:nvGrpSpPr>
        <p:grpSpPr bwMode="auto">
          <a:xfrm>
            <a:off x="428625" y="785813"/>
            <a:ext cx="8143875" cy="5786437"/>
            <a:chOff x="144" y="480"/>
            <a:chExt cx="5472" cy="3264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1392" y="480"/>
              <a:ext cx="2928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altLang="zh-CN" sz="2400" b="1">
                  <a:latin typeface="Times New Roman" pitchFamily="18" charset="0"/>
                </a:rPr>
                <a:t>HUMAN WELL-BEING</a:t>
              </a:r>
            </a:p>
            <a:p>
              <a:pPr algn="ctr" eaLnBrk="0" hangingPunct="0"/>
              <a:r>
                <a:rPr lang="en-US" altLang="zh-CN" sz="2400" b="1">
                  <a:latin typeface="Times New Roman" pitchFamily="18" charset="0"/>
                </a:rPr>
                <a:t>&amp; ACHIEVEMENT OF MDGS </a:t>
              </a:r>
            </a:p>
            <a:p>
              <a:pPr algn="ctr" eaLnBrk="0" hangingPunct="0"/>
              <a:r>
                <a:rPr lang="zh-CN" altLang="en-US" sz="2000" b="1">
                  <a:latin typeface="Times New Roman" pitchFamily="18" charset="0"/>
                </a:rPr>
                <a:t>人类福祉与千年发展目标的实现</a:t>
              </a:r>
            </a:p>
          </p:txBody>
        </p:sp>
        <p:sp>
          <p:nvSpPr>
            <p:cNvPr id="24580" name="Rectangle 4"/>
            <p:cNvSpPr>
              <a:spLocks noChangeArrowheads="1"/>
            </p:cNvSpPr>
            <p:nvPr/>
          </p:nvSpPr>
          <p:spPr bwMode="auto">
            <a:xfrm>
              <a:off x="144" y="1584"/>
              <a:ext cx="960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altLang="zh-CN" sz="1400" b="1">
                  <a:latin typeface="Times New Roman" pitchFamily="18" charset="0"/>
                </a:rPr>
                <a:t>Provision of</a:t>
              </a:r>
            </a:p>
            <a:p>
              <a:pPr algn="ctr" eaLnBrk="0" hangingPunct="0"/>
              <a:r>
                <a:rPr lang="en-US" altLang="zh-CN" sz="2000" b="1" u="sng">
                  <a:latin typeface="Times New Roman" pitchFamily="18" charset="0"/>
                </a:rPr>
                <a:t>WATER &amp;</a:t>
              </a:r>
            </a:p>
            <a:p>
              <a:pPr algn="ctr" eaLnBrk="0" hangingPunct="0"/>
              <a:r>
                <a:rPr lang="en-US" altLang="zh-CN" sz="2000" b="1" u="sng">
                  <a:latin typeface="Times New Roman" pitchFamily="18" charset="0"/>
                </a:rPr>
                <a:t>SANITATION</a:t>
              </a:r>
            </a:p>
            <a:p>
              <a:pPr algn="ctr" eaLnBrk="0" hangingPunct="0"/>
              <a:r>
                <a:rPr lang="zh-CN" altLang="en-US" sz="1200" b="1">
                  <a:latin typeface="Times New Roman" pitchFamily="18" charset="0"/>
                </a:rPr>
                <a:t>提供</a:t>
              </a:r>
              <a:r>
                <a:rPr lang="zh-CN" altLang="en-US" sz="1400" b="1" u="sng">
                  <a:latin typeface="Times New Roman" pitchFamily="18" charset="0"/>
                </a:rPr>
                <a:t>水和卫生系统</a:t>
              </a:r>
            </a:p>
          </p:txBody>
        </p:sp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1280" y="1584"/>
              <a:ext cx="960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altLang="zh-CN" sz="1400" b="1">
                  <a:latin typeface="Times New Roman" pitchFamily="18" charset="0"/>
                </a:rPr>
                <a:t>Provision of</a:t>
              </a:r>
            </a:p>
            <a:p>
              <a:pPr algn="ctr" eaLnBrk="0" hangingPunct="0"/>
              <a:r>
                <a:rPr lang="en-US" altLang="zh-CN" sz="2000" b="1" u="sng">
                  <a:latin typeface="Times New Roman" pitchFamily="18" charset="0"/>
                </a:rPr>
                <a:t>ENERGY</a:t>
              </a:r>
            </a:p>
            <a:p>
              <a:pPr algn="ctr" eaLnBrk="0" hangingPunct="0"/>
              <a:r>
                <a:rPr lang="zh-CN" altLang="en-US" sz="1200" b="1">
                  <a:latin typeface="Times New Roman" pitchFamily="18" charset="0"/>
                </a:rPr>
                <a:t>提供</a:t>
              </a:r>
              <a:r>
                <a:rPr lang="zh-CN" altLang="en-US" sz="1400" b="1" u="sng">
                  <a:latin typeface="Times New Roman" pitchFamily="18" charset="0"/>
                </a:rPr>
                <a:t>能源</a:t>
              </a:r>
            </a:p>
          </p:txBody>
        </p:sp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2448" y="1584"/>
              <a:ext cx="960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altLang="zh-CN" sz="1400" b="1">
                <a:latin typeface="Times New Roman" pitchFamily="18" charset="0"/>
              </a:endParaRPr>
            </a:p>
            <a:p>
              <a:pPr algn="ctr" eaLnBrk="0" hangingPunct="0"/>
              <a:r>
                <a:rPr lang="en-US" altLang="zh-CN" sz="1400" b="1">
                  <a:latin typeface="Times New Roman" pitchFamily="18" charset="0"/>
                </a:rPr>
                <a:t>Provision of</a:t>
              </a:r>
            </a:p>
            <a:p>
              <a:pPr algn="ctr" eaLnBrk="0" hangingPunct="0"/>
              <a:r>
                <a:rPr lang="en-US" altLang="zh-CN" sz="1400" b="1">
                  <a:latin typeface="Times New Roman" pitchFamily="18" charset="0"/>
                </a:rPr>
                <a:t>MEDICINES</a:t>
              </a:r>
            </a:p>
            <a:p>
              <a:pPr algn="ctr" eaLnBrk="0" hangingPunct="0"/>
              <a:r>
                <a:rPr lang="en-US" altLang="zh-CN" sz="2000" b="1" u="sng">
                  <a:latin typeface="Times New Roman" pitchFamily="18" charset="0"/>
                </a:rPr>
                <a:t>HEALTH</a:t>
              </a:r>
            </a:p>
            <a:p>
              <a:pPr algn="ctr" eaLnBrk="0" hangingPunct="0"/>
              <a:r>
                <a:rPr lang="zh-CN" altLang="en-US" sz="1200" b="1">
                  <a:latin typeface="Times New Roman" pitchFamily="18" charset="0"/>
                </a:rPr>
                <a:t>提供</a:t>
              </a:r>
              <a:r>
                <a:rPr lang="zh-CN" altLang="en-US" sz="1200" b="1"/>
                <a:t>药物</a:t>
              </a:r>
              <a:r>
                <a:rPr lang="zh-CN" altLang="en-US" sz="1400" b="1" u="sng">
                  <a:latin typeface="Times New Roman" pitchFamily="18" charset="0"/>
                </a:rPr>
                <a:t>健康</a:t>
              </a:r>
              <a:endParaRPr lang="zh-CN" altLang="en-US" sz="1400" b="1">
                <a:latin typeface="Times New Roman" pitchFamily="18" charset="0"/>
              </a:endParaRPr>
            </a:p>
            <a:p>
              <a:pPr algn="ctr" eaLnBrk="0" hangingPunct="0"/>
              <a:endParaRPr lang="en-US" altLang="zh-CN" sz="1600" b="1">
                <a:latin typeface="Times New Roman" pitchFamily="18" charset="0"/>
              </a:endParaRPr>
            </a:p>
          </p:txBody>
        </p:sp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3552" y="1584"/>
              <a:ext cx="1008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altLang="zh-CN" sz="1400" b="1">
                  <a:latin typeface="Times New Roman" pitchFamily="18" charset="0"/>
                </a:rPr>
                <a:t>Provision of</a:t>
              </a:r>
            </a:p>
            <a:p>
              <a:pPr algn="ctr" eaLnBrk="0" hangingPunct="0"/>
              <a:r>
                <a:rPr lang="en-US" altLang="zh-CN" sz="1400" b="1">
                  <a:latin typeface="Times New Roman" pitchFamily="18" charset="0"/>
                </a:rPr>
                <a:t>FOOD</a:t>
              </a:r>
            </a:p>
            <a:p>
              <a:pPr algn="ctr" eaLnBrk="0" hangingPunct="0"/>
              <a:r>
                <a:rPr lang="en-US" altLang="zh-CN" sz="2000" b="1" u="sng">
                  <a:latin typeface="Times New Roman" pitchFamily="18" charset="0"/>
                </a:rPr>
                <a:t>AGRICUL-</a:t>
              </a:r>
            </a:p>
            <a:p>
              <a:pPr algn="ctr" eaLnBrk="0" hangingPunct="0"/>
              <a:r>
                <a:rPr lang="en-US" altLang="zh-CN" sz="2000" b="1" u="sng">
                  <a:latin typeface="Times New Roman" pitchFamily="18" charset="0"/>
                </a:rPr>
                <a:t>TURE</a:t>
              </a:r>
            </a:p>
            <a:p>
              <a:pPr algn="ctr" eaLnBrk="0" hangingPunct="0"/>
              <a:r>
                <a:rPr lang="zh-CN" altLang="en-US" sz="1200" b="1">
                  <a:latin typeface="Times New Roman" pitchFamily="18" charset="0"/>
                </a:rPr>
                <a:t>提供食物</a:t>
              </a:r>
              <a:r>
                <a:rPr lang="zh-CN" altLang="en-US" sz="1400" b="1" u="sng">
                  <a:latin typeface="Times New Roman" pitchFamily="18" charset="0"/>
                </a:rPr>
                <a:t>农业</a:t>
              </a:r>
            </a:p>
          </p:txBody>
        </p:sp>
        <p:sp>
          <p:nvSpPr>
            <p:cNvPr id="24584" name="Rectangle 8"/>
            <p:cNvSpPr>
              <a:spLocks noChangeArrowheads="1"/>
            </p:cNvSpPr>
            <p:nvPr/>
          </p:nvSpPr>
          <p:spPr bwMode="auto">
            <a:xfrm>
              <a:off x="4640" y="1584"/>
              <a:ext cx="976" cy="6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altLang="zh-CN" sz="1400" b="1">
                  <a:latin typeface="Times New Roman" pitchFamily="18" charset="0"/>
                </a:rPr>
                <a:t>CULTURAL, </a:t>
              </a:r>
            </a:p>
            <a:p>
              <a:pPr algn="ctr" eaLnBrk="0" hangingPunct="0"/>
              <a:r>
                <a:rPr lang="en-US" altLang="zh-CN" sz="1400" b="1">
                  <a:latin typeface="Times New Roman" pitchFamily="18" charset="0"/>
                </a:rPr>
                <a:t>SPIRITUAL &amp; </a:t>
              </a:r>
            </a:p>
            <a:p>
              <a:pPr algn="ctr" eaLnBrk="0" hangingPunct="0"/>
              <a:r>
                <a:rPr lang="en-US" altLang="zh-CN" sz="1400" b="1">
                  <a:latin typeface="Times New Roman" pitchFamily="18" charset="0"/>
                </a:rPr>
                <a:t>RECREATIONAL </a:t>
              </a:r>
            </a:p>
            <a:p>
              <a:pPr algn="ctr" eaLnBrk="0" hangingPunct="0"/>
              <a:r>
                <a:rPr lang="en-US" altLang="zh-CN" sz="1400" b="1">
                  <a:latin typeface="Times New Roman" pitchFamily="18" charset="0"/>
                </a:rPr>
                <a:t>VALUES</a:t>
              </a:r>
            </a:p>
            <a:p>
              <a:pPr algn="ctr" eaLnBrk="0" hangingPunct="0"/>
              <a:r>
                <a:rPr lang="zh-CN" altLang="en-US" sz="1200" b="1">
                  <a:latin typeface="Times New Roman" pitchFamily="18" charset="0"/>
                </a:rPr>
                <a:t>文化、精神与娱乐价值</a:t>
              </a:r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1800" y="3120"/>
              <a:ext cx="2280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altLang="zh-CN" sz="2400" b="1">
                  <a:latin typeface="Times New Roman" pitchFamily="18" charset="0"/>
                </a:rPr>
                <a:t>BIODIVERSITY &amp; </a:t>
              </a:r>
            </a:p>
            <a:p>
              <a:pPr algn="ctr" eaLnBrk="0" hangingPunct="0"/>
              <a:r>
                <a:rPr lang="en-US" altLang="zh-CN" sz="2400" b="1">
                  <a:latin typeface="Times New Roman" pitchFamily="18" charset="0"/>
                </a:rPr>
                <a:t>ECOSYSTEM SERVICES</a:t>
              </a:r>
            </a:p>
            <a:p>
              <a:pPr algn="ctr" eaLnBrk="0" hangingPunct="0"/>
              <a:r>
                <a:rPr lang="zh-CN" altLang="en-US" sz="2000" b="1">
                  <a:latin typeface="Times New Roman" pitchFamily="18" charset="0"/>
                </a:rPr>
                <a:t>生物多样性与生态系统服务</a:t>
              </a:r>
            </a:p>
          </p:txBody>
        </p:sp>
        <p:sp>
          <p:nvSpPr>
            <p:cNvPr id="24586" name="Line 10"/>
            <p:cNvSpPr>
              <a:spLocks noChangeShapeType="1"/>
            </p:cNvSpPr>
            <p:nvPr/>
          </p:nvSpPr>
          <p:spPr bwMode="auto">
            <a:xfrm>
              <a:off x="480" y="2256"/>
              <a:ext cx="1536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87" name="Line 11"/>
            <p:cNvSpPr>
              <a:spLocks noChangeShapeType="1"/>
            </p:cNvSpPr>
            <p:nvPr/>
          </p:nvSpPr>
          <p:spPr bwMode="auto">
            <a:xfrm flipH="1" flipV="1">
              <a:off x="672" y="2256"/>
              <a:ext cx="1488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88" name="Line 12"/>
            <p:cNvSpPr>
              <a:spLocks noChangeShapeType="1"/>
            </p:cNvSpPr>
            <p:nvPr/>
          </p:nvSpPr>
          <p:spPr bwMode="auto">
            <a:xfrm>
              <a:off x="1584" y="2256"/>
              <a:ext cx="768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89" name="Line 13"/>
            <p:cNvSpPr>
              <a:spLocks noChangeShapeType="1"/>
            </p:cNvSpPr>
            <p:nvPr/>
          </p:nvSpPr>
          <p:spPr bwMode="auto">
            <a:xfrm flipH="1" flipV="1">
              <a:off x="1776" y="2256"/>
              <a:ext cx="672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90" name="Line 14"/>
            <p:cNvSpPr>
              <a:spLocks noChangeShapeType="1"/>
            </p:cNvSpPr>
            <p:nvPr/>
          </p:nvSpPr>
          <p:spPr bwMode="auto">
            <a:xfrm flipV="1">
              <a:off x="2832" y="2256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91" name="Line 15"/>
            <p:cNvSpPr>
              <a:spLocks noChangeShapeType="1"/>
            </p:cNvSpPr>
            <p:nvPr/>
          </p:nvSpPr>
          <p:spPr bwMode="auto">
            <a:xfrm>
              <a:off x="2928" y="2256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92" name="Line 16"/>
            <p:cNvSpPr>
              <a:spLocks noChangeShapeType="1"/>
            </p:cNvSpPr>
            <p:nvPr/>
          </p:nvSpPr>
          <p:spPr bwMode="auto">
            <a:xfrm flipV="1">
              <a:off x="3360" y="2256"/>
              <a:ext cx="528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93" name="Line 17"/>
            <p:cNvSpPr>
              <a:spLocks noChangeShapeType="1"/>
            </p:cNvSpPr>
            <p:nvPr/>
          </p:nvSpPr>
          <p:spPr bwMode="auto">
            <a:xfrm flipH="1">
              <a:off x="3456" y="2256"/>
              <a:ext cx="528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94" name="Line 18"/>
            <p:cNvSpPr>
              <a:spLocks noChangeShapeType="1"/>
            </p:cNvSpPr>
            <p:nvPr/>
          </p:nvSpPr>
          <p:spPr bwMode="auto">
            <a:xfrm flipV="1">
              <a:off x="3696" y="2256"/>
              <a:ext cx="120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95" name="Line 19"/>
            <p:cNvSpPr>
              <a:spLocks noChangeShapeType="1"/>
            </p:cNvSpPr>
            <p:nvPr/>
          </p:nvSpPr>
          <p:spPr bwMode="auto">
            <a:xfrm flipH="1">
              <a:off x="3840" y="2256"/>
              <a:ext cx="1296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96" name="Line 20"/>
            <p:cNvSpPr>
              <a:spLocks noChangeShapeType="1"/>
            </p:cNvSpPr>
            <p:nvPr/>
          </p:nvSpPr>
          <p:spPr bwMode="auto">
            <a:xfrm flipH="1" flipV="1">
              <a:off x="2925" y="1101"/>
              <a:ext cx="3" cy="4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97" name="Line 21"/>
            <p:cNvSpPr>
              <a:spLocks noChangeShapeType="1"/>
            </p:cNvSpPr>
            <p:nvPr/>
          </p:nvSpPr>
          <p:spPr bwMode="auto">
            <a:xfrm flipV="1">
              <a:off x="2016" y="1104"/>
              <a:ext cx="57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98" name="Line 22"/>
            <p:cNvSpPr>
              <a:spLocks noChangeShapeType="1"/>
            </p:cNvSpPr>
            <p:nvPr/>
          </p:nvSpPr>
          <p:spPr bwMode="auto">
            <a:xfrm flipV="1">
              <a:off x="912" y="1104"/>
              <a:ext cx="129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99" name="Line 23"/>
            <p:cNvSpPr>
              <a:spLocks noChangeShapeType="1"/>
            </p:cNvSpPr>
            <p:nvPr/>
          </p:nvSpPr>
          <p:spPr bwMode="auto">
            <a:xfrm flipH="1" flipV="1">
              <a:off x="3264" y="1104"/>
              <a:ext cx="528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00" name="Line 24"/>
            <p:cNvSpPr>
              <a:spLocks noChangeShapeType="1"/>
            </p:cNvSpPr>
            <p:nvPr/>
          </p:nvSpPr>
          <p:spPr bwMode="auto">
            <a:xfrm flipH="1" flipV="1">
              <a:off x="3648" y="1074"/>
              <a:ext cx="120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01" name="Text Box 25"/>
            <p:cNvSpPr txBox="1">
              <a:spLocks noChangeArrowheads="1"/>
            </p:cNvSpPr>
            <p:nvPr/>
          </p:nvSpPr>
          <p:spPr bwMode="auto">
            <a:xfrm>
              <a:off x="288" y="2544"/>
              <a:ext cx="5040" cy="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zh-CN" sz="2400" b="1">
                  <a:latin typeface="Times New Roman" pitchFamily="18" charset="0"/>
                </a:rPr>
                <a:t>S u s t a i n a b l e  E c o s y s t e m  M a n a g e m e n t </a:t>
              </a:r>
              <a:r>
                <a:rPr lang="zh-CN" altLang="en-US" sz="2400" b="1">
                  <a:latin typeface="Times New Roman" pitchFamily="18" charset="0"/>
                </a:rPr>
                <a:t>可持续性生态系统管理</a:t>
              </a:r>
            </a:p>
          </p:txBody>
        </p:sp>
      </p:grpSp>
      <p:sp>
        <p:nvSpPr>
          <p:cNvPr id="24578" name="Rectangle 26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-20638"/>
            <a:ext cx="8642350" cy="928688"/>
          </a:xfrm>
        </p:spPr>
        <p:txBody>
          <a:bodyPr/>
          <a:lstStyle/>
          <a:p>
            <a:pPr eaLnBrk="1" hangingPunct="1"/>
            <a:r>
              <a:rPr lang="en-US" altLang="zh-CN" sz="3200" b="1" smtClean="0">
                <a:solidFill>
                  <a:schemeClr val="tx1"/>
                </a:solidFill>
                <a:ea typeface="宋体" charset="-122"/>
              </a:rPr>
              <a:t>Relations between sectors </a:t>
            </a:r>
            <a:r>
              <a:rPr lang="zh-CN" altLang="en-US" sz="3200" b="1" smtClean="0">
                <a:solidFill>
                  <a:schemeClr val="tx1"/>
                </a:solidFill>
                <a:ea typeface="宋体" charset="-122"/>
              </a:rPr>
              <a:t>部门间的关系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2535</Words>
  <Application>Microsoft Office PowerPoint</Application>
  <PresentationFormat>On-screen Show (4:3)</PresentationFormat>
  <Paragraphs>173</Paragraphs>
  <Slides>18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演示文稿设计模板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4" baseType="lpstr">
      <vt:lpstr>Arial</vt:lpstr>
      <vt:lpstr>宋体</vt:lpstr>
      <vt:lpstr>Times New Roman</vt:lpstr>
      <vt:lpstr>Arial Narrow</vt:lpstr>
      <vt:lpstr>Wingdings</vt:lpstr>
      <vt:lpstr>Default Design</vt:lpstr>
      <vt:lpstr>The Concepts of ”Ecosystem Approach” and ”Ecosystem Services”  “生态系统方法”与“生态系统服务” 概念初探 </vt:lpstr>
      <vt:lpstr>Ecosystem Approach  生态系统方法</vt:lpstr>
      <vt:lpstr>(INTEGRATED) ECOSYSTEM APPROACH (EA) （综合）生态系统方法（EA）</vt:lpstr>
      <vt:lpstr>Ecosystem approach/Ecosystem services  生态系统方法和生态系统服务</vt:lpstr>
      <vt:lpstr>Focus: Ecosystem Services  焦点：生态系统服务 The benefits people obtain from nature  人类从自然获得的所有惠益</vt:lpstr>
      <vt:lpstr>Focus:  Consequences of Ecosystem Change for Human Well-being 焦点：为人类福祉改变生态系统的结果 </vt:lpstr>
      <vt:lpstr>Focus:  Consequences of Ecosystem Change for Human Well-being 焦点：为人类福祉改变生态系统的结果</vt:lpstr>
      <vt:lpstr>History 历史</vt:lpstr>
      <vt:lpstr>Relations between sectors 部门间的关系</vt:lpstr>
      <vt:lpstr>Status of Provisioning Services  供给服务的现状</vt:lpstr>
      <vt:lpstr>Status of Regulating and Cultural Services  调节服务与文化服务的现状</vt:lpstr>
      <vt:lpstr>Basic thinking  基本思想</vt:lpstr>
      <vt:lpstr>Advantages with the concept of ES 生态系统服务（ES）概念带来的优势</vt:lpstr>
      <vt:lpstr> Challenges with the ES-concept 生态系统服务概念面临的挑战 </vt:lpstr>
      <vt:lpstr>Valuation challenges 经济价值评估面临的挑战</vt:lpstr>
      <vt:lpstr>Payment for  ecosystem services (PES)  生态系统服务付费（PES）</vt:lpstr>
      <vt:lpstr>Challenges with PES  PES面临的挑战</vt:lpstr>
      <vt:lpstr>Conclusions on ES and EA  有关生态系统服务和生态系统方法的结论</vt:lpstr>
    </vt:vector>
  </TitlesOfParts>
  <Company>fni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Ecosystem services and PES systems</dc:title>
  <dc:creator>pjs</dc:creator>
  <cp:lastModifiedBy>Lenovo User</cp:lastModifiedBy>
  <cp:revision>129</cp:revision>
  <dcterms:created xsi:type="dcterms:W3CDTF">2008-10-21T23:53:57Z</dcterms:created>
  <dcterms:modified xsi:type="dcterms:W3CDTF">2010-09-25T04:08:50Z</dcterms:modified>
</cp:coreProperties>
</file>