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410" r:id="rId4"/>
    <p:sldId id="422" r:id="rId5"/>
    <p:sldId id="291" r:id="rId6"/>
    <p:sldId id="283" r:id="rId7"/>
    <p:sldId id="293" r:id="rId8"/>
    <p:sldId id="418" r:id="rId9"/>
    <p:sldId id="286" r:id="rId10"/>
    <p:sldId id="287" r:id="rId11"/>
    <p:sldId id="269" r:id="rId12"/>
    <p:sldId id="412" r:id="rId13"/>
    <p:sldId id="419" r:id="rId14"/>
    <p:sldId id="370" r:id="rId15"/>
    <p:sldId id="395" r:id="rId16"/>
    <p:sldId id="396" r:id="rId17"/>
    <p:sldId id="397" r:id="rId18"/>
    <p:sldId id="420" r:id="rId19"/>
    <p:sldId id="409" r:id="rId20"/>
    <p:sldId id="416" r:id="rId21"/>
    <p:sldId id="417" r:id="rId22"/>
    <p:sldId id="423" r:id="rId23"/>
    <p:sldId id="424" r:id="rId24"/>
    <p:sldId id="413" r:id="rId25"/>
    <p:sldId id="425" r:id="rId26"/>
    <p:sldId id="408" r:id="rId2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53ED1-306C-43EC-B16B-8CC81FB9B199}" type="datetimeFigureOut">
              <a:rPr lang="en-GB" smtClean="0"/>
              <a:pPr/>
              <a:t>30/08/2012</a:t>
            </a:fld>
            <a:endParaRPr lang="en-GB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D6B44-4424-45A3-9476-7AD32E11BDD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682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44D43-E502-46AB-9342-85EBFA4C70B0}" type="datetimeFigureOut">
              <a:rPr lang="en-GB" smtClean="0"/>
              <a:pPr/>
              <a:t>30/08/2012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59F95-E9D3-4D7E-984C-1848E0D3773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813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>
              <a:buFontTx/>
              <a:buNone/>
            </a:pPr>
            <a:endParaRPr lang="en-GB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3851099" y="9428164"/>
            <a:ext cx="294495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AC8B92A-25F9-4A46-9683-EE252B49B0E2}" type="slidenum">
              <a:rPr lang="en-GB" sz="1200"/>
              <a:pPr algn="r"/>
              <a:t>12</a:t>
            </a:fld>
            <a:endParaRPr lang="en-GB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>
                <a:latin typeface="Arial" charset="0"/>
                <a:ea typeface="ＭＳ Ｐゴシック" pitchFamily="34" charset="-128"/>
              </a:rPr>
              <a:t>Chance to influence Env ministers thinking ahead of these events.</a:t>
            </a:r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851099" y="9429751"/>
            <a:ext cx="294495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20" tIns="45510" rIns="91020" bIns="45510" anchor="b"/>
          <a:lstStyle/>
          <a:p>
            <a:pPr algn="r" defTabSz="950913"/>
            <a:fld id="{0F97B689-2158-4C14-9289-BC0A58904A03}" type="slidenum">
              <a:rPr lang="en-GB" sz="1100"/>
              <a:pPr algn="r" defTabSz="950913"/>
              <a:t>15</a:t>
            </a:fld>
            <a:endParaRPr lang="en-GB" sz="11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59F95-E9D3-4D7E-984C-1848E0D37739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GB" sz="120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43367-347A-4C48-A39F-9585CA691F66}" type="slidenum">
              <a:rPr lang="nb-NO" smtClean="0"/>
              <a:pPr/>
              <a:t>17</a:t>
            </a:fld>
            <a:endParaRPr lang="nb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59F95-E9D3-4D7E-984C-1848E0D37739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ktangel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ktangel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ktangel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b-NO" smtClean="0"/>
              <a:t>Klikk for å redigere undertittelstil i malen</a:t>
            </a:r>
            <a:endParaRPr kumimoji="0" lang="en-US"/>
          </a:p>
        </p:txBody>
      </p:sp>
      <p:sp>
        <p:nvSpPr>
          <p:cNvPr id="28" name="Plassholder for dato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C39F-222C-4BDA-873B-153F0723E91E}" type="datetime1">
              <a:rPr lang="en-US" smtClean="0"/>
              <a:pPr/>
              <a:t>8/30/2012</a:t>
            </a:fld>
            <a:endParaRPr lang="en-US"/>
          </a:p>
        </p:txBody>
      </p:sp>
      <p:sp>
        <p:nvSpPr>
          <p:cNvPr id="17" name="Plassholder for bunn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Rett linje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ktangel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Plassholder for lysbildenumm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8" name="Tittel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90B0-D4E1-483D-B863-FA5FA1DCF5DD}" type="datetime1">
              <a:rPr lang="en-US" smtClean="0"/>
              <a:pPr/>
              <a:t>8/30/2012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ktangel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ktangel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ktangel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ktangel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ktangel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tt linje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4AD4-6312-4038-B2EE-0F787AEBB5BA}" type="datetime1">
              <a:rPr lang="en-US" smtClean="0"/>
              <a:pPr/>
              <a:t>8/30/2012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125413"/>
            <a:ext cx="8229600" cy="1020762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GB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9784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9784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EF6F6-DFCF-49F7-BC79-68FC1E325D32}" type="datetime1">
              <a:rPr lang="en-US" smtClean="0"/>
              <a:pPr/>
              <a:t>8/30/2012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ndelingsoversk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ktangel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ktangel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ktangel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ktangel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  <p:sp>
        <p:nvSpPr>
          <p:cNvPr id="13" name="Rektangel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ktangel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BAA1-4A00-41E3-9776-4EF00E64EBFF}" type="datetime1">
              <a:rPr lang="en-US" smtClean="0"/>
              <a:pPr/>
              <a:t>8/30/2012</a:t>
            </a:fld>
            <a:endParaRPr lang="en-US"/>
          </a:p>
        </p:txBody>
      </p:sp>
      <p:sp>
        <p:nvSpPr>
          <p:cNvPr id="8" name="Rett linje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2C13D97-24C0-481C-9FE9-BD9D40AFB9CF}" type="datetime1">
              <a:rPr lang="en-US" smtClean="0"/>
              <a:pPr/>
              <a:t>8/30/2012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Rett linje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lassholder for innhold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12" name="Plassholder for innhold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 linje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ktangel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ktangel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ktangel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ktangel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ktangel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ktangel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DD7A-DA20-42DF-BF7B-2F3162A245D3}" type="datetime1">
              <a:rPr lang="en-US" smtClean="0"/>
              <a:pPr/>
              <a:t>8/30/2012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5" name="Rett linje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Plassholder for innhold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26" name="Plassholder for innhold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25" name="El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3" name="Tittel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7703-8B80-4C31-B5A6-8ED0256976C6}" type="datetime1">
              <a:rPr lang="en-US" smtClean="0"/>
              <a:pPr/>
              <a:t>8/30/2012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ktangel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ktangel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ktangel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ktangel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ktangel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B132-0D35-4165-8AB0-AB1BC44F5B18}" type="datetime1">
              <a:rPr lang="en-US" smtClean="0"/>
              <a:pPr/>
              <a:t>8/30/2012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ktangel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ktangel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ktangel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ktangel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  <p:sp>
        <p:nvSpPr>
          <p:cNvPr id="8" name="Rektangel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tt linje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Plassholder for innhold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nb-NO" smtClean="0"/>
              <a:t>Klikk for å redigere tekststiler i malen</a:t>
            </a:r>
          </a:p>
          <a:p>
            <a:pPr lvl="1" eaLnBrk="1" latinLnBrk="0" hangingPunct="1"/>
            <a:r>
              <a:rPr lang="nb-NO" smtClean="0"/>
              <a:t>Andre nivå</a:t>
            </a:r>
          </a:p>
          <a:p>
            <a:pPr lvl="2" eaLnBrk="1" latinLnBrk="0" hangingPunct="1"/>
            <a:r>
              <a:rPr lang="nb-NO" smtClean="0"/>
              <a:t>Tredje nivå</a:t>
            </a:r>
          </a:p>
          <a:p>
            <a:pPr lvl="3" eaLnBrk="1" latinLnBrk="0" hangingPunct="1"/>
            <a:r>
              <a:rPr lang="nb-NO" smtClean="0"/>
              <a:t>Fjerde nivå</a:t>
            </a:r>
          </a:p>
          <a:p>
            <a:pPr lvl="4" eaLnBrk="1" latinLnBrk="0" hangingPunct="1"/>
            <a:r>
              <a:rPr lang="nb-NO" smtClean="0"/>
              <a:t>Femte nivå</a:t>
            </a:r>
            <a:endParaRPr kumimoji="0" lang="en-US"/>
          </a:p>
        </p:txBody>
      </p:sp>
      <p:sp>
        <p:nvSpPr>
          <p:cNvPr id="10" name="El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1" name="Rektangel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1BB6B-2A3B-4D56-9A5D-ED09521E94D2}" type="datetime1">
              <a:rPr lang="en-US" smtClean="0"/>
              <a:pPr/>
              <a:t>8/30/2012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 linje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ktangel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ktangel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ktangel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ktangel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ktangel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ktangel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b-NO" smtClean="0"/>
              <a:t>Klikk ikonet for å legge til et bilde</a:t>
            </a:r>
            <a:endParaRPr kumimoji="0" lang="en-US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</p:txBody>
      </p:sp>
      <p:sp>
        <p:nvSpPr>
          <p:cNvPr id="22" name="Rektangel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CDBC6AD-4799-48C1-9E22-C5268F937680}" type="datetime1">
              <a:rPr lang="en-US" smtClean="0"/>
              <a:pPr/>
              <a:t>8/30/2012</a:t>
            </a:fld>
            <a:endParaRPr lang="en-US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ktangel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ktangel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ktangel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ktangel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Plassholder for dato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15AAA37A-564D-4ED8-83EB-6E54191ADEAF}" type="datetime1">
              <a:rPr lang="en-US" smtClean="0"/>
              <a:pPr algn="r" eaLnBrk="1" latinLnBrk="0" hangingPunct="1"/>
              <a:t>8/30/2012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Rektangel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tt linje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2" name="Plassholder for tittel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nb-NO" smtClean="0"/>
              <a:t>Klikk for å redigere tittelstil</a:t>
            </a:r>
            <a:endParaRPr kumimoji="0" lang="en-US"/>
          </a:p>
        </p:txBody>
      </p:sp>
      <p:sp>
        <p:nvSpPr>
          <p:cNvPr id="13" name="Plassholder for teks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b-NO" smtClean="0"/>
              <a:t>Klikk for å redigere tekststiler i malen</a:t>
            </a:r>
          </a:p>
          <a:p>
            <a:pPr lvl="1" eaLnBrk="1" latinLnBrk="0" hangingPunct="1"/>
            <a:r>
              <a:rPr kumimoji="0" lang="nb-NO" smtClean="0"/>
              <a:t>Andre nivå</a:t>
            </a:r>
          </a:p>
          <a:p>
            <a:pPr lvl="2" eaLnBrk="1" latinLnBrk="0" hangingPunct="1"/>
            <a:r>
              <a:rPr kumimoji="0" lang="nb-NO" smtClean="0"/>
              <a:t>Tredje nivå</a:t>
            </a:r>
          </a:p>
          <a:p>
            <a:pPr lvl="3" eaLnBrk="1" latinLnBrk="0" hangingPunct="1"/>
            <a:r>
              <a:rPr kumimoji="0" lang="nb-NO" smtClean="0"/>
              <a:t>Fjerde nivå</a:t>
            </a:r>
          </a:p>
          <a:p>
            <a:pPr lvl="4" eaLnBrk="1" latinLnBrk="0" hangingPunct="1"/>
            <a:r>
              <a:rPr kumimoji="0" lang="nb-NO" smtClean="0"/>
              <a:t>Femte nivå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ebweb.org/" TargetMode="External"/><Relationship Id="rId2" Type="http://schemas.openxmlformats.org/officeDocument/2006/relationships/hyperlink" Target="http://www.regjeringen.no/okosystemtjenest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/>
          <p:cNvSpPr>
            <a:spLocks noGrp="1"/>
          </p:cNvSpPr>
          <p:nvPr>
            <p:ph type="subTitle" idx="1"/>
          </p:nvPr>
        </p:nvSpPr>
        <p:spPr>
          <a:xfrm>
            <a:off x="467544" y="3284984"/>
            <a:ext cx="8064896" cy="1440160"/>
          </a:xfrm>
        </p:spPr>
        <p:txBody>
          <a:bodyPr>
            <a:noAutofit/>
          </a:bodyPr>
          <a:lstStyle/>
          <a:p>
            <a:r>
              <a:rPr lang="en-GB" sz="2000" dirty="0" smtClean="0"/>
              <a:t>China-Norway Competence-project</a:t>
            </a:r>
          </a:p>
          <a:p>
            <a:r>
              <a:rPr lang="en-GB" sz="2000" dirty="0" smtClean="0"/>
              <a:t>Wuhan 12.9. 2012</a:t>
            </a:r>
          </a:p>
          <a:p>
            <a:endParaRPr lang="en-GB" sz="2000" dirty="0"/>
          </a:p>
          <a:p>
            <a:r>
              <a:rPr lang="en-GB" sz="2000" dirty="0" smtClean="0"/>
              <a:t>Peter J. Schei</a:t>
            </a:r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251520" y="381000"/>
            <a:ext cx="8496944" cy="1752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Ecosystem services - values and uses  - Norwegian policy and management</a:t>
            </a:r>
            <a:endParaRPr lang="en-GB" dirty="0"/>
          </a:p>
        </p:txBody>
      </p:sp>
      <p:pic>
        <p:nvPicPr>
          <p:cNvPr id="5" name="Picture 4" descr="http://www.teebweb.org/Portals/25/Skins/teeb_Inner_version_9/Image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934285" y="4725144"/>
            <a:ext cx="45719" cy="46059"/>
          </a:xfrm>
          <a:prstGeom prst="rect">
            <a:avLst/>
          </a:prstGeom>
          <a:noFill/>
        </p:spPr>
      </p:pic>
      <p:pic>
        <p:nvPicPr>
          <p:cNvPr id="1873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716016" y="4725144"/>
            <a:ext cx="92362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10</a:t>
            </a:fld>
            <a:endParaRPr kumimoji="0" lang="en-US" dirty="0"/>
          </a:p>
        </p:txBody>
      </p:sp>
      <p:pic>
        <p:nvPicPr>
          <p:cNvPr id="5" name="Plassholder for innhold 4" descr="jcon968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420888"/>
            <a:ext cx="4298985" cy="2880320"/>
          </a:xfr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890" name="Picture 2" descr="http://2.bp.blogspot.com/_ACaDF0kiT5I/TBKBXA5RzfI/AAAAAAAAAfk/u7YuLMeE-kY/s1600/wormappreci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92896"/>
            <a:ext cx="4190424" cy="2448272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712968" cy="75895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“We don’t understand our dependence on nature”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global TEEB study (2007 –2010 )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11</a:t>
            </a:fld>
            <a:endParaRPr kumimoji="0" lang="en-US" dirty="0"/>
          </a:p>
        </p:txBody>
      </p:sp>
      <p:pic>
        <p:nvPicPr>
          <p:cNvPr id="7" name="Picture 1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373" y="1339999"/>
            <a:ext cx="26558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4808910" y="1501924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4881935" y="4651524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4881935" y="5464324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4850185" y="2538562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>
            <a:off x="4850185" y="3591074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6074148" y="5516712"/>
            <a:ext cx="1238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0"/>
                </a:solidFill>
                <a:latin typeface="Tahoma" pitchFamily="34" charset="0"/>
              </a:rPr>
              <a:t>Synthesis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074148" y="4527699"/>
            <a:ext cx="20208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0"/>
                </a:solidFill>
                <a:latin typeface="Tahoma" pitchFamily="34" charset="0"/>
              </a:rPr>
              <a:t>Business Risks </a:t>
            </a:r>
          </a:p>
          <a:p>
            <a:r>
              <a:rPr lang="en-US">
                <a:solidFill>
                  <a:srgbClr val="000090"/>
                </a:solidFill>
                <a:latin typeface="Tahoma" pitchFamily="34" charset="0"/>
              </a:rPr>
              <a:t>&amp; Opportunities 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6074148" y="3384699"/>
            <a:ext cx="2817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Tahoma" pitchFamily="34" charset="0"/>
              </a:rPr>
              <a:t>Assessment and Policies for Local and Regional Policy Makers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074148" y="2276624"/>
            <a:ext cx="25923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Tahoma" pitchFamily="34" charset="0"/>
              </a:rPr>
              <a:t>Policy Evaluation </a:t>
            </a:r>
          </a:p>
          <a:p>
            <a:r>
              <a:rPr lang="en-US" dirty="0">
                <a:solidFill>
                  <a:srgbClr val="000090"/>
                </a:solidFill>
                <a:latin typeface="Tahoma" pitchFamily="34" charset="0"/>
              </a:rPr>
              <a:t>for National Policy Makers 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080498" y="1432074"/>
            <a:ext cx="2451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ahoma" pitchFamily="34" charset="0"/>
              </a:rPr>
              <a:t>Ecological &amp; Economic</a:t>
            </a:r>
          </a:p>
          <a:p>
            <a:r>
              <a:rPr lang="en-US" dirty="0">
                <a:solidFill>
                  <a:schemeClr val="tx2"/>
                </a:solidFill>
                <a:latin typeface="Tahoma" pitchFamily="34" charset="0"/>
              </a:rPr>
              <a:t>Foundations</a:t>
            </a:r>
          </a:p>
        </p:txBody>
      </p:sp>
      <p:pic>
        <p:nvPicPr>
          <p:cNvPr id="18" name="Picture 9" descr="C:\Users\georgina.langdale\AppData\Local\Microsoft\Windows\Temporary Internet Files\Content.Outlook\YE1GNTS3\TEEB_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660" y="1557487"/>
            <a:ext cx="2624138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844824"/>
            <a:ext cx="2741613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460" y="2133749"/>
            <a:ext cx="2749550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360" y="2421087"/>
            <a:ext cx="279082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Content Placeholder 33"/>
          <p:cNvSpPr>
            <a:spLocks noGrp="1"/>
          </p:cNvSpPr>
          <p:nvPr>
            <p:ph idx="4294967295"/>
          </p:nvPr>
        </p:nvSpPr>
        <p:spPr>
          <a:xfrm>
            <a:off x="1187624" y="1412776"/>
            <a:ext cx="6696075" cy="4525963"/>
          </a:xfrm>
        </p:spPr>
        <p:txBody>
          <a:bodyPr/>
          <a:lstStyle/>
          <a:p>
            <a:pPr marL="381000" indent="-381000">
              <a:spcBef>
                <a:spcPct val="0"/>
              </a:spcBef>
              <a:spcAft>
                <a:spcPct val="150000"/>
              </a:spcAft>
              <a:buFontTx/>
              <a:buAutoNum type="arabicPeriod"/>
            </a:pPr>
            <a:r>
              <a:rPr lang="en-GB" sz="2600" b="1" dirty="0" smtClean="0">
                <a:solidFill>
                  <a:schemeClr val="folHlink"/>
                </a:solidFill>
              </a:rPr>
              <a:t>Recognizing value</a:t>
            </a:r>
            <a:r>
              <a:rPr lang="en-GB" sz="2600" dirty="0" smtClean="0">
                <a:solidFill>
                  <a:srgbClr val="2D2D8A"/>
                </a:solidFill>
              </a:rPr>
              <a:t>: a feature of all human societies and communities</a:t>
            </a:r>
          </a:p>
          <a:p>
            <a:pPr marL="381000" indent="-381000">
              <a:spcBef>
                <a:spcPct val="0"/>
              </a:spcBef>
              <a:spcAft>
                <a:spcPct val="150000"/>
              </a:spcAft>
              <a:buFontTx/>
              <a:buAutoNum type="arabicPeriod"/>
            </a:pPr>
            <a:r>
              <a:rPr lang="en-GB" sz="2600" b="1" dirty="0" smtClean="0">
                <a:solidFill>
                  <a:schemeClr val="folHlink"/>
                </a:solidFill>
              </a:rPr>
              <a:t>Demonstrating value</a:t>
            </a:r>
            <a:r>
              <a:rPr lang="en-GB" sz="2600" dirty="0" smtClean="0">
                <a:solidFill>
                  <a:srgbClr val="2D2D8A"/>
                </a:solidFill>
              </a:rPr>
              <a:t>: in economic terms, to support decision making</a:t>
            </a:r>
          </a:p>
          <a:p>
            <a:pPr marL="381000" indent="-381000">
              <a:spcBef>
                <a:spcPct val="0"/>
              </a:spcBef>
              <a:spcAft>
                <a:spcPct val="150000"/>
              </a:spcAft>
              <a:buFontTx/>
              <a:buAutoNum type="arabicPeriod"/>
            </a:pPr>
            <a:r>
              <a:rPr lang="en-GB" sz="2600" b="1" dirty="0" smtClean="0">
                <a:solidFill>
                  <a:schemeClr val="folHlink"/>
                </a:solidFill>
              </a:rPr>
              <a:t>Capturing value</a:t>
            </a:r>
            <a:r>
              <a:rPr lang="en-GB" sz="2600" dirty="0" smtClean="0">
                <a:solidFill>
                  <a:srgbClr val="2D2D8A"/>
                </a:solidFill>
              </a:rPr>
              <a:t>: introduce mechanisms that incorporate the values of ecosystems into decision making</a:t>
            </a:r>
          </a:p>
        </p:txBody>
      </p:sp>
      <p:pic>
        <p:nvPicPr>
          <p:cNvPr id="62468" name="Picture 4" descr="fo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5849938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 descr="mater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050" y="5849938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 descr="fresh_wa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49938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7" descr="geneti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35938" y="2682875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Picture 8" descr="medicin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5849938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Picture 9" descr="biocontro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10250" y="5849938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4" name="Picture 10" descr="carb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86150" y="5849938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5" name="Picture 11" descr="climat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941888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6" name="Picture 12" descr="pollinatio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844925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7" name="Picture 13" descr="water purificatio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35938" y="5849938"/>
            <a:ext cx="10080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8" name="Picture 14" descr="moderatio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35938" y="4794250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9" name="Picture 15" descr="erosio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35938" y="3738563"/>
            <a:ext cx="10080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0" name="Picture 16" descr="tourism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72300" y="5849938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1" name="Picture 17" descr="aesthetic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1839913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2" name="Picture 18" descr="habitat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135938" y="1628775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3" name="Picture 19" descr="recreation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843213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4" name="Picture 20" descr="spiritual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836613"/>
            <a:ext cx="100806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tel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shade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TEEB approach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95536" y="2132856"/>
            <a:ext cx="3240360" cy="33123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Ø</a:t>
            </a:r>
            <a:endParaRPr lang="nb-NO" dirty="0"/>
          </a:p>
        </p:txBody>
      </p:sp>
      <p:sp>
        <p:nvSpPr>
          <p:cNvPr id="3" name="Rektangel 2"/>
          <p:cNvSpPr/>
          <p:nvPr/>
        </p:nvSpPr>
        <p:spPr>
          <a:xfrm>
            <a:off x="5384812" y="2708920"/>
            <a:ext cx="3312368" cy="33843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Rektangel 3"/>
          <p:cNvSpPr/>
          <p:nvPr/>
        </p:nvSpPr>
        <p:spPr>
          <a:xfrm>
            <a:off x="611560" y="3114546"/>
            <a:ext cx="1584176" cy="2042646"/>
          </a:xfrm>
          <a:prstGeom prst="rect">
            <a:avLst/>
          </a:prstGeom>
          <a:solidFill>
            <a:srgbClr val="57B569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 err="1" smtClean="0">
                <a:solidFill>
                  <a:schemeClr val="tx1"/>
                </a:solidFill>
              </a:rPr>
              <a:t>Biophysical</a:t>
            </a:r>
            <a:r>
              <a:rPr lang="nb-NO" sz="1400" b="1" dirty="0" smtClean="0">
                <a:solidFill>
                  <a:schemeClr val="tx1"/>
                </a:solidFill>
              </a:rPr>
              <a:t> </a:t>
            </a:r>
            <a:r>
              <a:rPr lang="nb-NO" sz="1400" b="1" dirty="0" err="1" smtClean="0">
                <a:solidFill>
                  <a:schemeClr val="tx1"/>
                </a:solidFill>
              </a:rPr>
              <a:t>structures</a:t>
            </a:r>
            <a:r>
              <a:rPr lang="nb-NO" sz="1400" b="1" dirty="0" smtClean="0">
                <a:solidFill>
                  <a:schemeClr val="tx1"/>
                </a:solidFill>
              </a:rPr>
              <a:t>/</a:t>
            </a:r>
            <a:r>
              <a:rPr lang="nb-NO" sz="1400" b="1" dirty="0" err="1" smtClean="0">
                <a:solidFill>
                  <a:schemeClr val="tx1"/>
                </a:solidFill>
              </a:rPr>
              <a:t>processes</a:t>
            </a:r>
            <a:r>
              <a:rPr lang="nb-NO" sz="1400" b="1" dirty="0" smtClean="0">
                <a:solidFill>
                  <a:schemeClr val="tx1"/>
                </a:solidFill>
              </a:rPr>
              <a:t>              </a:t>
            </a:r>
          </a:p>
          <a:p>
            <a:pPr algn="ctr"/>
            <a:endParaRPr lang="nb-NO" sz="1400" b="1" dirty="0" smtClean="0">
              <a:solidFill>
                <a:schemeClr val="tx1"/>
              </a:solidFill>
            </a:endParaRPr>
          </a:p>
          <a:p>
            <a:pPr algn="ctr"/>
            <a:r>
              <a:rPr lang="nb-NO" sz="1400" dirty="0" smtClean="0">
                <a:solidFill>
                  <a:schemeClr val="tx1"/>
                </a:solidFill>
              </a:rPr>
              <a:t>(e.g. </a:t>
            </a:r>
            <a:r>
              <a:rPr lang="nb-NO" sz="1400" dirty="0" err="1" smtClean="0">
                <a:solidFill>
                  <a:schemeClr val="tx1"/>
                </a:solidFill>
              </a:rPr>
              <a:t>vegetation</a:t>
            </a:r>
            <a:r>
              <a:rPr lang="nb-NO" sz="1400" dirty="0" smtClean="0">
                <a:solidFill>
                  <a:schemeClr val="tx1"/>
                </a:solidFill>
              </a:rPr>
              <a:t> cover, </a:t>
            </a:r>
            <a:r>
              <a:rPr lang="nb-NO" sz="1400" dirty="0" err="1" smtClean="0">
                <a:solidFill>
                  <a:schemeClr val="tx1"/>
                </a:solidFill>
              </a:rPr>
              <a:t>substrate</a:t>
            </a:r>
            <a:r>
              <a:rPr lang="nb-NO" sz="1400" dirty="0" smtClean="0">
                <a:solidFill>
                  <a:schemeClr val="tx1"/>
                </a:solidFill>
              </a:rPr>
              <a:t> </a:t>
            </a:r>
            <a:r>
              <a:rPr lang="nb-NO" sz="1400" dirty="0" err="1" smtClean="0">
                <a:solidFill>
                  <a:schemeClr val="tx1"/>
                </a:solidFill>
              </a:rPr>
              <a:t>formation</a:t>
            </a:r>
            <a:r>
              <a:rPr lang="nb-NO" sz="1400" dirty="0" smtClean="0">
                <a:solidFill>
                  <a:schemeClr val="tx1"/>
                </a:solidFill>
              </a:rPr>
              <a:t>, </a:t>
            </a:r>
            <a:r>
              <a:rPr lang="nb-NO" sz="1400" dirty="0" err="1" smtClean="0">
                <a:solidFill>
                  <a:schemeClr val="tx1"/>
                </a:solidFill>
              </a:rPr>
              <a:t>ecosystem</a:t>
            </a:r>
            <a:r>
              <a:rPr lang="nb-NO" sz="1400" dirty="0" smtClean="0">
                <a:solidFill>
                  <a:schemeClr val="tx1"/>
                </a:solidFill>
              </a:rPr>
              <a:t> </a:t>
            </a:r>
            <a:r>
              <a:rPr lang="nb-NO" sz="1400" dirty="0" err="1" smtClean="0">
                <a:solidFill>
                  <a:schemeClr val="tx1"/>
                </a:solidFill>
              </a:rPr>
              <a:t>structure</a:t>
            </a:r>
            <a:r>
              <a:rPr lang="nb-NO" sz="1200" dirty="0" smtClean="0">
                <a:solidFill>
                  <a:schemeClr val="tx1"/>
                </a:solidFill>
              </a:rPr>
              <a:t>)</a:t>
            </a:r>
            <a:endParaRPr lang="nb-NO" sz="1200" b="1" dirty="0">
              <a:solidFill>
                <a:schemeClr val="tx1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2267744" y="3573016"/>
            <a:ext cx="1224136" cy="1584176"/>
          </a:xfrm>
          <a:prstGeom prst="rect">
            <a:avLst/>
          </a:prstGeom>
          <a:solidFill>
            <a:srgbClr val="57B5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 err="1" smtClean="0">
                <a:solidFill>
                  <a:schemeClr val="tx1"/>
                </a:solidFill>
              </a:rPr>
              <a:t>Functions</a:t>
            </a:r>
            <a:endParaRPr lang="nb-NO" sz="1400" b="1" dirty="0" smtClean="0">
              <a:solidFill>
                <a:schemeClr val="tx1"/>
              </a:solidFill>
            </a:endParaRPr>
          </a:p>
          <a:p>
            <a:pPr algn="ctr"/>
            <a:r>
              <a:rPr lang="nb-NO" sz="1200" dirty="0" smtClean="0">
                <a:solidFill>
                  <a:schemeClr val="tx1"/>
                </a:solidFill>
              </a:rPr>
              <a:t>(e.g. water </a:t>
            </a:r>
            <a:r>
              <a:rPr lang="nb-NO" sz="1200" dirty="0" err="1" smtClean="0">
                <a:solidFill>
                  <a:schemeClr val="tx1"/>
                </a:solidFill>
              </a:rPr>
              <a:t>regulation</a:t>
            </a:r>
            <a:r>
              <a:rPr lang="nb-NO" sz="1200" dirty="0" smtClean="0">
                <a:solidFill>
                  <a:schemeClr val="tx1"/>
                </a:solidFill>
              </a:rPr>
              <a:t>, </a:t>
            </a:r>
            <a:r>
              <a:rPr lang="nb-NO" sz="1200" dirty="0" err="1" smtClean="0">
                <a:solidFill>
                  <a:schemeClr val="tx1"/>
                </a:solidFill>
              </a:rPr>
              <a:t>photosynthesis</a:t>
            </a:r>
            <a:r>
              <a:rPr lang="nb-NO" sz="1200" dirty="0" smtClean="0">
                <a:solidFill>
                  <a:schemeClr val="tx1"/>
                </a:solidFill>
              </a:rPr>
              <a:t> and </a:t>
            </a:r>
            <a:r>
              <a:rPr lang="nb-NO" sz="1200" dirty="0" err="1" smtClean="0">
                <a:solidFill>
                  <a:schemeClr val="tx1"/>
                </a:solidFill>
              </a:rPr>
              <a:t>primary</a:t>
            </a:r>
            <a:r>
              <a:rPr lang="nb-NO" sz="1200" dirty="0" smtClean="0">
                <a:solidFill>
                  <a:schemeClr val="tx1"/>
                </a:solidFill>
              </a:rPr>
              <a:t> </a:t>
            </a:r>
            <a:r>
              <a:rPr lang="nb-NO" sz="1200" dirty="0" err="1" smtClean="0">
                <a:solidFill>
                  <a:schemeClr val="tx1"/>
                </a:solidFill>
              </a:rPr>
              <a:t>production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5537925" y="4005064"/>
            <a:ext cx="1224136" cy="13681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 err="1" smtClean="0">
                <a:solidFill>
                  <a:schemeClr val="tx1"/>
                </a:solidFill>
              </a:rPr>
              <a:t>Use</a:t>
            </a:r>
            <a:r>
              <a:rPr lang="nb-NO" sz="1400" b="1" dirty="0" smtClean="0">
                <a:solidFill>
                  <a:schemeClr val="tx1"/>
                </a:solidFill>
              </a:rPr>
              <a:t> areas</a:t>
            </a:r>
          </a:p>
          <a:p>
            <a:pPr algn="ctr"/>
            <a:r>
              <a:rPr lang="nb-NO" sz="1200" dirty="0" smtClean="0">
                <a:solidFill>
                  <a:schemeClr val="tx1"/>
                </a:solidFill>
              </a:rPr>
              <a:t>(</a:t>
            </a:r>
            <a:r>
              <a:rPr lang="nb-NO" sz="1200" dirty="0" err="1" smtClean="0">
                <a:solidFill>
                  <a:schemeClr val="tx1"/>
                </a:solidFill>
              </a:rPr>
              <a:t>health</a:t>
            </a:r>
            <a:r>
              <a:rPr lang="nb-NO" sz="1200" dirty="0" smtClean="0">
                <a:solidFill>
                  <a:schemeClr val="tx1"/>
                </a:solidFill>
              </a:rPr>
              <a:t>, </a:t>
            </a:r>
            <a:r>
              <a:rPr lang="nb-NO" sz="1200" dirty="0" err="1" smtClean="0">
                <a:solidFill>
                  <a:schemeClr val="tx1"/>
                </a:solidFill>
              </a:rPr>
              <a:t>ecosecurity</a:t>
            </a:r>
            <a:r>
              <a:rPr lang="nb-NO" sz="1200" dirty="0" smtClean="0">
                <a:solidFill>
                  <a:schemeClr val="tx1"/>
                </a:solidFill>
              </a:rPr>
              <a:t>, nature </a:t>
            </a:r>
            <a:r>
              <a:rPr lang="nb-NO" sz="1200" dirty="0" err="1" smtClean="0">
                <a:solidFill>
                  <a:schemeClr val="tx1"/>
                </a:solidFill>
              </a:rPr>
              <a:t>products</a:t>
            </a:r>
            <a:r>
              <a:rPr lang="nb-NO" sz="1200" dirty="0" smtClean="0">
                <a:solidFill>
                  <a:schemeClr val="tx1"/>
                </a:solidFill>
              </a:rPr>
              <a:t>, etc.)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6948264" y="4495831"/>
            <a:ext cx="1296144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 smtClean="0">
                <a:solidFill>
                  <a:schemeClr val="tx1"/>
                </a:solidFill>
              </a:rPr>
              <a:t>(</a:t>
            </a:r>
            <a:r>
              <a:rPr lang="nb-NO" sz="1400" b="1" dirty="0" err="1" smtClean="0">
                <a:solidFill>
                  <a:schemeClr val="tx1"/>
                </a:solidFill>
              </a:rPr>
              <a:t>Economic</a:t>
            </a:r>
            <a:r>
              <a:rPr lang="nb-NO" sz="1400" b="1" dirty="0" smtClean="0">
                <a:solidFill>
                  <a:schemeClr val="tx1"/>
                </a:solidFill>
              </a:rPr>
              <a:t>) Value</a:t>
            </a:r>
          </a:p>
          <a:p>
            <a:pPr algn="ctr"/>
            <a:r>
              <a:rPr lang="nb-NO" sz="1200" dirty="0" smtClean="0">
                <a:solidFill>
                  <a:schemeClr val="tx1"/>
                </a:solidFill>
              </a:rPr>
              <a:t>(</a:t>
            </a:r>
            <a:r>
              <a:rPr lang="nb-NO" sz="1200" dirty="0" err="1" smtClean="0">
                <a:solidFill>
                  <a:schemeClr val="tx1"/>
                </a:solidFill>
              </a:rPr>
              <a:t>e.g</a:t>
            </a:r>
            <a:r>
              <a:rPr lang="nb-NO" sz="1200" dirty="0" smtClean="0">
                <a:solidFill>
                  <a:schemeClr val="tx1"/>
                </a:solidFill>
              </a:rPr>
              <a:t>  </a:t>
            </a:r>
            <a:r>
              <a:rPr lang="nb-NO" sz="1200" dirty="0" err="1" smtClean="0">
                <a:solidFill>
                  <a:schemeClr val="tx1"/>
                </a:solidFill>
              </a:rPr>
              <a:t>payments</a:t>
            </a:r>
            <a:r>
              <a:rPr lang="nb-NO" sz="1200" dirty="0" smtClean="0">
                <a:solidFill>
                  <a:schemeClr val="tx1"/>
                </a:solidFill>
              </a:rPr>
              <a:t> for </a:t>
            </a:r>
            <a:r>
              <a:rPr lang="nb-NO" sz="1200" dirty="0" err="1" smtClean="0">
                <a:solidFill>
                  <a:schemeClr val="tx1"/>
                </a:solidFill>
              </a:rPr>
              <a:t>goods</a:t>
            </a:r>
            <a:r>
              <a:rPr lang="nb-NO" sz="1200" dirty="0" smtClean="0">
                <a:solidFill>
                  <a:schemeClr val="tx1"/>
                </a:solidFill>
              </a:rPr>
              <a:t> and services, private and </a:t>
            </a:r>
            <a:r>
              <a:rPr lang="nb-NO" sz="1200" dirty="0" err="1" smtClean="0">
                <a:solidFill>
                  <a:schemeClr val="tx1"/>
                </a:solidFill>
              </a:rPr>
              <a:t>public</a:t>
            </a:r>
            <a:r>
              <a:rPr lang="nb-NO" sz="1200" smtClean="0">
                <a:solidFill>
                  <a:schemeClr val="tx1"/>
                </a:solidFill>
              </a:rPr>
              <a:t>)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759024" y="2276872"/>
            <a:ext cx="2660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err="1" smtClean="0"/>
              <a:t>Biodiversity</a:t>
            </a:r>
            <a:r>
              <a:rPr lang="nb-NO" sz="1400" b="1" dirty="0" smtClean="0"/>
              <a:t>  (all </a:t>
            </a:r>
            <a:r>
              <a:rPr lang="nb-NO" sz="1400" b="1" dirty="0" err="1" smtClean="0"/>
              <a:t>three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levels</a:t>
            </a:r>
            <a:r>
              <a:rPr lang="nb-NO" sz="1400" b="1" dirty="0" smtClean="0"/>
              <a:t>), </a:t>
            </a:r>
            <a:r>
              <a:rPr lang="nb-NO" sz="1400" b="1" dirty="0" err="1" smtClean="0"/>
              <a:t>interaction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with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substrate</a:t>
            </a:r>
            <a:endParaRPr lang="nb-NO" sz="1400" b="1" dirty="0"/>
          </a:p>
        </p:txBody>
      </p:sp>
      <p:sp>
        <p:nvSpPr>
          <p:cNvPr id="9" name="Avrundet rektangel 8"/>
          <p:cNvSpPr/>
          <p:nvPr/>
        </p:nvSpPr>
        <p:spPr>
          <a:xfrm>
            <a:off x="2879812" y="476672"/>
            <a:ext cx="3024336" cy="128485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Institutional set up and policymaking. Decisions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" name="Pil venstre 9"/>
          <p:cNvSpPr/>
          <p:nvPr/>
        </p:nvSpPr>
        <p:spPr>
          <a:xfrm>
            <a:off x="6084168" y="1412776"/>
            <a:ext cx="936104" cy="288032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l ned 10"/>
          <p:cNvSpPr/>
          <p:nvPr/>
        </p:nvSpPr>
        <p:spPr>
          <a:xfrm>
            <a:off x="6804248" y="1484784"/>
            <a:ext cx="288032" cy="79208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il ned 11"/>
          <p:cNvSpPr/>
          <p:nvPr/>
        </p:nvSpPr>
        <p:spPr>
          <a:xfrm>
            <a:off x="4139952" y="1988840"/>
            <a:ext cx="360040" cy="100811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/>
          <p:cNvSpPr/>
          <p:nvPr/>
        </p:nvSpPr>
        <p:spPr>
          <a:xfrm>
            <a:off x="3995936" y="3501008"/>
            <a:ext cx="1224136" cy="216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il ned 13"/>
          <p:cNvSpPr/>
          <p:nvPr/>
        </p:nvSpPr>
        <p:spPr>
          <a:xfrm>
            <a:off x="2123728" y="1412776"/>
            <a:ext cx="288032" cy="72008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/>
          <p:cNvSpPr/>
          <p:nvPr/>
        </p:nvSpPr>
        <p:spPr>
          <a:xfrm>
            <a:off x="2195736" y="1412776"/>
            <a:ext cx="48235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il med U-sving 15"/>
          <p:cNvSpPr/>
          <p:nvPr/>
        </p:nvSpPr>
        <p:spPr>
          <a:xfrm>
            <a:off x="2195736" y="2996952"/>
            <a:ext cx="720080" cy="43204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Pil med U-sving 16"/>
          <p:cNvSpPr/>
          <p:nvPr/>
        </p:nvSpPr>
        <p:spPr>
          <a:xfrm>
            <a:off x="3419872" y="3212976"/>
            <a:ext cx="792088" cy="43204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>
              <a:solidFill>
                <a:schemeClr val="tx1"/>
              </a:solidFill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3766414" y="3645024"/>
            <a:ext cx="1215930" cy="23042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 err="1" smtClean="0">
                <a:solidFill>
                  <a:schemeClr val="tx1"/>
                </a:solidFill>
              </a:rPr>
              <a:t>Ecosystem</a:t>
            </a:r>
            <a:r>
              <a:rPr lang="nb-NO" sz="1400" b="1" dirty="0" smtClean="0">
                <a:solidFill>
                  <a:schemeClr val="tx1"/>
                </a:solidFill>
              </a:rPr>
              <a:t> services </a:t>
            </a:r>
            <a:r>
              <a:rPr lang="nb-NO" sz="1200" dirty="0">
                <a:solidFill>
                  <a:schemeClr val="tx1"/>
                </a:solidFill>
              </a:rPr>
              <a:t> </a:t>
            </a:r>
            <a:r>
              <a:rPr lang="nb-NO" sz="1200" dirty="0" smtClean="0">
                <a:solidFill>
                  <a:schemeClr val="tx1"/>
                </a:solidFill>
              </a:rPr>
              <a:t>(e.g. </a:t>
            </a:r>
            <a:r>
              <a:rPr lang="nb-NO" sz="1200" dirty="0" err="1" smtClean="0">
                <a:solidFill>
                  <a:schemeClr val="tx1"/>
                </a:solidFill>
              </a:rPr>
              <a:t>production</a:t>
            </a:r>
            <a:r>
              <a:rPr lang="nb-NO" sz="1200" dirty="0" smtClean="0">
                <a:solidFill>
                  <a:schemeClr val="tx1"/>
                </a:solidFill>
              </a:rPr>
              <a:t> </a:t>
            </a:r>
            <a:r>
              <a:rPr lang="nb-NO" sz="1200" dirty="0" err="1" smtClean="0">
                <a:solidFill>
                  <a:schemeClr val="tx1"/>
                </a:solidFill>
              </a:rPr>
              <a:t>of</a:t>
            </a:r>
            <a:r>
              <a:rPr lang="nb-NO" sz="1200" dirty="0" smtClean="0">
                <a:solidFill>
                  <a:schemeClr val="tx1"/>
                </a:solidFill>
              </a:rPr>
              <a:t> </a:t>
            </a:r>
            <a:r>
              <a:rPr lang="nb-NO" sz="1200" dirty="0" err="1" smtClean="0">
                <a:solidFill>
                  <a:schemeClr val="tx1"/>
                </a:solidFill>
              </a:rPr>
              <a:t>food</a:t>
            </a:r>
            <a:r>
              <a:rPr lang="nb-NO" sz="1200" dirty="0" smtClean="0">
                <a:solidFill>
                  <a:schemeClr val="tx1"/>
                </a:solidFill>
              </a:rPr>
              <a:t> and fiber, water and </a:t>
            </a:r>
            <a:r>
              <a:rPr lang="nb-NO" sz="1200" dirty="0" err="1" smtClean="0">
                <a:solidFill>
                  <a:schemeClr val="tx1"/>
                </a:solidFill>
              </a:rPr>
              <a:t>climate</a:t>
            </a:r>
            <a:r>
              <a:rPr lang="nb-NO" sz="1200" dirty="0" smtClean="0">
                <a:solidFill>
                  <a:schemeClr val="tx1"/>
                </a:solidFill>
              </a:rPr>
              <a:t> </a:t>
            </a:r>
            <a:r>
              <a:rPr lang="nb-NO" sz="1200" dirty="0" err="1" smtClean="0">
                <a:solidFill>
                  <a:schemeClr val="tx1"/>
                </a:solidFill>
              </a:rPr>
              <a:t>regulation</a:t>
            </a:r>
            <a:r>
              <a:rPr lang="nb-NO" sz="1200" dirty="0" smtClean="0">
                <a:solidFill>
                  <a:schemeClr val="tx1"/>
                </a:solidFill>
              </a:rPr>
              <a:t>, </a:t>
            </a:r>
            <a:r>
              <a:rPr lang="nb-NO" sz="1200" dirty="0" err="1" smtClean="0">
                <a:solidFill>
                  <a:schemeClr val="tx1"/>
                </a:solidFill>
              </a:rPr>
              <a:t>sacred</a:t>
            </a:r>
            <a:r>
              <a:rPr lang="nb-NO" sz="1200" dirty="0" smtClean="0">
                <a:solidFill>
                  <a:schemeClr val="tx1"/>
                </a:solidFill>
              </a:rPr>
              <a:t>  and </a:t>
            </a:r>
            <a:r>
              <a:rPr lang="nb-NO" sz="1200" dirty="0" err="1" smtClean="0">
                <a:solidFill>
                  <a:schemeClr val="tx1"/>
                </a:solidFill>
              </a:rPr>
              <a:t>recreation</a:t>
            </a:r>
            <a:r>
              <a:rPr lang="nb-NO" sz="1200" dirty="0" smtClean="0">
                <a:solidFill>
                  <a:schemeClr val="tx1"/>
                </a:solidFill>
              </a:rPr>
              <a:t> areas)</a:t>
            </a:r>
            <a:endParaRPr lang="nb-NO" sz="1400" b="1" dirty="0">
              <a:solidFill>
                <a:schemeClr val="tx1"/>
              </a:solidFill>
            </a:endParaRPr>
          </a:p>
        </p:txBody>
      </p:sp>
      <p:sp>
        <p:nvSpPr>
          <p:cNvPr id="19" name="Pil med U-sving 18"/>
          <p:cNvSpPr/>
          <p:nvPr/>
        </p:nvSpPr>
        <p:spPr>
          <a:xfrm>
            <a:off x="4982344" y="3645024"/>
            <a:ext cx="792088" cy="43204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>
              <a:solidFill>
                <a:schemeClr val="tx1"/>
              </a:solidFill>
            </a:endParaRPr>
          </a:p>
        </p:txBody>
      </p:sp>
      <p:sp>
        <p:nvSpPr>
          <p:cNvPr id="20" name="Pil med U-sving 19"/>
          <p:cNvSpPr/>
          <p:nvPr/>
        </p:nvSpPr>
        <p:spPr>
          <a:xfrm>
            <a:off x="6588224" y="4005064"/>
            <a:ext cx="792088" cy="43204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 dirty="0">
              <a:solidFill>
                <a:schemeClr val="tx1"/>
              </a:solidFill>
            </a:endParaRPr>
          </a:p>
        </p:txBody>
      </p:sp>
      <p:sp>
        <p:nvSpPr>
          <p:cNvPr id="21" name="TekstSylinder 20"/>
          <p:cNvSpPr txBox="1"/>
          <p:nvPr/>
        </p:nvSpPr>
        <p:spPr>
          <a:xfrm>
            <a:off x="5796136" y="285293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/>
              <a:t>Human </a:t>
            </a:r>
            <a:r>
              <a:rPr lang="nb-NO" sz="1400" b="1" dirty="0" err="1" smtClean="0"/>
              <a:t>well-being</a:t>
            </a:r>
            <a:r>
              <a:rPr lang="nb-NO" sz="1400" b="1" dirty="0" smtClean="0"/>
              <a:t>. </a:t>
            </a:r>
            <a:r>
              <a:rPr lang="nb-NO" sz="1400" b="1" dirty="0" err="1" smtClean="0"/>
              <a:t>Sociocultural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context</a:t>
            </a:r>
            <a:endParaRPr lang="nb-NO" sz="1400" b="1" dirty="0" smtClean="0"/>
          </a:p>
        </p:txBody>
      </p:sp>
      <p:sp>
        <p:nvSpPr>
          <p:cNvPr id="22" name="TekstSylinder 21"/>
          <p:cNvSpPr txBox="1"/>
          <p:nvPr/>
        </p:nvSpPr>
        <p:spPr>
          <a:xfrm>
            <a:off x="7236296" y="1340768"/>
            <a:ext cx="1728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Interaction between valuation and use of  ecosystem  services</a:t>
            </a:r>
          </a:p>
        </p:txBody>
      </p:sp>
      <p:sp>
        <p:nvSpPr>
          <p:cNvPr id="23" name="TekstSylinder 22"/>
          <p:cNvSpPr txBox="1"/>
          <p:nvPr/>
        </p:nvSpPr>
        <p:spPr>
          <a:xfrm>
            <a:off x="611560" y="111910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/>
              <a:t>Management , </a:t>
            </a:r>
            <a:r>
              <a:rPr lang="en-GB" sz="1400" b="1" dirty="0" smtClean="0"/>
              <a:t>restoration</a:t>
            </a:r>
            <a:endParaRPr lang="en-GB" sz="1400" b="1" dirty="0"/>
          </a:p>
        </p:txBody>
      </p:sp>
      <p:sp>
        <p:nvSpPr>
          <p:cNvPr id="24" name="TekstSylinder 23"/>
          <p:cNvSpPr txBox="1"/>
          <p:nvPr/>
        </p:nvSpPr>
        <p:spPr>
          <a:xfrm>
            <a:off x="429821" y="5908630"/>
            <a:ext cx="299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/>
              <a:t>Reworked</a:t>
            </a:r>
            <a:r>
              <a:rPr lang="nb-NO" dirty="0" smtClean="0"/>
              <a:t> from TEEB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29952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Understand, describe, measure, value, ...</a:t>
            </a:r>
            <a:endParaRPr lang="en-GB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14</a:t>
            </a:fld>
            <a:endParaRPr kumimoji="0"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5536" y="1484784"/>
            <a:ext cx="6191250" cy="47513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37373"/>
            </a:prstShdw>
          </a:effec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 flipV="1">
            <a:off x="395536" y="1484784"/>
            <a:ext cx="6119812" cy="47752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446586" y="4651846"/>
            <a:ext cx="2054225" cy="17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970211" y="2540471"/>
            <a:ext cx="4895850" cy="238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med" len="med"/>
            <a:tailEnd type="arrow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221161" y="4805834"/>
            <a:ext cx="24336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ctr" eaLnBrk="0" hangingPunct="0"/>
            <a:r>
              <a:rPr lang="en-GB" b="1">
                <a:ea typeface="Arial Unicode MS" pitchFamily="34" charset="-128"/>
                <a:cs typeface="Arial Unicode MS" pitchFamily="34" charset="-128"/>
              </a:rPr>
              <a:t>Monetary</a:t>
            </a:r>
          </a:p>
          <a:p>
            <a:pPr algn="ctr" eaLnBrk="0" hangingPunct="0"/>
            <a:r>
              <a:rPr lang="en-GB" b="1">
                <a:ea typeface="Arial Unicode MS" pitchFamily="34" charset="-128"/>
                <a:cs typeface="Arial Unicode MS" pitchFamily="34" charset="-128"/>
              </a:rPr>
              <a:t>Value</a:t>
            </a:r>
            <a:endParaRPr lang="en-GB" b="1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35398" y="3596159"/>
            <a:ext cx="32385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ctr" eaLnBrk="0" hangingPunct="0"/>
            <a:r>
              <a:rPr lang="en-GB" b="1">
                <a:ea typeface="Arial Unicode MS" pitchFamily="34" charset="-128"/>
                <a:cs typeface="Arial Unicode MS" pitchFamily="34" charset="-128"/>
              </a:rPr>
              <a:t>Quantitative Review </a:t>
            </a:r>
          </a:p>
          <a:p>
            <a:pPr algn="ctr" eaLnBrk="0" hangingPunct="0"/>
            <a:r>
              <a:rPr lang="en-GB" b="1">
                <a:ea typeface="Arial Unicode MS" pitchFamily="34" charset="-128"/>
                <a:cs typeface="Arial Unicode MS" pitchFamily="34" charset="-128"/>
              </a:rPr>
              <a:t>of Effects</a:t>
            </a:r>
          </a:p>
          <a:p>
            <a:pPr eaLnBrk="0" hangingPunct="0"/>
            <a:endParaRPr lang="en-GB" b="1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555998" y="2572221"/>
            <a:ext cx="3808413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ctr" eaLnBrk="0" hangingPunct="0"/>
            <a:r>
              <a:rPr lang="en-GB" b="1">
                <a:ea typeface="Arial Unicode MS" pitchFamily="34" charset="-128"/>
                <a:cs typeface="Arial Unicode MS" pitchFamily="34" charset="-128"/>
              </a:rPr>
              <a:t>Qualitative Review</a:t>
            </a:r>
            <a:endParaRPr lang="en-GB" b="1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395536" y="1499071"/>
            <a:ext cx="6202362" cy="31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med" len="med"/>
            <a:tailEnd type="arrow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730623" y="3589809"/>
            <a:ext cx="35147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med" len="med"/>
            <a:tailEnd type="arrow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 flipV="1">
            <a:off x="1067048" y="2564284"/>
            <a:ext cx="4762500" cy="3665537"/>
          </a:xfrm>
          <a:prstGeom prst="triangle">
            <a:avLst>
              <a:gd name="adj" fmla="val 50000"/>
            </a:avLst>
          </a:prstGeom>
          <a:solidFill>
            <a:srgbClr val="214365">
              <a:alpha val="10196"/>
            </a:srgbClr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 flipV="1">
            <a:off x="1763961" y="3589809"/>
            <a:ext cx="3384550" cy="2663825"/>
          </a:xfrm>
          <a:prstGeom prst="triangle">
            <a:avLst>
              <a:gd name="adj" fmla="val 50000"/>
            </a:avLst>
          </a:prstGeom>
          <a:solidFill>
            <a:srgbClr val="214365">
              <a:alpha val="1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054348" y="1843559"/>
            <a:ext cx="504031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ctr" eaLnBrk="0" hangingPunct="0"/>
            <a:r>
              <a:rPr lang="en-GB" b="1" dirty="0" smtClean="0">
                <a:ea typeface="Arial Unicode MS" pitchFamily="34" charset="-128"/>
                <a:cs typeface="Arial Unicode MS" pitchFamily="34" charset="-128"/>
              </a:rPr>
              <a:t>Ecosystem Services</a:t>
            </a:r>
            <a:endParaRPr lang="en-GB" b="1" dirty="0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6094660" y="2516703"/>
            <a:ext cx="2365771" cy="1200329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GB" sz="1800" b="1" u="sng" dirty="0" smtClean="0">
                <a:solidFill>
                  <a:srgbClr val="214365"/>
                </a:solidFill>
                <a:latin typeface="+mn-lt"/>
              </a:rPr>
              <a:t>Uses and benefits: </a:t>
            </a:r>
            <a:r>
              <a:rPr lang="en-GB" sz="1800" b="1" u="sng" dirty="0">
                <a:solidFill>
                  <a:srgbClr val="214365"/>
                </a:solidFill>
                <a:latin typeface="+mn-lt"/>
              </a:rPr>
              <a:t/>
            </a:r>
            <a:br>
              <a:rPr lang="en-GB" sz="1800" b="1" u="sng" dirty="0">
                <a:solidFill>
                  <a:srgbClr val="214365"/>
                </a:solidFill>
                <a:latin typeface="+mn-lt"/>
              </a:rPr>
            </a:br>
            <a:r>
              <a:rPr lang="en-GB" sz="1800" dirty="0" err="1">
                <a:solidFill>
                  <a:srgbClr val="214365"/>
                </a:solidFill>
                <a:latin typeface="+mn-lt"/>
              </a:rPr>
              <a:t>eg</a:t>
            </a:r>
            <a:r>
              <a:rPr lang="en-GB" sz="1800" dirty="0">
                <a:solidFill>
                  <a:srgbClr val="214365"/>
                </a:solidFill>
                <a:latin typeface="+mn-lt"/>
              </a:rPr>
              <a:t>. health, income, </a:t>
            </a:r>
            <a:r>
              <a:rPr lang="en-GB" sz="1800" dirty="0" smtClean="0">
                <a:solidFill>
                  <a:srgbClr val="214365"/>
                </a:solidFill>
                <a:latin typeface="+mn-lt"/>
              </a:rPr>
              <a:t>well-being, security, climate regulation</a:t>
            </a:r>
            <a:endParaRPr lang="en-GB" sz="1800" dirty="0">
              <a:solidFill>
                <a:srgbClr val="214365"/>
              </a:solidFill>
              <a:latin typeface="+mn-lt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291386" y="3788246"/>
            <a:ext cx="3311525" cy="92333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GB" sz="1800" b="1" u="sng" dirty="0">
                <a:solidFill>
                  <a:srgbClr val="214365"/>
                </a:solidFill>
                <a:latin typeface="+mn-lt"/>
              </a:rPr>
              <a:t>Quantification:</a:t>
            </a:r>
            <a:r>
              <a:rPr lang="en-GB" sz="1800" b="1" dirty="0">
                <a:solidFill>
                  <a:srgbClr val="214365"/>
                </a:solidFill>
                <a:latin typeface="+mn-lt"/>
              </a:rPr>
              <a:t> </a:t>
            </a:r>
            <a:br>
              <a:rPr lang="en-GB" sz="1800" b="1" dirty="0">
                <a:solidFill>
                  <a:srgbClr val="214365"/>
                </a:solidFill>
                <a:latin typeface="+mn-lt"/>
              </a:rPr>
            </a:br>
            <a:r>
              <a:rPr lang="en-GB" sz="1800" dirty="0" err="1">
                <a:solidFill>
                  <a:srgbClr val="214365"/>
                </a:solidFill>
                <a:latin typeface="+mn-lt"/>
              </a:rPr>
              <a:t>eg</a:t>
            </a:r>
            <a:r>
              <a:rPr lang="en-GB" sz="1800" dirty="0">
                <a:solidFill>
                  <a:srgbClr val="214365"/>
                </a:solidFill>
                <a:latin typeface="+mn-lt"/>
              </a:rPr>
              <a:t>. </a:t>
            </a:r>
            <a:r>
              <a:rPr lang="en-GB" sz="1800" dirty="0" smtClean="0">
                <a:solidFill>
                  <a:srgbClr val="214365"/>
                </a:solidFill>
                <a:latin typeface="+mn-lt"/>
              </a:rPr>
              <a:t>number of </a:t>
            </a:r>
            <a:r>
              <a:rPr lang="en-GB" sz="1800" dirty="0">
                <a:solidFill>
                  <a:srgbClr val="214365"/>
                </a:solidFill>
                <a:latin typeface="+mn-lt"/>
              </a:rPr>
              <a:t>people </a:t>
            </a:r>
            <a:r>
              <a:rPr lang="en-GB" sz="1800" dirty="0" smtClean="0">
                <a:solidFill>
                  <a:srgbClr val="214365"/>
                </a:solidFill>
                <a:latin typeface="+mn-lt"/>
              </a:rPr>
              <a:t>using a forest or park for recreation</a:t>
            </a:r>
            <a:endParaRPr lang="en-GB" sz="1800" dirty="0">
              <a:solidFill>
                <a:srgbClr val="214365"/>
              </a:solidFill>
              <a:latin typeface="+mn-lt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4499223" y="5032846"/>
            <a:ext cx="3816350" cy="646331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GB" sz="1800" b="1" u="sng" dirty="0">
                <a:solidFill>
                  <a:srgbClr val="214365"/>
                </a:solidFill>
                <a:latin typeface="+mn-lt"/>
              </a:rPr>
              <a:t>Monetization:</a:t>
            </a:r>
            <a:r>
              <a:rPr lang="en-GB" sz="1800" b="1" dirty="0">
                <a:solidFill>
                  <a:srgbClr val="214365"/>
                </a:solidFill>
                <a:latin typeface="+mn-lt"/>
              </a:rPr>
              <a:t>  </a:t>
            </a:r>
            <a:br>
              <a:rPr lang="en-GB" sz="1800" b="1" dirty="0">
                <a:solidFill>
                  <a:srgbClr val="214365"/>
                </a:solidFill>
                <a:latin typeface="+mn-lt"/>
              </a:rPr>
            </a:br>
            <a:r>
              <a:rPr lang="en-GB" sz="1800" dirty="0" err="1">
                <a:solidFill>
                  <a:srgbClr val="214365"/>
                </a:solidFill>
                <a:latin typeface="+mn-lt"/>
              </a:rPr>
              <a:t>eg</a:t>
            </a:r>
            <a:r>
              <a:rPr lang="en-GB" sz="1800" dirty="0">
                <a:solidFill>
                  <a:srgbClr val="214365"/>
                </a:solidFill>
                <a:latin typeface="+mn-lt"/>
              </a:rPr>
              <a:t>. </a:t>
            </a:r>
            <a:r>
              <a:rPr lang="en-GB" sz="1800" dirty="0" smtClean="0">
                <a:solidFill>
                  <a:srgbClr val="214365"/>
                </a:solidFill>
                <a:latin typeface="+mn-lt"/>
              </a:rPr>
              <a:t>market value of fish or timber</a:t>
            </a:r>
            <a:endParaRPr lang="en-GB" sz="1800" dirty="0">
              <a:solidFill>
                <a:srgbClr val="214365"/>
              </a:solidFill>
              <a:latin typeface="+mn-lt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6480423" y="1627659"/>
            <a:ext cx="2411413" cy="646331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de-DE" sz="1800" b="1" u="sng" dirty="0" err="1" smtClean="0">
                <a:solidFill>
                  <a:srgbClr val="214365"/>
                </a:solidFill>
                <a:latin typeface="+mn-lt"/>
              </a:rPr>
              <a:t>Knowledge</a:t>
            </a:r>
            <a:r>
              <a:rPr lang="de-DE" sz="1800" b="1" u="sng" dirty="0" smtClean="0">
                <a:solidFill>
                  <a:srgbClr val="214365"/>
                </a:solidFill>
                <a:latin typeface="+mn-lt"/>
              </a:rPr>
              <a:t> </a:t>
            </a:r>
            <a:r>
              <a:rPr lang="de-DE" sz="1800" b="1" u="sng" dirty="0" err="1" smtClean="0">
                <a:solidFill>
                  <a:srgbClr val="214365"/>
                </a:solidFill>
                <a:latin typeface="+mn-lt"/>
              </a:rPr>
              <a:t>based</a:t>
            </a:r>
            <a:r>
              <a:rPr lang="de-DE" sz="1800" b="1" u="sng" dirty="0" smtClean="0">
                <a:solidFill>
                  <a:srgbClr val="214365"/>
                </a:solidFill>
                <a:latin typeface="+mn-lt"/>
              </a:rPr>
              <a:t>: </a:t>
            </a:r>
            <a:endParaRPr lang="de-DE" sz="1800" b="1" u="sng" dirty="0">
              <a:solidFill>
                <a:srgbClr val="214365"/>
              </a:solidFill>
              <a:latin typeface="+mn-lt"/>
            </a:endParaRPr>
          </a:p>
          <a:p>
            <a:r>
              <a:rPr lang="de-DE" sz="1800" dirty="0" err="1">
                <a:solidFill>
                  <a:srgbClr val="214365"/>
                </a:solidFill>
                <a:latin typeface="+mn-lt"/>
              </a:rPr>
              <a:t>Known</a:t>
            </a:r>
            <a:r>
              <a:rPr lang="de-DE" sz="1800" dirty="0">
                <a:solidFill>
                  <a:srgbClr val="214365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rgbClr val="214365"/>
                </a:solidFill>
                <a:latin typeface="+mn-lt"/>
              </a:rPr>
              <a:t>and</a:t>
            </a:r>
            <a:r>
              <a:rPr lang="de-DE" sz="1800" dirty="0">
                <a:solidFill>
                  <a:srgbClr val="214365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rgbClr val="214365"/>
                </a:solidFill>
                <a:latin typeface="+mn-lt"/>
              </a:rPr>
              <a:t>unknown</a:t>
            </a:r>
            <a:endParaRPr lang="de-DE" sz="1800" dirty="0">
              <a:solidFill>
                <a:srgbClr val="214365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50825" y="1772816"/>
            <a:ext cx="8496300" cy="3785652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04800" indent="-3048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dirty="0" smtClean="0"/>
              <a:t>Environmental policy and management</a:t>
            </a:r>
          </a:p>
          <a:p>
            <a:pPr marL="304800" indent="-3048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dirty="0" smtClean="0"/>
              <a:t>Economic policy and trade regulations</a:t>
            </a:r>
          </a:p>
          <a:p>
            <a:pPr marL="304800" indent="-3048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dirty="0" smtClean="0"/>
              <a:t>Transport, energy and mining</a:t>
            </a:r>
          </a:p>
          <a:p>
            <a:pPr marL="304800" indent="-3048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dirty="0" smtClean="0"/>
              <a:t>Agriculture, forestry, fisheries, aquaculture</a:t>
            </a:r>
          </a:p>
          <a:p>
            <a:pPr marL="304800" indent="-3048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dirty="0" smtClean="0"/>
              <a:t>Business, public procurement, private consumption</a:t>
            </a:r>
          </a:p>
          <a:p>
            <a:pPr marL="304800" indent="-3048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GB" sz="2400" dirty="0" smtClean="0"/>
              <a:t>Planning at all levels</a:t>
            </a:r>
            <a:endParaRPr lang="de-DE" sz="2400" dirty="0"/>
          </a:p>
        </p:txBody>
      </p:sp>
      <p:sp>
        <p:nvSpPr>
          <p:cNvPr id="22532" name="AutoShape 6"/>
          <p:cNvSpPr>
            <a:spLocks noChangeArrowheads="1"/>
          </p:cNvSpPr>
          <p:nvPr/>
        </p:nvSpPr>
        <p:spPr bwMode="auto">
          <a:xfrm>
            <a:off x="5435600" y="6165850"/>
            <a:ext cx="431800" cy="503238"/>
          </a:xfrm>
          <a:prstGeom prst="rightArrow">
            <a:avLst>
              <a:gd name="adj1" fmla="val 50157"/>
              <a:gd name="adj2" fmla="val 53676"/>
            </a:avLst>
          </a:prstGeom>
          <a:solidFill>
            <a:schemeClr val="accent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2533" name="Picture 9" descr="C:\Users\georgina.langdale\AppData\Local\Microsoft\Windows\Temporary Internet Files\Content.Outlook\YE1GNTS3\TEEB_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6092825"/>
            <a:ext cx="5365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3525" y="6088063"/>
            <a:ext cx="5429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813" y="6092825"/>
            <a:ext cx="528637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91388" y="6092825"/>
            <a:ext cx="5207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8375" y="6092825"/>
            <a:ext cx="5397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GB" dirty="0" smtClean="0"/>
              <a:t>Involves many stakeholders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Helpful for managing trade-offs</a:t>
            </a:r>
            <a:endParaRPr lang="en-GB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16</a:t>
            </a:fld>
            <a:endParaRPr kumimoji="0"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384616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GB" dirty="0" smtClean="0"/>
              <a:t>Temporal trade offs </a:t>
            </a:r>
          </a:p>
          <a:p>
            <a:pPr lvl="1"/>
            <a:r>
              <a:rPr lang="en-GB" dirty="0" smtClean="0"/>
              <a:t>Advantages now, costs later …</a:t>
            </a:r>
          </a:p>
          <a:p>
            <a:pPr lvl="0"/>
            <a:r>
              <a:rPr lang="en-GB" dirty="0" smtClean="0"/>
              <a:t>Spatial trade-offs</a:t>
            </a:r>
          </a:p>
          <a:p>
            <a:pPr lvl="1"/>
            <a:r>
              <a:rPr lang="en-GB" dirty="0" smtClean="0"/>
              <a:t>Advantages here, disadvantages there …</a:t>
            </a:r>
          </a:p>
          <a:p>
            <a:pPr lvl="0"/>
            <a:r>
              <a:rPr lang="en-GB" dirty="0" smtClean="0"/>
              <a:t>Beneficiary trade-offs </a:t>
            </a:r>
          </a:p>
          <a:p>
            <a:pPr lvl="1"/>
            <a:r>
              <a:rPr lang="en-GB" dirty="0" smtClean="0"/>
              <a:t>Some win, some lose …</a:t>
            </a:r>
          </a:p>
          <a:p>
            <a:pPr lvl="0"/>
            <a:r>
              <a:rPr lang="en-GB" dirty="0" smtClean="0"/>
              <a:t>Service trade-offs</a:t>
            </a:r>
          </a:p>
          <a:p>
            <a:pPr lvl="1"/>
            <a:r>
              <a:rPr lang="en-GB" dirty="0" smtClean="0"/>
              <a:t>Manage for one service, lose others …</a:t>
            </a:r>
          </a:p>
          <a:p>
            <a:pPr lvl="1"/>
            <a:endParaRPr lang="nb-NO" dirty="0" smtClean="0"/>
          </a:p>
          <a:p>
            <a:r>
              <a:rPr lang="en-GB" dirty="0" smtClean="0"/>
              <a:t>Trade-off techniques must be developed and introduced into decision-making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Ecosystem services - international follow-up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95536" y="1412776"/>
            <a:ext cx="4100264" cy="47133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b="1" dirty="0" smtClean="0"/>
              <a:t>International environ-mental governance </a:t>
            </a:r>
          </a:p>
          <a:p>
            <a:r>
              <a:rPr lang="en-GB" dirty="0" smtClean="0"/>
              <a:t>Convention on biological diversity (2020 targets)</a:t>
            </a:r>
          </a:p>
          <a:p>
            <a:r>
              <a:rPr lang="en-GB" dirty="0" smtClean="0"/>
              <a:t>UNCSD/Rio+20) and role of natural capital in a green economy</a:t>
            </a:r>
          </a:p>
          <a:p>
            <a:r>
              <a:rPr lang="en-GB" dirty="0" smtClean="0"/>
              <a:t>PES , Carbon trade</a:t>
            </a:r>
          </a:p>
          <a:p>
            <a:endParaRPr lang="en-GB" dirty="0" smtClean="0"/>
          </a:p>
        </p:txBody>
      </p:sp>
      <p:sp>
        <p:nvSpPr>
          <p:cNvPr id="5" name="Plassholder for innhold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b="1" dirty="0" smtClean="0"/>
              <a:t>Development arenas</a:t>
            </a:r>
            <a:endParaRPr lang="en-GB" b="1" dirty="0" smtClean="0">
              <a:latin typeface="David" pitchFamily="34" charset="-79"/>
              <a:cs typeface="David" pitchFamily="34" charset="-79"/>
            </a:endParaRPr>
          </a:p>
          <a:p>
            <a:r>
              <a:rPr lang="en-GB" dirty="0" smtClean="0"/>
              <a:t>TEEB follow-up</a:t>
            </a:r>
          </a:p>
          <a:p>
            <a:r>
              <a:rPr lang="en-GB" dirty="0" smtClean="0"/>
              <a:t>IPBES for science-policy interface</a:t>
            </a:r>
          </a:p>
        </p:txBody>
      </p:sp>
      <p:pic>
        <p:nvPicPr>
          <p:cNvPr id="6" name="Bilde 5" descr="CBD_5c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869160"/>
            <a:ext cx="816673" cy="1311374"/>
          </a:xfrm>
          <a:prstGeom prst="rect">
            <a:avLst/>
          </a:prstGeom>
        </p:spPr>
      </p:pic>
      <p:pic>
        <p:nvPicPr>
          <p:cNvPr id="7" name="Picture 2" descr="http://4.bp.blogspot.com/_FdLRFzClLd8/R1fgMJuabPI/AAAAAAAAAeg/BUQJ3V_OFfg/s320/gro+harlem+bruntland+landsmoder+ap+former+pm+headed+the+wh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797152"/>
            <a:ext cx="1933575" cy="1447801"/>
          </a:xfrm>
          <a:prstGeom prst="rect">
            <a:avLst/>
          </a:prstGeom>
          <a:noFill/>
        </p:spPr>
      </p:pic>
      <p:pic>
        <p:nvPicPr>
          <p:cNvPr id="8" name="Picture 2" descr="http://climatequotes.com/wp-content/uploads/2010/07/IPBES.png"/>
          <p:cNvPicPr>
            <a:picLocks noChangeAspect="1" noChangeArrowheads="1"/>
          </p:cNvPicPr>
          <p:nvPr/>
        </p:nvPicPr>
        <p:blipFill>
          <a:blip r:embed="rId5" cstate="print"/>
          <a:srcRect t="4785" b="13875"/>
          <a:stretch>
            <a:fillRect/>
          </a:stretch>
        </p:blipFill>
        <p:spPr bwMode="auto">
          <a:xfrm>
            <a:off x="4932040" y="5589240"/>
            <a:ext cx="3888432" cy="729539"/>
          </a:xfrm>
          <a:prstGeom prst="rect">
            <a:avLst/>
          </a:prstGeom>
          <a:noFill/>
        </p:spPr>
      </p:pic>
      <p:pic>
        <p:nvPicPr>
          <p:cNvPr id="9" name="Picture 4" descr="http://www.teebweb.org/Portals/25/Skins/teeb_Inner_version_9/Images/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005064"/>
            <a:ext cx="1490077" cy="1501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Norwegian general policy </a:t>
            </a:r>
            <a:r>
              <a:rPr lang="en-GB" dirty="0" smtClean="0"/>
              <a:t>on </a:t>
            </a:r>
            <a:r>
              <a:rPr lang="nb-NO" dirty="0" smtClean="0"/>
              <a:t>ES and PES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18</a:t>
            </a:fld>
            <a:endParaRPr kumimoji="0" lang="en-US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Minister of finance  in closing speech to Trondheim conference on Biodiversity (2010) gave strong support to the concepts and recommendations of MA and TEEB</a:t>
            </a:r>
          </a:p>
          <a:p>
            <a:r>
              <a:rPr lang="en-GB" dirty="0" smtClean="0"/>
              <a:t>Government decision (2011) to establish a commission to propose how to integrate ES and PES into the overall economy.</a:t>
            </a:r>
          </a:p>
          <a:p>
            <a:r>
              <a:rPr lang="en-GB" dirty="0" smtClean="0"/>
              <a:t>Commission's work underway. Will present results </a:t>
            </a:r>
            <a:r>
              <a:rPr lang="en-GB" dirty="0" err="1" smtClean="0"/>
              <a:t>sept.</a:t>
            </a:r>
            <a:r>
              <a:rPr lang="en-GB" dirty="0" smtClean="0"/>
              <a:t> 2013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32547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 of usage and studies in Norway</a:t>
            </a:r>
            <a:endParaRPr lang="en-GB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19</a:t>
            </a:fld>
            <a:endParaRPr kumimoji="0"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Management plans for larger marine areas</a:t>
            </a:r>
          </a:p>
        </p:txBody>
      </p:sp>
      <p:pic>
        <p:nvPicPr>
          <p:cNvPr id="2181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2957876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7410" y="2348880"/>
            <a:ext cx="2762981" cy="387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lassholder for innhold 3"/>
          <p:cNvSpPr txBox="1">
            <a:spLocks/>
          </p:cNvSpPr>
          <p:nvPr/>
        </p:nvSpPr>
        <p:spPr>
          <a:xfrm>
            <a:off x="4788024" y="1484784"/>
            <a:ext cx="4038600" cy="46817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GB" sz="2500" dirty="0" smtClean="0"/>
              <a:t>Climate </a:t>
            </a:r>
            <a:r>
              <a:rPr kumimoji="0" lang="en-GB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change – m</a:t>
            </a:r>
            <a:r>
              <a:rPr lang="en-GB" sz="2500" dirty="0" err="1" smtClean="0"/>
              <a:t>itiga-tion</a:t>
            </a:r>
            <a:r>
              <a:rPr lang="en-GB" sz="2500" dirty="0" smtClean="0"/>
              <a:t> and adaptation </a:t>
            </a:r>
            <a:endParaRPr kumimoji="0" lang="en-GB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Presentation overview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90728" cy="4782272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Ecosystem services</a:t>
            </a:r>
          </a:p>
          <a:p>
            <a:pPr lvl="1"/>
            <a:r>
              <a:rPr lang="en-GB" dirty="0" smtClean="0"/>
              <a:t>MA and TEEB study</a:t>
            </a:r>
          </a:p>
          <a:p>
            <a:pPr lvl="1"/>
            <a:r>
              <a:rPr lang="en-GB" dirty="0" smtClean="0"/>
              <a:t>International follow-up</a:t>
            </a:r>
          </a:p>
          <a:p>
            <a:r>
              <a:rPr lang="en-GB" dirty="0" smtClean="0"/>
              <a:t>Norwegian follow-up</a:t>
            </a:r>
          </a:p>
          <a:p>
            <a:pPr lvl="1"/>
            <a:r>
              <a:rPr lang="en-GB" dirty="0" smtClean="0"/>
              <a:t>Expert commission</a:t>
            </a:r>
          </a:p>
          <a:p>
            <a:pPr lvl="1"/>
            <a:r>
              <a:rPr lang="en-GB" dirty="0" smtClean="0"/>
              <a:t>Other examples</a:t>
            </a:r>
          </a:p>
          <a:p>
            <a:r>
              <a:rPr lang="en-GB" dirty="0" smtClean="0"/>
              <a:t>Questions and comments</a:t>
            </a: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2</a:t>
            </a:fld>
            <a:endParaRPr kumimoji="0" lang="en-US" dirty="0"/>
          </a:p>
        </p:txBody>
      </p:sp>
      <p:pic>
        <p:nvPicPr>
          <p:cNvPr id="7" name="Picture 2" descr="Skreifiske. Foto: Eksportutvalget for fisk, Kjell Ove Storvik FK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789040"/>
            <a:ext cx="2880319" cy="1854926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 descr="Kulturlandskap med skigard og hest. Foto: Marianne Gjør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556792"/>
            <a:ext cx="2812292" cy="188007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Norways</a:t>
            </a:r>
            <a:r>
              <a:rPr lang="en-GB" dirty="0" smtClean="0"/>
              <a:t> International payment for </a:t>
            </a:r>
            <a:r>
              <a:rPr lang="nb-NO" dirty="0" smtClean="0"/>
              <a:t>ES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20</a:t>
            </a:fld>
            <a:endParaRPr kumimoji="0"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The Norwegian forest and climate project. </a:t>
            </a:r>
          </a:p>
          <a:p>
            <a:r>
              <a:rPr lang="en-GB" dirty="0" smtClean="0"/>
              <a:t>Decided by Parliament , up to 3000 million Norwegian crowns pr year up to 2015.</a:t>
            </a:r>
          </a:p>
          <a:p>
            <a:r>
              <a:rPr lang="en-GB" dirty="0" smtClean="0"/>
              <a:t>Multilateral(through REDD+) and bilateral payment to selected countries(ex. Brazil, Guyana, Indonesia)  for stopping deforestation</a:t>
            </a:r>
          </a:p>
          <a:p>
            <a:r>
              <a:rPr lang="en-GB" dirty="0" smtClean="0"/>
              <a:t>Promoting safeguards in climate negotiations for not harming, but enhancing  biodiversity in future carbon regulations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392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National arrangements for PES in Norway 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21</a:t>
            </a:fld>
            <a:endParaRPr kumimoji="0"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179512" y="1412776"/>
            <a:ext cx="8784976" cy="4686272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Payment to landowners for establishment of protected areas: 392 million NOK in 2012</a:t>
            </a:r>
          </a:p>
          <a:p>
            <a:r>
              <a:rPr lang="en-GB" dirty="0" smtClean="0"/>
              <a:t>Payment to landowners for establishment of outdoor recreation areas: 36 million NOK in 2012</a:t>
            </a:r>
          </a:p>
          <a:p>
            <a:r>
              <a:rPr lang="en-GB" dirty="0" smtClean="0"/>
              <a:t>Regional program for maintaining ES in culturally influenced landscapes (</a:t>
            </a:r>
            <a:r>
              <a:rPr lang="en-GB" dirty="0" err="1" smtClean="0"/>
              <a:t>MoA</a:t>
            </a:r>
            <a:r>
              <a:rPr lang="en-GB" dirty="0" smtClean="0"/>
              <a:t>): 400 million NOK in 2012</a:t>
            </a:r>
          </a:p>
          <a:p>
            <a:r>
              <a:rPr lang="en-GB" dirty="0" smtClean="0"/>
              <a:t>Culture landscape maintenance support(support for non-industrial agriculture+biodiversity conservation)(</a:t>
            </a:r>
            <a:r>
              <a:rPr lang="en-GB" dirty="0" err="1" smtClean="0"/>
              <a:t>MoA</a:t>
            </a:r>
            <a:r>
              <a:rPr lang="en-GB" dirty="0" smtClean="0"/>
              <a:t>): 1800 million NOK in 2012</a:t>
            </a:r>
          </a:p>
          <a:p>
            <a:r>
              <a:rPr lang="en-GB" dirty="0" smtClean="0"/>
              <a:t>Payment for protection of selected threatened ecosystem types and species: 33 million NOK in 2012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3608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Establishment of an expert commission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22</a:t>
            </a:fld>
            <a:endParaRPr kumimoji="0"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An expert commission on the values of ecosystem services was established by the Government through a Royal Decree on 28 October 2011</a:t>
            </a:r>
          </a:p>
          <a:p>
            <a:r>
              <a:rPr lang="en-GB" dirty="0"/>
              <a:t>12 members with broad background and experience</a:t>
            </a:r>
          </a:p>
          <a:p>
            <a:pPr lvl="1"/>
            <a:r>
              <a:rPr lang="en-GB" dirty="0"/>
              <a:t>Chaired by Stein </a:t>
            </a:r>
            <a:r>
              <a:rPr lang="en-GB" dirty="0" err="1"/>
              <a:t>Lier</a:t>
            </a:r>
            <a:r>
              <a:rPr lang="en-GB" dirty="0"/>
              <a:t>-Hansen, director of Norwegian Industry</a:t>
            </a:r>
          </a:p>
          <a:p>
            <a:pPr lvl="1"/>
            <a:r>
              <a:rPr lang="en-GB" dirty="0"/>
              <a:t>Geographical coverage and key socio-political perspectives</a:t>
            </a:r>
          </a:p>
          <a:p>
            <a:pPr lvl="1"/>
            <a:r>
              <a:rPr lang="en-GB" dirty="0"/>
              <a:t>Academic and professional experience, including in ecological sciences and economics</a:t>
            </a:r>
          </a:p>
          <a:p>
            <a:r>
              <a:rPr lang="en-GB" dirty="0"/>
              <a:t>The commission is to present a Norwegian public report (NOU) to the government by 31 August 2013</a:t>
            </a:r>
          </a:p>
          <a:p>
            <a:pPr lvl="1"/>
            <a:r>
              <a:rPr lang="en-GB" dirty="0"/>
              <a:t>NOUs used by government for clarifying issues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4265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Expert commission mandate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23</a:t>
            </a:fld>
            <a:endParaRPr kumimoji="0"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GB" sz="2400" dirty="0" smtClean="0"/>
              <a:t>Consider and extract if and how key terms and approaches from the TEEB study can be used in Norway</a:t>
            </a:r>
          </a:p>
          <a:p>
            <a:pPr lvl="1"/>
            <a:r>
              <a:rPr lang="en-GB" sz="2400" dirty="0" smtClean="0"/>
              <a:t>Collect, consider and present knowledge on the values that biodiversity and ecosystem services constitute for Norway today and for future generations</a:t>
            </a:r>
          </a:p>
          <a:p>
            <a:pPr lvl="1"/>
            <a:r>
              <a:rPr lang="en-GB" sz="2400" dirty="0" smtClean="0"/>
              <a:t>Explore how knowledge on values biodiversity and ecosystem services can be strengthened</a:t>
            </a:r>
          </a:p>
          <a:p>
            <a:pPr lvl="1"/>
            <a:r>
              <a:rPr lang="en-GB" sz="2400" dirty="0" smtClean="0"/>
              <a:t>Propose methods for assessing and valuing consequences for welfare and quality of life resulting from changes in biodiversity and ecosystem services</a:t>
            </a:r>
          </a:p>
          <a:p>
            <a:pPr lvl="1"/>
            <a:r>
              <a:rPr lang="en-GB" sz="2400" dirty="0" smtClean="0"/>
              <a:t>Consider how such values can be estimated or            valued as part of Norway’s national wealth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0426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Expert commission members</a:t>
            </a:r>
            <a:endParaRPr lang="en-GB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24</a:t>
            </a:fld>
            <a:endParaRPr kumimoji="0" lang="en-US" dirty="0"/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sz="quarter" idx="1"/>
          </p:nvPr>
        </p:nvGraphicFramePr>
        <p:xfrm>
          <a:off x="179512" y="1628801"/>
          <a:ext cx="8784976" cy="4841513"/>
        </p:xfrm>
        <a:graphic>
          <a:graphicData uri="http://schemas.openxmlformats.org/drawingml/2006/table">
            <a:tbl>
              <a:tblPr/>
              <a:tblGrid>
                <a:gridCol w="2088232"/>
                <a:gridCol w="2664296"/>
                <a:gridCol w="4032448"/>
              </a:tblGrid>
              <a:tr h="372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Stein 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Lier-Hansen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Managing</a:t>
                      </a:r>
                      <a:r>
                        <a:rPr lang="nb-NO" sz="16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b-NO" sz="1600" baseline="0" dirty="0" err="1" smtClean="0">
                          <a:latin typeface="+mn-lt"/>
                          <a:ea typeface="Calibri"/>
                          <a:cs typeface="Times New Roman"/>
                        </a:rPr>
                        <a:t>director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Norwegian Industry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Pål Olav </a:t>
                      </a:r>
                      <a:r>
                        <a:rPr lang="nb-NO" sz="1600" dirty="0" err="1">
                          <a:latin typeface="+mn-lt"/>
                          <a:ea typeface="Calibri"/>
                          <a:cs typeface="Times New Roman"/>
                        </a:rPr>
                        <a:t>Vedeld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Professor</a:t>
                      </a: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Norwegian University of Life Sciences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Kristin Magnussen</a:t>
                      </a: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Environmental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economist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err="1">
                          <a:latin typeface="+mn-lt"/>
                          <a:ea typeface="Calibri"/>
                          <a:cs typeface="Times New Roman"/>
                        </a:rPr>
                        <a:t>Sweco</a:t>
                      </a: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Norway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err="1">
                          <a:latin typeface="+mn-lt"/>
                          <a:ea typeface="Calibri"/>
                          <a:cs typeface="Times New Roman"/>
                        </a:rPr>
                        <a:t>Iulie</a:t>
                      </a: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Aslaksen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Senior</a:t>
                      </a:r>
                      <a:r>
                        <a:rPr lang="nb-NO" sz="16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b-NO" sz="1600" baseline="0" dirty="0" err="1" smtClean="0">
                          <a:latin typeface="+mn-lt"/>
                          <a:ea typeface="Calibri"/>
                          <a:cs typeface="Times New Roman"/>
                        </a:rPr>
                        <a:t>researcher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Statistics</a:t>
                      </a:r>
                      <a:r>
                        <a:rPr lang="nb-NO" sz="16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Norway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Claire 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Armstrong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Professor</a:t>
                      </a: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Norwegian College of Fishery Science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Dag 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Hessen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Professor</a:t>
                      </a: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University of Oslo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Dept. </a:t>
                      </a: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of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Biology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Peter Johan Schei</a:t>
                      </a: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Adviser/former </a:t>
                      </a: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director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/>
                        <a:t>Fridtjof</a:t>
                      </a:r>
                      <a:r>
                        <a:rPr lang="en-US" sz="1600" dirty="0" smtClean="0"/>
                        <a:t> Nansen Institute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Kjell Arne Brekke</a:t>
                      </a: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Professor</a:t>
                      </a: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University of Oslo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en-US" sz="1600" dirty="0" smtClean="0"/>
                        <a:t>Dept. of Economics 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2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Signe 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Nybø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Assistant</a:t>
                      </a:r>
                      <a:r>
                        <a:rPr lang="nb-NO" sz="16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b-NO" sz="1600" baseline="0" dirty="0" err="1" smtClean="0">
                          <a:latin typeface="+mn-lt"/>
                          <a:ea typeface="Calibri"/>
                          <a:cs typeface="Times New Roman"/>
                        </a:rPr>
                        <a:t>research</a:t>
                      </a:r>
                      <a:r>
                        <a:rPr lang="nb-NO" sz="1600" baseline="0" dirty="0" smtClean="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b-NO" sz="1600" baseline="0" dirty="0" err="1" smtClean="0">
                          <a:latin typeface="+mn-lt"/>
                          <a:ea typeface="Calibri"/>
                          <a:cs typeface="Times New Roman"/>
                        </a:rPr>
                        <a:t>director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Norwegian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 Institute </a:t>
                      </a: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for 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Nature Research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3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Kristin </a:t>
                      </a: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Sørheim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Director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Norwegian Institute for Agricultural and Environmental Research 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3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latin typeface="+mn-lt"/>
                          <a:ea typeface="Calibri"/>
                          <a:cs typeface="Times New Roman"/>
                        </a:rPr>
                        <a:t>Morten Clemetsen</a:t>
                      </a: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 err="1" smtClean="0">
                          <a:latin typeface="+mn-lt"/>
                          <a:ea typeface="Calibri"/>
                          <a:cs typeface="Times New Roman"/>
                        </a:rPr>
                        <a:t>Associate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 professor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/>
                        <a:t>Aurland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Landscapeworks</a:t>
                      </a:r>
                      <a:r>
                        <a:rPr lang="en-US" sz="1600" dirty="0" smtClean="0"/>
                        <a:t> 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Norwegian University of Life Sciences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latin typeface="+mn-lt"/>
                          <a:ea typeface="Calibri"/>
                          <a:cs typeface="Times New Roman"/>
                        </a:rPr>
                        <a:t>Karl-Göran Mäler</a:t>
                      </a: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+mn-lt"/>
                          <a:ea typeface="Calibri"/>
                          <a:cs typeface="Times New Roman"/>
                        </a:rPr>
                        <a:t>Professor </a:t>
                      </a:r>
                      <a:r>
                        <a:rPr lang="nb-NO" sz="1600" dirty="0" smtClean="0">
                          <a:latin typeface="+mn-lt"/>
                          <a:ea typeface="Calibri"/>
                          <a:cs typeface="Times New Roman"/>
                        </a:rPr>
                        <a:t>emeritus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/>
                        <a:t>Beijer</a:t>
                      </a:r>
                      <a:r>
                        <a:rPr lang="en-US" sz="1600" dirty="0" smtClean="0"/>
                        <a:t> Institute of Ecological Economics </a:t>
                      </a:r>
                      <a:endParaRPr lang="nb-NO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554" marR="625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Organization of the commission’s work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25</a:t>
            </a:fld>
            <a:endParaRPr kumimoji="0"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Inter-ministerial reference group to be informed about the work and to provide key </a:t>
            </a:r>
            <a:r>
              <a:rPr lang="en-GB" dirty="0" smtClean="0"/>
              <a:t>sectorial </a:t>
            </a:r>
            <a:r>
              <a:rPr lang="en-GB" dirty="0"/>
              <a:t>perspectives</a:t>
            </a:r>
          </a:p>
          <a:p>
            <a:r>
              <a:rPr lang="en-GB" dirty="0"/>
              <a:t>Should establish contact with interested parties in relevant sectors and organisations</a:t>
            </a:r>
          </a:p>
          <a:p>
            <a:pPr lvl="1"/>
            <a:r>
              <a:rPr lang="en-GB" dirty="0"/>
              <a:t>For example through public consultations</a:t>
            </a:r>
          </a:p>
          <a:p>
            <a:r>
              <a:rPr lang="en-GB" dirty="0"/>
              <a:t>Can as necessary draw on other relevant expertise</a:t>
            </a:r>
          </a:p>
          <a:p>
            <a:pPr lvl="1"/>
            <a:r>
              <a:rPr lang="en-GB" dirty="0"/>
              <a:t>For example through studies and meetings</a:t>
            </a:r>
            <a:endParaRPr lang="nb-NO" dirty="0"/>
          </a:p>
          <a:p>
            <a:r>
              <a:rPr lang="en-GB" dirty="0"/>
              <a:t>To draw on experiences from other countries</a:t>
            </a:r>
          </a:p>
          <a:p>
            <a:r>
              <a:rPr lang="en-GB" dirty="0"/>
              <a:t>Secretariat provided by the Ministry of the Environment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340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information</a:t>
            </a:r>
            <a:endParaRPr lang="en-GB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26</a:t>
            </a:fld>
            <a:endParaRPr kumimoji="0"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"/>
          </p:nvPr>
        </p:nvSpPr>
        <p:spPr>
          <a:xfrm>
            <a:off x="179512" y="1527048"/>
            <a:ext cx="8712968" cy="4572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Ministry of the environment home page for the expert commission on values of ecosystem services – </a:t>
            </a:r>
            <a:r>
              <a:rPr lang="en-GB" sz="2800" dirty="0" smtClean="0">
                <a:hlinkClick r:id="rId2"/>
              </a:rPr>
              <a:t>www.regjeringen.no/okosystemtjenester</a:t>
            </a:r>
            <a:r>
              <a:rPr lang="en-GB" sz="2800" dirty="0" smtClean="0"/>
              <a:t>  </a:t>
            </a:r>
          </a:p>
          <a:p>
            <a:r>
              <a:rPr lang="en-GB" sz="2800" dirty="0" smtClean="0"/>
              <a:t>The TEEB study – </a:t>
            </a:r>
            <a:r>
              <a:rPr lang="en-GB" sz="2800" dirty="0" smtClean="0">
                <a:hlinkClick r:id="rId3"/>
              </a:rPr>
              <a:t>www.teebweb.org</a:t>
            </a:r>
            <a:r>
              <a:rPr lang="en-GB" sz="2800" dirty="0" smtClean="0"/>
              <a:t> </a:t>
            </a:r>
          </a:p>
          <a:p>
            <a:endParaRPr lang="en-GB" sz="2800" dirty="0"/>
          </a:p>
        </p:txBody>
      </p:sp>
      <p:pic>
        <p:nvPicPr>
          <p:cNvPr id="7" name="Bilde 6" descr="DSC_10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789040"/>
            <a:ext cx="3388757" cy="2268507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6" descr="E:\foredrag hedi\Torsk.jpg"/>
          <p:cNvPicPr>
            <a:picLocks noChangeAspect="1" noChangeArrowheads="1"/>
          </p:cNvPicPr>
          <p:nvPr/>
        </p:nvPicPr>
        <p:blipFill>
          <a:blip r:embed="rId5" cstate="print"/>
          <a:srcRect t="1712"/>
          <a:stretch>
            <a:fillRect/>
          </a:stretch>
        </p:blipFill>
        <p:spPr bwMode="auto">
          <a:xfrm>
            <a:off x="4716016" y="3789039"/>
            <a:ext cx="3312368" cy="230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5" descr="100029767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628800"/>
            <a:ext cx="2381581" cy="145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conserve biological diversity?</a:t>
            </a:r>
            <a:endParaRPr lang="en-GB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3</a:t>
            </a:fld>
            <a:endParaRPr kumimoji="0" lang="en-US" dirty="0"/>
          </a:p>
        </p:txBody>
      </p:sp>
      <p:sp>
        <p:nvSpPr>
          <p:cNvPr id="5" name="Plassholder for innhold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 smtClean="0"/>
              <a:t>Intrinsic value of biodiversity</a:t>
            </a:r>
          </a:p>
          <a:p>
            <a:r>
              <a:rPr lang="en-GB" sz="2800" dirty="0" smtClean="0"/>
              <a:t>Foundation </a:t>
            </a:r>
            <a:r>
              <a:rPr lang="en-GB" sz="2800" dirty="0"/>
              <a:t>for human welfare and economic </a:t>
            </a:r>
            <a:r>
              <a:rPr lang="en-GB" sz="2800" dirty="0" smtClean="0"/>
              <a:t>activity</a:t>
            </a:r>
          </a:p>
          <a:p>
            <a:r>
              <a:rPr lang="en-GB" sz="2800" dirty="0" smtClean="0"/>
              <a:t>Life insurance and basis for sustainable development</a:t>
            </a:r>
          </a:p>
          <a:p>
            <a:r>
              <a:rPr lang="en-GB" sz="2800" dirty="0" smtClean="0"/>
              <a:t>Source of knowledge and nature experiences</a:t>
            </a:r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nb-NO" dirty="0"/>
          </a:p>
        </p:txBody>
      </p:sp>
      <p:pic>
        <p:nvPicPr>
          <p:cNvPr id="7" name="Picture 8" descr="Grønningen i Levanger kommune. Foto: Eldar Ry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212976"/>
            <a:ext cx="2160240" cy="144016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0" descr="Skogbruk. Foto: Svein Magne Fredriksen/Miljøverndepartement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797152"/>
            <a:ext cx="1931707" cy="1448780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4</a:t>
            </a:fld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6408712" cy="402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1619672" y="5589240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err="1" smtClean="0">
                <a:cs typeface="Arial" pitchFamily="34" charset="0"/>
              </a:rPr>
              <a:t>After</a:t>
            </a:r>
            <a:r>
              <a:rPr lang="nb-NO" sz="2000" dirty="0" smtClean="0">
                <a:cs typeface="Arial" pitchFamily="34" charset="0"/>
              </a:rPr>
              <a:t> </a:t>
            </a:r>
            <a:r>
              <a:rPr lang="nb-NO" sz="2000" dirty="0" err="1" smtClean="0">
                <a:cs typeface="Arial" pitchFamily="34" charset="0"/>
              </a:rPr>
              <a:t>Costanza</a:t>
            </a:r>
            <a:r>
              <a:rPr lang="nb-NO" sz="2000" dirty="0" smtClean="0">
                <a:cs typeface="Arial" pitchFamily="34" charset="0"/>
              </a:rPr>
              <a:t> et al. (Nature,1997) </a:t>
            </a:r>
            <a:endParaRPr lang="nb-NO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“Benefits people obtain from ecosystems”</a:t>
            </a:r>
            <a:endParaRPr lang="en-US" dirty="0"/>
          </a:p>
        </p:txBody>
      </p:sp>
      <p:pic>
        <p:nvPicPr>
          <p:cNvPr id="4" name="Picture 2" descr="http://www.eoearth.org/images/9/97/MEA_Ecosystems_and_Human_Well-being_Synthesis_cover_250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7"/>
            <a:ext cx="3456384" cy="4479475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de 5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060848"/>
            <a:ext cx="3312368" cy="333699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Økosystemtjenester</a:t>
            </a:r>
            <a:r>
              <a:rPr lang="en-US" sz="3200" dirty="0" smtClean="0"/>
              <a:t> </a:t>
            </a:r>
            <a:r>
              <a:rPr lang="en-US" sz="3200" dirty="0" err="1" smtClean="0"/>
              <a:t>gir</a:t>
            </a:r>
            <a:r>
              <a:rPr lang="en-US" sz="3200" dirty="0" smtClean="0"/>
              <a:t> </a:t>
            </a:r>
            <a:r>
              <a:rPr lang="en-US" sz="3200" dirty="0" err="1" smtClean="0"/>
              <a:t>oss</a:t>
            </a:r>
            <a:r>
              <a:rPr lang="en-US" sz="3200" dirty="0" smtClean="0"/>
              <a:t> </a:t>
            </a:r>
            <a:r>
              <a:rPr lang="en-US" sz="3200" dirty="0" err="1" smtClean="0"/>
              <a:t>mye</a:t>
            </a:r>
            <a:endParaRPr lang="en-US" sz="3200" dirty="0"/>
          </a:p>
        </p:txBody>
      </p:sp>
      <p:pic>
        <p:nvPicPr>
          <p:cNvPr id="847885" name="Picture 13" descr="sdm-gene-0A-ecoservic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60648"/>
            <a:ext cx="8708148" cy="6383009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Millennium Ecosystem Assessment 2005</a:t>
            </a:r>
            <a:endParaRPr lang="en-US" dirty="0"/>
          </a:p>
        </p:txBody>
      </p:sp>
      <p:pic>
        <p:nvPicPr>
          <p:cNvPr id="1123340" name="Picture 12" descr="sdm-gene-13-matrix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1604078"/>
            <a:ext cx="4038600" cy="4216581"/>
          </a:xfrm>
          <a:noFill/>
          <a:ln/>
          <a:effectLst>
            <a:outerShdw blurRad="50800" dist="635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Key reference for under-standing and </a:t>
            </a:r>
            <a:r>
              <a:rPr lang="en-GB" dirty="0" err="1" smtClean="0"/>
              <a:t>analyzing</a:t>
            </a:r>
            <a:r>
              <a:rPr lang="en-GB" dirty="0" smtClean="0"/>
              <a:t> ecosystem services</a:t>
            </a:r>
          </a:p>
          <a:p>
            <a:r>
              <a:rPr lang="en-GB" dirty="0" smtClean="0"/>
              <a:t>Showed significant pressures on ecosystems</a:t>
            </a:r>
          </a:p>
          <a:p>
            <a:r>
              <a:rPr lang="en-GB" dirty="0" smtClean="0"/>
              <a:t>Showed linkages between ecosystem health and human well-being</a:t>
            </a:r>
          </a:p>
          <a:p>
            <a:r>
              <a:rPr lang="en-GB" dirty="0" smtClean="0"/>
              <a:t>Important (ecological) foundation for TEEB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8</a:t>
            </a:fld>
            <a:endParaRPr kumimoji="0"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590"/>
            <a:ext cx="734481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1475656" y="5517232"/>
            <a:ext cx="63367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Runoff and sedimentation is reduced by vegetation cover. Intact forests on slopes represents a valuable ES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25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9</a:t>
            </a:fld>
            <a:endParaRPr kumimoji="0" lang="en-US" dirty="0"/>
          </a:p>
        </p:txBody>
      </p:sp>
      <p:pic>
        <p:nvPicPr>
          <p:cNvPr id="5" name="Plassholder for innhold 4" descr="dpin158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060848"/>
            <a:ext cx="4172902" cy="2952328"/>
          </a:xfr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de 5" descr="ecology4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060848"/>
            <a:ext cx="3816424" cy="297363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>
            <a:normAutofit/>
          </a:bodyPr>
          <a:lstStyle/>
          <a:p>
            <a:r>
              <a:rPr lang="en-GB" dirty="0" smtClean="0"/>
              <a:t>“Environmentalists don’t care about people”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siel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siel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siel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1910</TotalTime>
  <Words>1133</Words>
  <Application>Microsoft Office PowerPoint</Application>
  <PresentationFormat>Skjermfremvisning (4:3)</PresentationFormat>
  <Paragraphs>206</Paragraphs>
  <Slides>26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27" baseType="lpstr">
      <vt:lpstr>Offisiell</vt:lpstr>
      <vt:lpstr>Ecosystem services - values and uses  - Norwegian policy and management</vt:lpstr>
      <vt:lpstr>Presentation overview</vt:lpstr>
      <vt:lpstr>Why conserve biological diversity?</vt:lpstr>
      <vt:lpstr>PowerPoint-presentasjon</vt:lpstr>
      <vt:lpstr>“Benefits people obtain from ecosystems”</vt:lpstr>
      <vt:lpstr>Økosystemtjenester gir oss mye</vt:lpstr>
      <vt:lpstr>Millennium Ecosystem Assessment 2005</vt:lpstr>
      <vt:lpstr>PowerPoint-presentasjon</vt:lpstr>
      <vt:lpstr>“Environmentalists don’t care about people”</vt:lpstr>
      <vt:lpstr>“We don’t understand our dependence on nature”</vt:lpstr>
      <vt:lpstr>The global TEEB study (2007 –2010 )</vt:lpstr>
      <vt:lpstr>PowerPoint-presentasjon</vt:lpstr>
      <vt:lpstr>PowerPoint-presentasjon</vt:lpstr>
      <vt:lpstr>Understand, describe, measure, value, ...</vt:lpstr>
      <vt:lpstr>Involves many stakeholders</vt:lpstr>
      <vt:lpstr>Helpful for managing trade-offs</vt:lpstr>
      <vt:lpstr>Ecosystem services - international follow-up</vt:lpstr>
      <vt:lpstr>Norwegian general policy on ES and PES</vt:lpstr>
      <vt:lpstr>Examples of usage and studies in Norway</vt:lpstr>
      <vt:lpstr>Norways International payment for ES</vt:lpstr>
      <vt:lpstr>National arrangements for PES in Norway </vt:lpstr>
      <vt:lpstr>Establishment of an expert commission</vt:lpstr>
      <vt:lpstr>Expert commission mandate</vt:lpstr>
      <vt:lpstr>Expert commission members</vt:lpstr>
      <vt:lpstr>Organization of the commission’s work</vt:lpstr>
      <vt:lpstr>More information</vt:lpstr>
    </vt:vector>
  </TitlesOfParts>
  <Company>Direktoratet for naturforvaltning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Finn Katerås</dc:creator>
  <cp:lastModifiedBy>Anne Berit Pettersen</cp:lastModifiedBy>
  <cp:revision>293</cp:revision>
  <cp:lastPrinted>2012-07-23T10:32:56Z</cp:lastPrinted>
  <dcterms:created xsi:type="dcterms:W3CDTF">2011-10-04T09:53:29Z</dcterms:created>
  <dcterms:modified xsi:type="dcterms:W3CDTF">2012-08-30T13:58:59Z</dcterms:modified>
</cp:coreProperties>
</file>