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95" r:id="rId2"/>
    <p:sldId id="276" r:id="rId3"/>
    <p:sldId id="277" r:id="rId4"/>
    <p:sldId id="299" r:id="rId5"/>
    <p:sldId id="281" r:id="rId6"/>
    <p:sldId id="282" r:id="rId7"/>
    <p:sldId id="284" r:id="rId8"/>
    <p:sldId id="286" r:id="rId9"/>
    <p:sldId id="279" r:id="rId10"/>
    <p:sldId id="287" r:id="rId11"/>
    <p:sldId id="289" r:id="rId12"/>
    <p:sldId id="290" r:id="rId13"/>
    <p:sldId id="298" r:id="rId14"/>
    <p:sldId id="296" r:id="rId15"/>
    <p:sldId id="293" r:id="rId16"/>
    <p:sldId id="280" r:id="rId17"/>
    <p:sldId id="294" r:id="rId18"/>
  </p:sldIdLst>
  <p:sldSz cx="9144000" cy="6858000" type="screen4x3"/>
  <p:notesSz cx="6797675" cy="9928225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06" autoAdjust="0"/>
    <p:restoredTop sz="90231" autoAdjust="0"/>
  </p:normalViewPr>
  <p:slideViewPr>
    <p:cSldViewPr>
      <p:cViewPr>
        <p:scale>
          <a:sx n="100" d="100"/>
          <a:sy n="100" d="100"/>
        </p:scale>
        <p:origin x="-108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566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0A02B-DCF6-4E5A-9C79-22FCAAB5E6CC}" type="datetimeFigureOut">
              <a:rPr lang="nb-NO" smtClean="0"/>
              <a:pPr/>
              <a:t>30.08.2012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B41AE-4ED2-4C9C-8FF1-220242D7407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665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nb-NO" altLang="zh-CN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10CE5EA-5118-4236-9263-6753E88EE06A}" type="datetimeFigureOut">
              <a:rPr lang="nb-NO" altLang="zh-CN"/>
              <a:pPr>
                <a:defRPr/>
              </a:pPr>
              <a:t>30.08.2012</a:t>
            </a:fld>
            <a:endParaRPr lang="nb-NO" altLang="zh-CN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b-NO" altLang="zh-CN" noProof="0" smtClean="0"/>
              <a:t>Klikk for å redigere tekststiler i malen</a:t>
            </a:r>
          </a:p>
          <a:p>
            <a:pPr lvl="1"/>
            <a:r>
              <a:rPr lang="nb-NO" altLang="zh-CN" noProof="0" smtClean="0"/>
              <a:t>Andre nivå</a:t>
            </a:r>
          </a:p>
          <a:p>
            <a:pPr lvl="2"/>
            <a:r>
              <a:rPr lang="nb-NO" altLang="zh-CN" noProof="0" smtClean="0"/>
              <a:t>Tredje nivå</a:t>
            </a:r>
          </a:p>
          <a:p>
            <a:pPr lvl="3"/>
            <a:r>
              <a:rPr lang="nb-NO" altLang="zh-CN" noProof="0" smtClean="0"/>
              <a:t>Fjerde nivå</a:t>
            </a:r>
          </a:p>
          <a:p>
            <a:pPr lvl="4"/>
            <a:r>
              <a:rPr lang="nb-NO" altLang="zh-CN" noProof="0" smtClean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nb-NO" altLang="zh-CN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2EA9118-A56F-40C9-86F7-D452042BCF49}" type="slidenum">
              <a:rPr lang="nb-NO" altLang="zh-CN"/>
              <a:pPr>
                <a:defRPr/>
              </a:pPr>
              <a:t>‹#›</a:t>
            </a:fld>
            <a:endParaRPr lang="nb-NO" altLang="zh-CN"/>
          </a:p>
        </p:txBody>
      </p:sp>
    </p:spTree>
    <p:extLst>
      <p:ext uri="{BB962C8B-B14F-4D97-AF65-F5344CB8AC3E}">
        <p14:creationId xmlns:p14="http://schemas.microsoft.com/office/powerpoint/2010/main" val="15656622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152402" y="4606922"/>
            <a:ext cx="6477000" cy="5500726"/>
          </a:xfrm>
        </p:spPr>
        <p:txBody>
          <a:bodyPr>
            <a:normAutofit fontScale="62500" lnSpcReduction="20000"/>
          </a:bodyPr>
          <a:lstStyle/>
          <a:p>
            <a:endParaRPr lang="en-US" sz="2000" b="1" dirty="0" smtClean="0">
              <a:latin typeface="Verdana" pitchFamily="34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C04D40-55B2-45F8-8C5D-77E92C7DE85D}" type="slidenum">
              <a:rPr lang="nb-NO" smtClean="0"/>
              <a:pPr>
                <a:defRPr/>
              </a:pPr>
              <a:t>1</a:t>
            </a:fld>
            <a:endParaRPr lang="nb-NO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Plassholder for notater 2"/>
          <p:cNvSpPr>
            <a:spLocks noGrp="1"/>
          </p:cNvSpPr>
          <p:nvPr>
            <p:ph type="body" idx="1"/>
          </p:nvPr>
        </p:nvSpPr>
        <p:spPr>
          <a:xfrm>
            <a:off x="123825" y="4576288"/>
            <a:ext cx="6534150" cy="6282749"/>
          </a:xfrm>
          <a:noFill/>
          <a:ln/>
        </p:spPr>
        <p:txBody>
          <a:bodyPr>
            <a:normAutofit fontScale="55000" lnSpcReduction="20000"/>
          </a:bodyPr>
          <a:lstStyle/>
          <a:p>
            <a:pPr marL="176213" indent="-176213" eaLnBrk="1" hangingPunct="1"/>
            <a:endParaRPr lang="en-GB" sz="2400" dirty="0" smtClean="0">
              <a:latin typeface="Verdana" pitchFamily="34" charset="0"/>
            </a:endParaRPr>
          </a:p>
        </p:txBody>
      </p:sp>
      <p:sp>
        <p:nvSpPr>
          <p:cNvPr id="54276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FFD8A7-C0AF-4F9D-85FF-D94C3782E843}" type="slidenum">
              <a:rPr lang="nb-NO" smtClean="0"/>
              <a:pPr/>
              <a:t>10</a:t>
            </a:fld>
            <a:endParaRPr lang="nb-NO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4518780"/>
            <a:ext cx="6373812" cy="5409445"/>
          </a:xfrm>
          <a:ln/>
        </p:spPr>
        <p:txBody>
          <a:bodyPr>
            <a:normAutofit/>
          </a:bodyPr>
          <a:lstStyle/>
          <a:p>
            <a:pPr eaLnBrk="1" hangingPunct="1"/>
            <a:endParaRPr lang="nb-NO" sz="1400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Plassholder for notater 2"/>
          <p:cNvSpPr>
            <a:spLocks noGrp="1"/>
          </p:cNvSpPr>
          <p:nvPr>
            <p:ph type="body" idx="1"/>
          </p:nvPr>
        </p:nvSpPr>
        <p:spPr>
          <a:xfrm>
            <a:off x="141597" y="4571454"/>
            <a:ext cx="6476693" cy="5205136"/>
          </a:xfrm>
          <a:ln/>
        </p:spPr>
        <p:txBody>
          <a:bodyPr>
            <a:noAutofit/>
          </a:bodyPr>
          <a:lstStyle/>
          <a:p>
            <a:pPr marL="0" lvl="1">
              <a:spcAft>
                <a:spcPts val="300"/>
              </a:spcAft>
            </a:pPr>
            <a:endParaRPr lang="en-GB" sz="1400" b="1" u="sng" dirty="0" smtClean="0">
              <a:latin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F84C68-68C8-403B-83F0-151528E77FA1}" type="slidenum">
              <a:rPr lang="nb-NO" smtClean="0"/>
              <a:pPr/>
              <a:t>13</a:t>
            </a:fld>
            <a:endParaRPr lang="nb-NO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596" y="4576288"/>
            <a:ext cx="6514484" cy="5351937"/>
          </a:xfrm>
          <a:noFill/>
          <a:ln/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150000"/>
              </a:lnSpc>
            </a:pPr>
            <a:endParaRPr lang="en-GB" sz="1600" dirty="0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F75422-3BE8-4952-83B9-080F2B582C52}" type="slidenum">
              <a:rPr lang="nb-NO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nb-NO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69950" y="0"/>
            <a:ext cx="4962525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0958" y="3897175"/>
            <a:ext cx="6333481" cy="5843174"/>
          </a:xfrm>
          <a:ln/>
        </p:spPr>
        <p:txBody>
          <a:bodyPr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b="1" dirty="0" smtClean="0">
              <a:latin typeface="Verdana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en-US" sz="1400" dirty="0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CF0B24-4207-4247-B9AB-B6F4A09921BE}" type="slidenum">
              <a:rPr lang="nb-NO" smtClean="0"/>
              <a:pPr/>
              <a:t>15</a:t>
            </a:fld>
            <a:endParaRPr lang="nb-NO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568325"/>
            <a:ext cx="4960938" cy="372110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596" y="4264987"/>
            <a:ext cx="6361113" cy="5663238"/>
          </a:xfrm>
          <a:noFill/>
          <a:ln/>
        </p:spPr>
        <p:txBody>
          <a:bodyPr>
            <a:normAutofit lnSpcReduction="10000"/>
          </a:bodyPr>
          <a:lstStyle/>
          <a:p>
            <a:endParaRPr lang="en-GB" sz="1400" b="1" dirty="0" smtClean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22EA3B-BD67-48EE-AAAC-CDD976753408}" type="slidenum">
              <a:rPr lang="nb-NO" smtClean="0"/>
              <a:pPr/>
              <a:t>16</a:t>
            </a:fld>
            <a:endParaRPr lang="nb-NO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025" y="4718304"/>
            <a:ext cx="6231245" cy="5054826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GB" sz="1200" b="1" dirty="0" smtClean="0">
                <a:latin typeface="Verdana" pitchFamily="34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EA9118-A56F-40C9-86F7-D452042BCF49}" type="slidenum">
              <a:rPr lang="nb-NO" altLang="zh-CN" smtClean="0"/>
              <a:pPr>
                <a:defRPr/>
              </a:pPr>
              <a:t>17</a:t>
            </a:fld>
            <a:endParaRPr lang="nb-NO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9638" y="382588"/>
            <a:ext cx="4960937" cy="3722687"/>
          </a:xfrm>
          <a:ln/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425454" y="4395875"/>
            <a:ext cx="5915025" cy="5166828"/>
          </a:xfrm>
        </p:spPr>
        <p:txBody>
          <a:bodyPr>
            <a:normAutofit/>
          </a:bodyPr>
          <a:lstStyle/>
          <a:p>
            <a:pPr>
              <a:buFontTx/>
              <a:buChar char="-"/>
              <a:defRPr/>
            </a:pPr>
            <a:endParaRPr lang="nb-NO" sz="1600" dirty="0" smtClean="0"/>
          </a:p>
          <a:p>
            <a:pPr>
              <a:defRPr/>
            </a:pPr>
            <a:endParaRPr lang="nb-NO" sz="1600" dirty="0" smtClean="0"/>
          </a:p>
          <a:p>
            <a:pPr>
              <a:buFontTx/>
              <a:buChar char="-"/>
              <a:defRPr/>
            </a:pPr>
            <a:endParaRPr lang="nb-NO" dirty="0" smtClean="0"/>
          </a:p>
          <a:p>
            <a:pPr>
              <a:buFontTx/>
              <a:buChar char="-"/>
              <a:defRPr/>
            </a:pPr>
            <a:endParaRPr lang="nb-NO" dirty="0" smtClean="0"/>
          </a:p>
          <a:p>
            <a:pPr>
              <a:defRPr/>
            </a:pPr>
            <a:endParaRPr lang="nb-NO" dirty="0"/>
          </a:p>
        </p:txBody>
      </p:sp>
      <p:sp>
        <p:nvSpPr>
          <p:cNvPr id="43012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73D81C-0652-4C2C-8FE0-E9666263D0F8}" type="slidenum">
              <a:rPr lang="nb-NO" smtClean="0"/>
              <a:pPr/>
              <a:t>2</a:t>
            </a:fld>
            <a:endParaRPr lang="nb-NO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6ACE0-BB0D-451C-B3CB-D63A59D9CB85}" type="slidenum">
              <a:rPr lang="nb-NO" smtClean="0"/>
              <a:pPr/>
              <a:t>3</a:t>
            </a:fld>
            <a:endParaRPr lang="nb-NO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endParaRPr lang="en-US" sz="140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40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/>
            </a:r>
            <a:br>
              <a:rPr lang="en-US" sz="140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en-US" sz="140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/>
            </a:r>
            <a:br>
              <a:rPr lang="en-US" sz="140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</a:br>
            <a:endParaRPr lang="nb-NO" sz="1400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22EA3B-BD67-48EE-AAAC-CDD976753408}" type="slidenum">
              <a:rPr lang="nb-NO" smtClean="0"/>
              <a:pPr/>
              <a:t>4</a:t>
            </a:fld>
            <a:endParaRPr lang="nb-NO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2" y="4718304"/>
            <a:ext cx="5905819" cy="5054826"/>
          </a:xfrm>
          <a:noFill/>
          <a:ln/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endParaRPr lang="en-US" sz="1400" dirty="0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25D13D-9723-460F-9E94-50B86E01082A}" type="slidenum">
              <a:rPr lang="nb-NO" smtClean="0"/>
              <a:pPr/>
              <a:t>5</a:t>
            </a:fld>
            <a:endParaRPr lang="nb-NO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7413" y="727075"/>
            <a:ext cx="4962525" cy="37226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066" y="4582628"/>
            <a:ext cx="6315075" cy="5150865"/>
          </a:xfrm>
          <a:noFill/>
          <a:ln/>
        </p:spPr>
        <p:txBody>
          <a:bodyPr>
            <a:normAutofit lnSpcReduction="10000"/>
          </a:bodyPr>
          <a:lstStyle/>
          <a:p>
            <a:endParaRPr lang="en-US" sz="140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638175"/>
            <a:ext cx="4962525" cy="3722688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350" y="4486858"/>
            <a:ext cx="6381750" cy="5179596"/>
          </a:xfrm>
          <a:noFill/>
          <a:ln/>
        </p:spPr>
        <p:txBody>
          <a:bodyPr>
            <a:normAutofit fontScale="92500"/>
          </a:bodyPr>
          <a:lstStyle/>
          <a:p>
            <a:endParaRPr lang="en-GB" sz="1200" dirty="0" smtClean="0">
              <a:latin typeface="Verdana" pitchFamily="34" charset="0"/>
              <a:cs typeface="Times New Roman" pitchFamily="18" charset="0"/>
            </a:endParaRPr>
          </a:p>
          <a:p>
            <a:endParaRPr lang="en-US" sz="1200" dirty="0" smtClean="0">
              <a:latin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Plassholder for notater 2"/>
          <p:cNvSpPr>
            <a:spLocks noGrp="1"/>
          </p:cNvSpPr>
          <p:nvPr>
            <p:ph type="body" idx="1"/>
          </p:nvPr>
        </p:nvSpPr>
        <p:spPr>
          <a:xfrm>
            <a:off x="283215" y="4653853"/>
            <a:ext cx="6372865" cy="5010655"/>
          </a:xfrm>
          <a:noFill/>
          <a:ln/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endParaRPr lang="en-US" sz="14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400" b="1" dirty="0" smtClean="0">
                <a:latin typeface="Verdana" pitchFamily="34" charset="0"/>
              </a:rPr>
              <a:t/>
            </a:r>
            <a:br>
              <a:rPr lang="en-US" sz="1400" b="1" dirty="0" smtClean="0">
                <a:latin typeface="Verdana" pitchFamily="34" charset="0"/>
              </a:rPr>
            </a:br>
            <a:endParaRPr lang="en-US" sz="1400" b="1" dirty="0" smtClean="0">
              <a:latin typeface="Verdana" pitchFamily="34" charset="0"/>
            </a:endParaRPr>
          </a:p>
          <a:p>
            <a:r>
              <a:rPr lang="en-GB" sz="1400" b="1" dirty="0" smtClean="0">
                <a:latin typeface="Verdana" pitchFamily="34" charset="0"/>
              </a:rPr>
              <a:t>The first principle </a:t>
            </a:r>
            <a:r>
              <a:rPr lang="en-GB" sz="1400" dirty="0" smtClean="0">
                <a:latin typeface="Verdana" pitchFamily="34" charset="0"/>
              </a:rPr>
              <a:t>says that any pressure on an ecosystem shall be assessed on the basis of the cumulative environmental effects on the ecosystem now or in the future. </a:t>
            </a:r>
          </a:p>
          <a:p>
            <a:endParaRPr lang="en-GB" sz="1400" dirty="0" smtClean="0">
              <a:latin typeface="Verdana" pitchFamily="34" charset="0"/>
            </a:endParaRPr>
          </a:p>
          <a:p>
            <a:r>
              <a:rPr lang="en-GB" sz="1400" u="sng" dirty="0" smtClean="0">
                <a:latin typeface="Verdana" pitchFamily="34" charset="0"/>
              </a:rPr>
              <a:t>Lets me give you an example: I</a:t>
            </a:r>
            <a:r>
              <a:rPr lang="en-GB" sz="1400" dirty="0" smtClean="0">
                <a:latin typeface="Verdana" pitchFamily="34" charset="0"/>
              </a:rPr>
              <a:t>f we have a river and there has been allowed 16 small-scale hydroelectric power plants that affects the river, the authorities can </a:t>
            </a:r>
            <a:r>
              <a:rPr lang="en-GB" sz="1400" b="1" dirty="0" smtClean="0">
                <a:latin typeface="Verdana" pitchFamily="34" charset="0"/>
              </a:rPr>
              <a:t>say no to power plant number 17</a:t>
            </a:r>
            <a:r>
              <a:rPr lang="en-GB" sz="1400" dirty="0" smtClean="0">
                <a:latin typeface="Verdana" pitchFamily="34" charset="0"/>
              </a:rPr>
              <a:t>, if this - together with the 16 others - will have negative impact on biodiversity.  </a:t>
            </a:r>
          </a:p>
          <a:p>
            <a:endParaRPr lang="en-GB" sz="1400" dirty="0" smtClean="0">
              <a:latin typeface="Verdana" pitchFamily="34" charset="0"/>
            </a:endParaRPr>
          </a:p>
          <a:p>
            <a:r>
              <a:rPr lang="en-GB" sz="1400" dirty="0" smtClean="0">
                <a:latin typeface="Verdana" pitchFamily="34" charset="0"/>
              </a:rPr>
              <a:t>But this principle also says that the authorities </a:t>
            </a:r>
            <a:r>
              <a:rPr lang="en-GB" sz="1400" b="1" dirty="0" smtClean="0">
                <a:latin typeface="Verdana" pitchFamily="34" charset="0"/>
              </a:rPr>
              <a:t>can say no to the first small-scale hydroelectric power plants applied for in a river, </a:t>
            </a:r>
            <a:r>
              <a:rPr lang="en-GB" sz="1400" dirty="0" smtClean="0">
                <a:latin typeface="Verdana" pitchFamily="34" charset="0"/>
              </a:rPr>
              <a:t>if it’s likely that there will be other applications that together with the first one will have negative impact on biodiversity.  In these cases the authorities can ask for a holistic management plan for small-scale hydroelectric power plants and the effect they will have on the ecosystems.</a:t>
            </a:r>
          </a:p>
          <a:p>
            <a:pPr marL="176213" indent="-176213" eaLnBrk="1" hangingPunct="1">
              <a:lnSpc>
                <a:spcPct val="90000"/>
              </a:lnSpc>
              <a:defRPr/>
            </a:pPr>
            <a:endParaRPr lang="nb-NO" sz="1400" dirty="0" smtClean="0"/>
          </a:p>
        </p:txBody>
      </p:sp>
      <p:sp>
        <p:nvSpPr>
          <p:cNvPr id="52228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834EC2-7D9A-44F2-B536-23E8E107B8D4}" type="slidenum">
              <a:rPr lang="nb-NO" smtClean="0"/>
              <a:pPr/>
              <a:t>7</a:t>
            </a:fld>
            <a:endParaRPr lang="nb-NO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nb-NO" sz="1400" dirty="0" smtClean="0"/>
          </a:p>
        </p:txBody>
      </p:sp>
      <p:sp>
        <p:nvSpPr>
          <p:cNvPr id="52228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834EC2-7D9A-44F2-B536-23E8E107B8D4}" type="slidenum">
              <a:rPr lang="nb-NO" smtClean="0"/>
              <a:pPr/>
              <a:t>8</a:t>
            </a:fld>
            <a:endParaRPr lang="nb-NO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495643" y="4653853"/>
            <a:ext cx="5438140" cy="4467701"/>
          </a:xfrm>
        </p:spPr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EA9118-A56F-40C9-86F7-D452042BCF49}" type="slidenum">
              <a:rPr lang="nb-NO" altLang="zh-CN" smtClean="0"/>
              <a:pPr>
                <a:defRPr/>
              </a:pPr>
              <a:t>9</a:t>
            </a:fld>
            <a:endParaRPr lang="nb-NO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9155D-9890-40FD-A671-FBB8E2C6A249}" type="datetime1">
              <a:rPr lang="nb-NO" altLang="zh-CN"/>
              <a:pPr>
                <a:defRPr/>
              </a:pPr>
              <a:t>30.08.2012</a:t>
            </a:fld>
            <a:endParaRPr lang="nb-NO" altLang="zh-CN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Statens forurensningstilsyn (SFT)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F8827-34F9-49F2-939F-AEB68CB4E808}" type="slidenum">
              <a:rPr lang="nb-NO" altLang="zh-CN"/>
              <a:pPr>
                <a:defRPr/>
              </a:pPr>
              <a:t>‹#›</a:t>
            </a:fld>
            <a:endParaRPr lang="nb-NO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25615-E23D-422E-9DCC-6B37E46B8D64}" type="datetime1">
              <a:rPr lang="nb-NO" altLang="zh-CN"/>
              <a:pPr>
                <a:defRPr/>
              </a:pPr>
              <a:t>30.08.2012</a:t>
            </a:fld>
            <a:endParaRPr lang="nb-NO" altLang="zh-CN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Statens forurensningstilsyn (SFT)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50CD7-C9BE-4372-90E1-114E113277C6}" type="slidenum">
              <a:rPr lang="nb-NO" altLang="zh-CN"/>
              <a:pPr>
                <a:defRPr/>
              </a:pPr>
              <a:t>‹#›</a:t>
            </a:fld>
            <a:endParaRPr lang="nb-NO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FFC64-C7CE-4E90-83CF-E6839D21694F}" type="datetime1">
              <a:rPr lang="nb-NO" altLang="zh-CN"/>
              <a:pPr>
                <a:defRPr/>
              </a:pPr>
              <a:t>30.08.2012</a:t>
            </a:fld>
            <a:endParaRPr lang="nb-NO" altLang="zh-CN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Statens forurensningstilsyn (SFT)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3D8FB-76D1-4C24-B4D7-532F7BDED437}" type="slidenum">
              <a:rPr lang="nb-NO" altLang="zh-CN"/>
              <a:pPr>
                <a:defRPr/>
              </a:pPr>
              <a:t>‹#›</a:t>
            </a:fld>
            <a:endParaRPr lang="nb-NO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4242F-3E6D-4AC1-984E-49987A232D31}" type="datetime1">
              <a:rPr lang="nb-NO" altLang="zh-CN"/>
              <a:pPr>
                <a:defRPr/>
              </a:pPr>
              <a:t>30.08.2012</a:t>
            </a:fld>
            <a:endParaRPr lang="nb-NO" altLang="zh-CN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Statens forurensningstilsyn (SFT)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AF026-25FC-433E-9973-BA74785E2BA6}" type="slidenum">
              <a:rPr lang="nb-NO" altLang="zh-CN"/>
              <a:pPr>
                <a:defRPr/>
              </a:pPr>
              <a:t>‹#›</a:t>
            </a:fld>
            <a:endParaRPr lang="nb-NO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CE50B-FF12-4BBF-9CD5-6B12D1841F0F}" type="datetime1">
              <a:rPr lang="nb-NO" altLang="zh-CN"/>
              <a:pPr>
                <a:defRPr/>
              </a:pPr>
              <a:t>30.08.2012</a:t>
            </a:fld>
            <a:endParaRPr lang="nb-NO" altLang="zh-CN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Statens forurensningstilsyn (SFT)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F2B4C-34CF-4F03-9AE3-B05508B8B111}" type="slidenum">
              <a:rPr lang="nb-NO" altLang="zh-CN"/>
              <a:pPr>
                <a:defRPr/>
              </a:pPr>
              <a:t>‹#›</a:t>
            </a:fld>
            <a:endParaRPr lang="nb-NO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CA0CD-A90B-40D5-8A6C-CC65C0E447C5}" type="datetime1">
              <a:rPr lang="nb-NO" altLang="zh-CN"/>
              <a:pPr>
                <a:defRPr/>
              </a:pPr>
              <a:t>30.08.2012</a:t>
            </a:fld>
            <a:endParaRPr lang="nb-NO" altLang="zh-CN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Statens forurensningstilsyn (SFT)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A2188-CECE-4405-8A29-351D403023B8}" type="slidenum">
              <a:rPr lang="nb-NO" altLang="zh-CN"/>
              <a:pPr>
                <a:defRPr/>
              </a:pPr>
              <a:t>‹#›</a:t>
            </a:fld>
            <a:endParaRPr lang="nb-NO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DAA15-41B3-4F69-8481-A2657EB5D60E}" type="datetime1">
              <a:rPr lang="nb-NO" altLang="zh-CN"/>
              <a:pPr>
                <a:defRPr/>
              </a:pPr>
              <a:t>30.08.2012</a:t>
            </a:fld>
            <a:endParaRPr lang="nb-NO" altLang="zh-CN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Statens forurensningstilsyn (SFT)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5E81A-51A6-42CB-BC59-3AF125273338}" type="slidenum">
              <a:rPr lang="nb-NO" altLang="zh-CN"/>
              <a:pPr>
                <a:defRPr/>
              </a:pPr>
              <a:t>‹#›</a:t>
            </a:fld>
            <a:endParaRPr lang="nb-NO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85C0D-C269-4657-8DFC-1FB7C155B166}" type="datetime1">
              <a:rPr lang="nb-NO" altLang="zh-CN"/>
              <a:pPr>
                <a:defRPr/>
              </a:pPr>
              <a:t>30.08.2012</a:t>
            </a:fld>
            <a:endParaRPr lang="nb-NO" altLang="zh-CN"/>
          </a:p>
        </p:txBody>
      </p:sp>
      <p:sp>
        <p:nvSpPr>
          <p:cNvPr id="4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Statens forurensningstilsyn (SFT)</a:t>
            </a:r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F4998-D02E-4228-A9A7-7642D6893FF1}" type="slidenum">
              <a:rPr lang="nb-NO" altLang="zh-CN"/>
              <a:pPr>
                <a:defRPr/>
              </a:pPr>
              <a:t>‹#›</a:t>
            </a:fld>
            <a:endParaRPr lang="nb-NO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D91C6-6EA0-4471-8E5B-DA14B326E411}" type="datetime1">
              <a:rPr lang="nb-NO" altLang="zh-CN"/>
              <a:pPr>
                <a:defRPr/>
              </a:pPr>
              <a:t>30.08.2012</a:t>
            </a:fld>
            <a:endParaRPr lang="nb-NO" altLang="zh-CN"/>
          </a:p>
        </p:txBody>
      </p:sp>
      <p:sp>
        <p:nvSpPr>
          <p:cNvPr id="3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Statens forurensningstilsyn (SFT)</a:t>
            </a:r>
          </a:p>
        </p:txBody>
      </p:sp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1EC09-AE66-4CB7-84F7-B733406C53A9}" type="slidenum">
              <a:rPr lang="nb-NO" altLang="zh-CN"/>
              <a:pPr>
                <a:defRPr/>
              </a:pPr>
              <a:t>‹#›</a:t>
            </a:fld>
            <a:endParaRPr lang="nb-NO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B5577-8D1D-4E52-8D34-C4B2F86542F1}" type="datetime1">
              <a:rPr lang="nb-NO" altLang="zh-CN"/>
              <a:pPr>
                <a:defRPr/>
              </a:pPr>
              <a:t>30.08.2012</a:t>
            </a:fld>
            <a:endParaRPr lang="nb-NO" altLang="zh-CN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Statens forurensningstilsyn (SFT)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C4885-C1C4-4D3C-A5A9-DE9AD692A446}" type="slidenum">
              <a:rPr lang="nb-NO" altLang="zh-CN"/>
              <a:pPr>
                <a:defRPr/>
              </a:pPr>
              <a:t>‹#›</a:t>
            </a:fld>
            <a:endParaRPr lang="nb-NO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21625-8B50-4D58-A177-6B4C6C761C5B}" type="datetime1">
              <a:rPr lang="nb-NO" altLang="zh-CN"/>
              <a:pPr>
                <a:defRPr/>
              </a:pPr>
              <a:t>30.08.2012</a:t>
            </a:fld>
            <a:endParaRPr lang="nb-NO" altLang="zh-CN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Statens forurensningstilsyn (SFT)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091FB-4D35-4AC0-A440-CE6A11C8145B}" type="slidenum">
              <a:rPr lang="nb-NO" altLang="zh-CN"/>
              <a:pPr>
                <a:defRPr/>
              </a:pPr>
              <a:t>‹#›</a:t>
            </a:fld>
            <a:endParaRPr lang="nb-NO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zh-CN" smtClean="0"/>
              <a:t>Klikk for å redigere tittelstil</a:t>
            </a:r>
          </a:p>
        </p:txBody>
      </p:sp>
      <p:sp>
        <p:nvSpPr>
          <p:cNvPr id="1027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zh-CN" smtClean="0"/>
              <a:t>Klikk for å redigere tekststiler i malen</a:t>
            </a:r>
          </a:p>
          <a:p>
            <a:pPr lvl="1"/>
            <a:r>
              <a:rPr lang="nb-NO" altLang="zh-CN" smtClean="0"/>
              <a:t>Andre nivå</a:t>
            </a:r>
          </a:p>
          <a:p>
            <a:pPr lvl="2"/>
            <a:r>
              <a:rPr lang="nb-NO" altLang="zh-CN" smtClean="0"/>
              <a:t>Tredje nivå</a:t>
            </a:r>
          </a:p>
          <a:p>
            <a:pPr lvl="3"/>
            <a:r>
              <a:rPr lang="nb-NO" altLang="zh-CN" smtClean="0"/>
              <a:t>Fjerde nivå</a:t>
            </a:r>
          </a:p>
          <a:p>
            <a:pPr lvl="4"/>
            <a:r>
              <a:rPr lang="nb-NO" altLang="zh-CN" smtClean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874CB88-CBC8-494E-BA43-2FF57A912777}" type="datetime1">
              <a:rPr lang="nb-NO" altLang="zh-CN"/>
              <a:pPr>
                <a:defRPr/>
              </a:pPr>
              <a:t>30.08.2012</a:t>
            </a:fld>
            <a:endParaRPr lang="nb-NO" altLang="zh-CN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nb-NO"/>
              <a:t>Statens forurensningstilsyn (SFT)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739B611-7E0D-4592-A8CA-ADFC716BAA7B}" type="slidenum">
              <a:rPr lang="nb-NO" altLang="zh-CN"/>
              <a:pPr>
                <a:defRPr/>
              </a:pPr>
              <a:t>‹#›</a:t>
            </a:fld>
            <a:endParaRPr lang="nb-NO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28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28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28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Rektangel 8"/>
          <p:cNvSpPr/>
          <p:nvPr/>
        </p:nvSpPr>
        <p:spPr>
          <a:xfrm>
            <a:off x="831273" y="2921330"/>
            <a:ext cx="79683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latin typeface="Verdana" pitchFamily="34" charset="0"/>
              </a:rPr>
              <a:t>An Introduction to Norway's Nature Diversity Act and its policy instruments</a:t>
            </a:r>
            <a:r>
              <a:rPr lang="nb-NO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nb-NO" dirty="0" smtClean="0">
                <a:latin typeface="Verdana" pitchFamily="34" charset="0"/>
              </a:rPr>
              <a:t> </a:t>
            </a:r>
            <a:endParaRPr lang="nb-NO" dirty="0"/>
          </a:p>
        </p:txBody>
      </p:sp>
      <p:sp>
        <p:nvSpPr>
          <p:cNvPr id="11" name="TekstSylinder 5"/>
          <p:cNvSpPr txBox="1">
            <a:spLocks noChangeArrowheads="1"/>
          </p:cNvSpPr>
          <p:nvPr/>
        </p:nvSpPr>
        <p:spPr bwMode="auto">
          <a:xfrm>
            <a:off x="4678363" y="5474525"/>
            <a:ext cx="41568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Verdana" pitchFamily="34" charset="0"/>
              </a:rPr>
              <a:t>Torbjørn Lange </a:t>
            </a:r>
          </a:p>
        </p:txBody>
      </p:sp>
      <p:sp>
        <p:nvSpPr>
          <p:cNvPr id="7" name="TekstSylinder 7"/>
          <p:cNvSpPr txBox="1">
            <a:spLocks noChangeArrowheads="1"/>
          </p:cNvSpPr>
          <p:nvPr/>
        </p:nvSpPr>
        <p:spPr bwMode="auto">
          <a:xfrm>
            <a:off x="0" y="6642100"/>
            <a:ext cx="36258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800" dirty="0">
                <a:solidFill>
                  <a:schemeClr val="bg1"/>
                </a:solidFill>
                <a:latin typeface="Verdana" pitchFamily="34" charset="0"/>
              </a:rPr>
              <a:t>Foto: Statens Vegvesen</a:t>
            </a:r>
          </a:p>
          <a:p>
            <a:r>
              <a:rPr lang="nb-NO" sz="800" dirty="0">
                <a:solidFill>
                  <a:schemeClr val="bg1"/>
                </a:solidFill>
                <a:latin typeface="Verdana" pitchFamily="34" charset="0"/>
              </a:rPr>
              <a:t> </a:t>
            </a:r>
          </a:p>
        </p:txBody>
      </p:sp>
      <p:pic>
        <p:nvPicPr>
          <p:cNvPr id="10" name="Bilde 9" descr="Brøytekanter på Sognefjellsveien_2007_Foto Marianne Gjørv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129830" y="1500174"/>
            <a:ext cx="8014170" cy="5357826"/>
          </a:xfrm>
          <a:prstGeom prst="rect">
            <a:avLst/>
          </a:prstGeom>
        </p:spPr>
      </p:pic>
      <p:sp>
        <p:nvSpPr>
          <p:cNvPr id="14" name="TekstSylinder 13"/>
          <p:cNvSpPr txBox="1"/>
          <p:nvPr/>
        </p:nvSpPr>
        <p:spPr>
          <a:xfrm>
            <a:off x="1142976" y="1571612"/>
            <a:ext cx="8001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Verdana" pitchFamily="34" charset="0"/>
              </a:rPr>
              <a:t>The Norwegian Nature Diversity Act - The main objectives and principles</a:t>
            </a:r>
            <a:endParaRPr lang="nb-NO" sz="32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5" name="TekstSylinder 14"/>
          <p:cNvSpPr txBox="1"/>
          <p:nvPr/>
        </p:nvSpPr>
        <p:spPr>
          <a:xfrm>
            <a:off x="4500562" y="4572008"/>
            <a:ext cx="4643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chemeClr val="bg1"/>
                </a:solidFill>
                <a:latin typeface="Verdana" pitchFamily="34" charset="0"/>
              </a:rPr>
              <a:t>Mr.</a:t>
            </a:r>
            <a:r>
              <a:rPr lang="en-GB" sz="20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Verdana" pitchFamily="34" charset="0"/>
              </a:rPr>
              <a:t>Mehli</a:t>
            </a:r>
            <a:r>
              <a:rPr lang="en-GB" sz="2000" dirty="0" smtClean="0">
                <a:solidFill>
                  <a:schemeClr val="bg1"/>
                </a:solidFill>
                <a:latin typeface="Verdana" pitchFamily="34" charset="0"/>
              </a:rPr>
              <a:t> &amp; </a:t>
            </a:r>
            <a:r>
              <a:rPr lang="en-GB" sz="2000" dirty="0" err="1" smtClean="0">
                <a:solidFill>
                  <a:schemeClr val="bg1"/>
                </a:solidFill>
                <a:latin typeface="Verdana" pitchFamily="34" charset="0"/>
              </a:rPr>
              <a:t>Mr.</a:t>
            </a:r>
            <a:r>
              <a:rPr lang="en-GB" sz="2000" dirty="0" smtClean="0">
                <a:solidFill>
                  <a:schemeClr val="bg1"/>
                </a:solidFill>
                <a:latin typeface="Verdana" pitchFamily="34" charset="0"/>
              </a:rPr>
              <a:t> Schei</a:t>
            </a:r>
          </a:p>
          <a:p>
            <a:r>
              <a:rPr lang="en-GB" sz="2000" dirty="0" smtClean="0">
                <a:solidFill>
                  <a:schemeClr val="bg1"/>
                </a:solidFill>
                <a:latin typeface="Verdana" pitchFamily="34" charset="0"/>
              </a:rPr>
              <a:t>China </a:t>
            </a:r>
            <a:r>
              <a:rPr lang="en-GB" sz="2000" dirty="0" err="1" smtClean="0">
                <a:solidFill>
                  <a:schemeClr val="bg1"/>
                </a:solidFill>
                <a:latin typeface="Verdana" pitchFamily="34" charset="0"/>
              </a:rPr>
              <a:t>sept</a:t>
            </a:r>
            <a:r>
              <a:rPr lang="en-GB" sz="2000" dirty="0" smtClean="0">
                <a:solidFill>
                  <a:schemeClr val="bg1"/>
                </a:solidFill>
                <a:latin typeface="Verdana" pitchFamily="34" charset="0"/>
              </a:rPr>
              <a:t> 2012</a:t>
            </a:r>
            <a:endParaRPr lang="nb-NO" sz="2000" dirty="0"/>
          </a:p>
        </p:txBody>
      </p:sp>
      <p:sp>
        <p:nvSpPr>
          <p:cNvPr id="13" name="TekstSylinder 7"/>
          <p:cNvSpPr txBox="1">
            <a:spLocks noChangeArrowheads="1"/>
          </p:cNvSpPr>
          <p:nvPr/>
        </p:nvSpPr>
        <p:spPr bwMode="auto">
          <a:xfrm>
            <a:off x="1357290" y="6500834"/>
            <a:ext cx="146685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sz="800" dirty="0" smtClean="0">
                <a:solidFill>
                  <a:schemeClr val="bg1"/>
                </a:solidFill>
                <a:latin typeface="Verdana" pitchFamily="34" charset="0"/>
              </a:rPr>
              <a:t>Photo: </a:t>
            </a:r>
            <a:r>
              <a:rPr lang="nb-NO" sz="800" dirty="0">
                <a:solidFill>
                  <a:schemeClr val="bg1"/>
                </a:solidFill>
                <a:latin typeface="Verdana" pitchFamily="34" charset="0"/>
              </a:rPr>
              <a:t>Marianne Gjørv</a:t>
            </a:r>
            <a:endParaRPr lang="nb-NO" sz="800" dirty="0">
              <a:solidFill>
                <a:schemeClr val="bg1"/>
              </a:solidFill>
            </a:endParaRPr>
          </a:p>
        </p:txBody>
      </p:sp>
      <p:pic>
        <p:nvPicPr>
          <p:cNvPr id="1026" name="Picture 2" descr="\\CFIL-0015.tjenester.u.dep.no\1400$\Hjem\MD40667\MD_2engel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394539"/>
            <a:ext cx="2162175" cy="10310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olarsnipe - Copyright: Morten Ekker"/>
          <p:cNvPicPr>
            <a:picLocks noChangeAspect="1" noChangeArrowheads="1"/>
          </p:cNvPicPr>
          <p:nvPr/>
        </p:nvPicPr>
        <p:blipFill>
          <a:blip r:embed="rId3" cstate="print"/>
          <a:srcRect r="11486"/>
          <a:stretch>
            <a:fillRect/>
          </a:stretch>
        </p:blipFill>
        <p:spPr bwMode="auto">
          <a:xfrm>
            <a:off x="1133790" y="1313244"/>
            <a:ext cx="801021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ittel 1"/>
          <p:cNvSpPr>
            <a:spLocks noGrp="1"/>
          </p:cNvSpPr>
          <p:nvPr>
            <p:ph type="title"/>
          </p:nvPr>
        </p:nvSpPr>
        <p:spPr>
          <a:xfrm>
            <a:off x="1000100" y="0"/>
            <a:ext cx="7900987" cy="1238250"/>
          </a:xfrm>
        </p:spPr>
        <p:txBody>
          <a:bodyPr/>
          <a:lstStyle/>
          <a:p>
            <a:r>
              <a:rPr lang="nb-NO" sz="2800" dirty="0" smtClean="0">
                <a:solidFill>
                  <a:schemeClr val="tx1"/>
                </a:solidFill>
                <a:latin typeface="Verdana" pitchFamily="34" charset="0"/>
              </a:rPr>
              <a:t>Key </a:t>
            </a:r>
            <a:r>
              <a:rPr lang="nb-NO" sz="2800" dirty="0" err="1" smtClean="0">
                <a:solidFill>
                  <a:schemeClr val="tx1"/>
                </a:solidFill>
                <a:latin typeface="Verdana" pitchFamily="34" charset="0"/>
              </a:rPr>
              <a:t>principles</a:t>
            </a:r>
            <a:r>
              <a:rPr lang="nb-NO" sz="2800" dirty="0" smtClean="0">
                <a:solidFill>
                  <a:schemeClr val="tx1"/>
                </a:solidFill>
                <a:latin typeface="Verdana" pitchFamily="34" charset="0"/>
              </a:rPr>
              <a:t> for </a:t>
            </a:r>
            <a:r>
              <a:rPr lang="nb-NO" sz="2800" dirty="0" err="1" smtClean="0">
                <a:solidFill>
                  <a:schemeClr val="tx1"/>
                </a:solidFill>
                <a:latin typeface="Verdana" pitchFamily="34" charset="0"/>
              </a:rPr>
              <a:t>sustainable</a:t>
            </a:r>
            <a:r>
              <a:rPr lang="nb-NO" sz="28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nb-NO" sz="2800" dirty="0" err="1" smtClean="0">
                <a:solidFill>
                  <a:schemeClr val="tx1"/>
                </a:solidFill>
                <a:latin typeface="Verdana" pitchFamily="34" charset="0"/>
              </a:rPr>
              <a:t>use</a:t>
            </a:r>
            <a:r>
              <a:rPr lang="nb-NO" sz="2800" dirty="0" smtClean="0">
                <a:solidFill>
                  <a:schemeClr val="tx1"/>
                </a:solidFill>
                <a:latin typeface="Verdana" pitchFamily="34" charset="0"/>
              </a:rPr>
              <a:t> (4)</a:t>
            </a:r>
            <a:r>
              <a:rPr lang="nb-NO" sz="3600" dirty="0" smtClean="0">
                <a:solidFill>
                  <a:schemeClr val="tx1"/>
                </a:solidFill>
              </a:rPr>
              <a:t/>
            </a:r>
            <a:br>
              <a:rPr lang="nb-NO" sz="3600" dirty="0" smtClean="0">
                <a:solidFill>
                  <a:schemeClr val="tx1"/>
                </a:solidFill>
              </a:rPr>
            </a:br>
            <a:r>
              <a:rPr lang="nb-NO" sz="3200" dirty="0" err="1" smtClean="0">
                <a:latin typeface="Verdana" pitchFamily="34" charset="0"/>
              </a:rPr>
              <a:t>Knowledge</a:t>
            </a:r>
            <a:r>
              <a:rPr lang="nb-NO" sz="3200" dirty="0" smtClean="0">
                <a:latin typeface="Verdana" pitchFamily="34" charset="0"/>
              </a:rPr>
              <a:t> </a:t>
            </a:r>
            <a:r>
              <a:rPr lang="nb-NO" sz="3200" dirty="0" err="1" smtClean="0">
                <a:latin typeface="Verdana" pitchFamily="34" charset="0"/>
              </a:rPr>
              <a:t>based</a:t>
            </a:r>
            <a:r>
              <a:rPr lang="nb-NO" sz="3200" dirty="0" smtClean="0">
                <a:latin typeface="Verdana" pitchFamily="34" charset="0"/>
              </a:rPr>
              <a:t> </a:t>
            </a:r>
            <a:r>
              <a:rPr lang="nb-NO" sz="3200" dirty="0" err="1" smtClean="0">
                <a:latin typeface="Verdana" pitchFamily="34" charset="0"/>
              </a:rPr>
              <a:t>management</a:t>
            </a:r>
            <a:endParaRPr lang="nb-NO" sz="32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7412" name="TekstSylinder 7"/>
          <p:cNvSpPr txBox="1">
            <a:spLocks noChangeArrowheads="1"/>
          </p:cNvSpPr>
          <p:nvPr/>
        </p:nvSpPr>
        <p:spPr bwMode="auto">
          <a:xfrm>
            <a:off x="1057275" y="6275388"/>
            <a:ext cx="50022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b-NO" sz="1800">
              <a:latin typeface="Verdana" pitchFamily="34" charset="0"/>
            </a:endParaRPr>
          </a:p>
        </p:txBody>
      </p:sp>
      <p:sp>
        <p:nvSpPr>
          <p:cNvPr id="10" name="TekstSylinder 9"/>
          <p:cNvSpPr txBox="1">
            <a:spLocks noChangeArrowheads="1"/>
          </p:cNvSpPr>
          <p:nvPr/>
        </p:nvSpPr>
        <p:spPr bwMode="auto">
          <a:xfrm>
            <a:off x="1428728" y="1643050"/>
            <a:ext cx="7215238" cy="3083921"/>
          </a:xfrm>
          <a:prstGeom prst="rect">
            <a:avLst/>
          </a:prstGeom>
          <a:solidFill>
            <a:srgbClr val="C9EB9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latin typeface="Verdana" pitchFamily="34" charset="0"/>
              </a:rPr>
              <a:t>One of the basic fundaments of the Act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Verdana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en-US" sz="8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Verdana" pitchFamily="34" charset="0"/>
              </a:rPr>
              <a:t>Decisions shall be based on: </a:t>
            </a:r>
          </a:p>
          <a:p>
            <a:pPr>
              <a:lnSpc>
                <a:spcPct val="90000"/>
              </a:lnSpc>
            </a:pPr>
            <a:endParaRPr lang="en-US" sz="24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endParaRPr lang="en-US" sz="800" dirty="0" smtClean="0">
              <a:latin typeface="Verdana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Verdana" pitchFamily="34" charset="0"/>
              </a:rPr>
              <a:t>Scientific knowledge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Verdana" pitchFamily="34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Verdana" pitchFamily="34" charset="0"/>
              </a:rPr>
              <a:t>Knowledge based on experience</a:t>
            </a:r>
          </a:p>
          <a:p>
            <a:pPr>
              <a:lnSpc>
                <a:spcPct val="90000"/>
              </a:lnSpc>
            </a:pPr>
            <a:endParaRPr lang="en-US" sz="24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endParaRPr lang="nb-NO" sz="800" dirty="0">
              <a:latin typeface="Verdana" pitchFamily="34" charset="0"/>
            </a:endParaRPr>
          </a:p>
        </p:txBody>
      </p:sp>
      <p:sp>
        <p:nvSpPr>
          <p:cNvPr id="17414" name="TekstSylinder 10"/>
          <p:cNvSpPr txBox="1">
            <a:spLocks noChangeArrowheads="1"/>
          </p:cNvSpPr>
          <p:nvPr/>
        </p:nvSpPr>
        <p:spPr bwMode="auto">
          <a:xfrm>
            <a:off x="7742238" y="6638306"/>
            <a:ext cx="1401762" cy="219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sz="800" dirty="0" smtClean="0">
                <a:solidFill>
                  <a:schemeClr val="bg1"/>
                </a:solidFill>
                <a:latin typeface="Verdana" pitchFamily="34" charset="0"/>
              </a:rPr>
              <a:t>Photo: </a:t>
            </a:r>
            <a:r>
              <a:rPr lang="nb-NO" sz="800" dirty="0">
                <a:solidFill>
                  <a:schemeClr val="bg1"/>
                </a:solidFill>
                <a:latin typeface="Verdana" pitchFamily="34" charset="0"/>
              </a:rPr>
              <a:t>Morten </a:t>
            </a:r>
            <a:r>
              <a:rPr lang="nb-NO" sz="800" dirty="0" err="1">
                <a:solidFill>
                  <a:schemeClr val="bg1"/>
                </a:solidFill>
                <a:latin typeface="Verdana" pitchFamily="34" charset="0"/>
              </a:rPr>
              <a:t>Ekker</a:t>
            </a:r>
            <a:endParaRPr lang="nb-NO" sz="8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8"/>
          <p:cNvPicPr>
            <a:picLocks noChangeAspect="1" noChangeArrowheads="1"/>
          </p:cNvPicPr>
          <p:nvPr/>
        </p:nvPicPr>
        <p:blipFill>
          <a:blip r:embed="rId3" cstate="print"/>
          <a:srcRect r="10918" b="11198"/>
          <a:stretch>
            <a:fillRect/>
          </a:stretch>
        </p:blipFill>
        <p:spPr bwMode="auto">
          <a:xfrm>
            <a:off x="1142976" y="1436024"/>
            <a:ext cx="8001022" cy="566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952500" y="263525"/>
            <a:ext cx="7593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b-NO"/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2143108" y="285728"/>
            <a:ext cx="4833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 dirty="0" smtClean="0">
                <a:latin typeface="Verdana" pitchFamily="34" charset="0"/>
              </a:rPr>
              <a:t>Priority species</a:t>
            </a:r>
            <a:endParaRPr lang="en-GB" sz="3200" dirty="0"/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1571604" y="1785926"/>
            <a:ext cx="6215106" cy="3416320"/>
          </a:xfrm>
          <a:prstGeom prst="rect">
            <a:avLst/>
          </a:prstGeom>
          <a:solidFill>
            <a:srgbClr val="C9EB9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 smtClean="0">
                <a:latin typeface="Verdana" pitchFamily="34" charset="0"/>
              </a:rPr>
              <a:t>Modernization - </a:t>
            </a:r>
            <a:r>
              <a:rPr lang="en-US" dirty="0" smtClean="0">
                <a:latin typeface="Verdana" pitchFamily="34" charset="0"/>
              </a:rPr>
              <a:t>species and their habitats in context 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Verdana" pitchFamily="34" charset="0"/>
            </a:endParaRPr>
          </a:p>
          <a:p>
            <a:r>
              <a:rPr lang="en-US" dirty="0" smtClean="0">
                <a:latin typeface="Verdana" pitchFamily="34" charset="0"/>
              </a:rPr>
              <a:t>Establish functional ecological areas for species 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Verdana" pitchFamily="34" charset="0"/>
            </a:endParaRPr>
          </a:p>
          <a:p>
            <a:r>
              <a:rPr lang="en-US" dirty="0" smtClean="0">
                <a:latin typeface="Verdana" pitchFamily="34" charset="0"/>
              </a:rPr>
              <a:t>Dynamic:</a:t>
            </a:r>
          </a:p>
          <a:p>
            <a:pPr lvl="1"/>
            <a:r>
              <a:rPr lang="en-US" dirty="0" smtClean="0">
                <a:latin typeface="Verdana" pitchFamily="34" charset="0"/>
              </a:rPr>
              <a:t> Active measures</a:t>
            </a:r>
          </a:p>
          <a:p>
            <a:pPr lvl="1"/>
            <a:endParaRPr lang="en-GB" dirty="0" smtClean="0">
              <a:latin typeface="Verdana" pitchFamily="34" charset="0"/>
            </a:endParaRPr>
          </a:p>
          <a:p>
            <a:pPr lvl="1"/>
            <a:r>
              <a:rPr lang="en-GB" dirty="0" smtClean="0">
                <a:latin typeface="Verdana" pitchFamily="34" charset="0"/>
              </a:rPr>
              <a:t> Ecological areas are not static</a:t>
            </a:r>
          </a:p>
          <a:p>
            <a:pPr lvl="1"/>
            <a:endParaRPr lang="en-GB" dirty="0" smtClean="0">
              <a:latin typeface="Verdana" pitchFamily="34" charset="0"/>
            </a:endParaRPr>
          </a:p>
          <a:p>
            <a:pPr lvl="1"/>
            <a:r>
              <a:rPr lang="en-GB" dirty="0" smtClean="0">
                <a:latin typeface="Verdana" pitchFamily="34" charset="0"/>
              </a:rPr>
              <a:t> Abolish priority</a:t>
            </a:r>
          </a:p>
          <a:p>
            <a:pPr lvl="1"/>
            <a:endParaRPr lang="en-GB" dirty="0" smtClean="0">
              <a:latin typeface="Verdana" pitchFamily="34" charset="0"/>
            </a:endParaRPr>
          </a:p>
        </p:txBody>
      </p:sp>
      <p:sp>
        <p:nvSpPr>
          <p:cNvPr id="21510" name="TekstSylinder 9"/>
          <p:cNvSpPr txBox="1">
            <a:spLocks noChangeArrowheads="1"/>
          </p:cNvSpPr>
          <p:nvPr/>
        </p:nvSpPr>
        <p:spPr bwMode="auto">
          <a:xfrm>
            <a:off x="4762005" y="6341422"/>
            <a:ext cx="25650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sz="1600" dirty="0" err="1" smtClean="0">
                <a:solidFill>
                  <a:schemeClr val="bg1"/>
                </a:solidFill>
                <a:latin typeface="Verdana" pitchFamily="34" charset="0"/>
              </a:rPr>
              <a:t>Cucujus</a:t>
            </a:r>
            <a:r>
              <a:rPr lang="nb-NO" sz="16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nb-NO" sz="1600" dirty="0" err="1" smtClean="0">
                <a:solidFill>
                  <a:schemeClr val="bg1"/>
                </a:solidFill>
                <a:latin typeface="Verdana" pitchFamily="34" charset="0"/>
              </a:rPr>
              <a:t>cinnaberinus</a:t>
            </a:r>
            <a:r>
              <a:rPr lang="nb-NO" sz="1600" dirty="0" smtClean="0">
                <a:solidFill>
                  <a:schemeClr val="bg1"/>
                </a:solidFill>
                <a:latin typeface="Verdana" pitchFamily="34" charset="0"/>
              </a:rPr>
              <a:t>                   </a:t>
            </a:r>
            <a:endParaRPr lang="nb-NO" sz="16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1511" name="TekstSylinder 10"/>
          <p:cNvSpPr txBox="1">
            <a:spLocks noChangeArrowheads="1"/>
          </p:cNvSpPr>
          <p:nvPr/>
        </p:nvSpPr>
        <p:spPr bwMode="auto">
          <a:xfrm>
            <a:off x="7445375" y="5924550"/>
            <a:ext cx="20304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800">
                <a:solidFill>
                  <a:schemeClr val="bg1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21512" name="TekstSylinder 7"/>
          <p:cNvSpPr txBox="1">
            <a:spLocks noChangeArrowheads="1"/>
          </p:cNvSpPr>
          <p:nvPr/>
        </p:nvSpPr>
        <p:spPr bwMode="auto">
          <a:xfrm>
            <a:off x="7812232" y="6642556"/>
            <a:ext cx="133176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sz="800" dirty="0" smtClean="0">
                <a:solidFill>
                  <a:schemeClr val="bg1"/>
                </a:solidFill>
                <a:latin typeface="Verdana" pitchFamily="34" charset="0"/>
              </a:rPr>
              <a:t>Photo:  </a:t>
            </a:r>
            <a:r>
              <a:rPr lang="nb-NO" sz="800" dirty="0">
                <a:solidFill>
                  <a:schemeClr val="bg1"/>
                </a:solidFill>
                <a:latin typeface="Verdana" pitchFamily="34" charset="0"/>
              </a:rPr>
              <a:t>Stefan </a:t>
            </a:r>
            <a:r>
              <a:rPr lang="nb-NO" sz="800" dirty="0" err="1">
                <a:solidFill>
                  <a:schemeClr val="bg1"/>
                </a:solidFill>
                <a:latin typeface="Verdana" pitchFamily="34" charset="0"/>
              </a:rPr>
              <a:t>Olberg</a:t>
            </a:r>
            <a:endParaRPr lang="nb-NO" sz="800" dirty="0">
              <a:latin typeface="Verdana" pitchFamily="34" charset="0"/>
            </a:endParaRPr>
          </a:p>
        </p:txBody>
      </p:sp>
      <p:grpSp>
        <p:nvGrpSpPr>
          <p:cNvPr id="2" name="Gruppe 10"/>
          <p:cNvGrpSpPr>
            <a:grpSpLocks/>
          </p:cNvGrpSpPr>
          <p:nvPr/>
        </p:nvGrpSpPr>
        <p:grpSpPr bwMode="auto">
          <a:xfrm>
            <a:off x="7399338" y="0"/>
            <a:ext cx="1563687" cy="1414463"/>
            <a:chOff x="1020763" y="1603778"/>
            <a:chExt cx="4412474" cy="4435072"/>
          </a:xfrm>
        </p:grpSpPr>
        <p:sp>
          <p:nvSpPr>
            <p:cNvPr id="10" name="Likebent trekant 9"/>
            <p:cNvSpPr/>
            <p:nvPr/>
          </p:nvSpPr>
          <p:spPr>
            <a:xfrm>
              <a:off x="1020763" y="1713286"/>
              <a:ext cx="4412474" cy="4325564"/>
            </a:xfrm>
            <a:prstGeom prst="triangle">
              <a:avLst/>
            </a:prstGeom>
            <a:solidFill>
              <a:srgbClr val="C9EB9B"/>
            </a:solidFill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 dirty="0"/>
            </a:p>
          </p:txBody>
        </p:sp>
        <p:sp>
          <p:nvSpPr>
            <p:cNvPr id="11" name="Likebent trekant 10"/>
            <p:cNvSpPr/>
            <p:nvPr/>
          </p:nvSpPr>
          <p:spPr>
            <a:xfrm>
              <a:off x="1827104" y="1648578"/>
              <a:ext cx="2795314" cy="2772540"/>
            </a:xfrm>
            <a:prstGeom prst="triangl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12" name="Likebent trekant 11"/>
            <p:cNvSpPr/>
            <p:nvPr/>
          </p:nvSpPr>
          <p:spPr>
            <a:xfrm>
              <a:off x="2481136" y="1603778"/>
              <a:ext cx="1505169" cy="1488314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pic>
          <p:nvPicPr>
            <p:cNvPr id="21519" name="Picture 4" descr="Rondan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09876" y="2413102"/>
              <a:ext cx="779326" cy="585685"/>
            </a:xfrm>
            <a:prstGeom prst="rect">
              <a:avLst/>
            </a:prstGeom>
            <a:noFill/>
            <a:ln w="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1520" name="Picture 10" descr="G:\navd\MD40072\MINEDOK\My Pictures\Stigen-OEB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46339" y="3186313"/>
              <a:ext cx="1518970" cy="1139625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1521" name="Picture 2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11388" y="4689673"/>
              <a:ext cx="2063387" cy="1126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514" name="Line 10"/>
          <p:cNvSpPr>
            <a:spLocks noChangeShapeType="1"/>
          </p:cNvSpPr>
          <p:nvPr/>
        </p:nvSpPr>
        <p:spPr bwMode="auto">
          <a:xfrm flipV="1">
            <a:off x="6354763" y="647700"/>
            <a:ext cx="1160462" cy="3175"/>
          </a:xfrm>
          <a:prstGeom prst="line">
            <a:avLst/>
          </a:prstGeom>
          <a:noFill/>
          <a:ln w="101600">
            <a:solidFill>
              <a:srgbClr val="92D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b-NO"/>
          </a:p>
        </p:txBody>
      </p:sp>
      <p:sp>
        <p:nvSpPr>
          <p:cNvPr id="21515" name="Line 8"/>
          <p:cNvSpPr>
            <a:spLocks noChangeShapeType="1"/>
          </p:cNvSpPr>
          <p:nvPr/>
        </p:nvSpPr>
        <p:spPr bwMode="auto">
          <a:xfrm>
            <a:off x="6780213" y="257175"/>
            <a:ext cx="1028700" cy="0"/>
          </a:xfrm>
          <a:prstGeom prst="line">
            <a:avLst/>
          </a:prstGeom>
          <a:noFill/>
          <a:ln w="1016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262414"/>
            <a:ext cx="8001024" cy="559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ittel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5119711" cy="857256"/>
          </a:xfrm>
        </p:spPr>
        <p:txBody>
          <a:bodyPr/>
          <a:lstStyle/>
          <a:p>
            <a:r>
              <a:rPr lang="nb-NO" sz="3200" dirty="0" err="1" smtClean="0">
                <a:solidFill>
                  <a:schemeClr val="tx1"/>
                </a:solidFill>
                <a:latin typeface="Verdana" pitchFamily="34" charset="0"/>
              </a:rPr>
              <a:t>Selected</a:t>
            </a:r>
            <a:r>
              <a:rPr lang="nb-NO" sz="3200" dirty="0" smtClean="0">
                <a:solidFill>
                  <a:schemeClr val="tx1"/>
                </a:solidFill>
                <a:latin typeface="Verdana" pitchFamily="34" charset="0"/>
              </a:rPr>
              <a:t> habitat types</a:t>
            </a:r>
            <a:endParaRPr lang="nb-NO" sz="3200" dirty="0" smtClean="0">
              <a:latin typeface="Verdana" pitchFamily="34" charset="0"/>
            </a:endParaRPr>
          </a:p>
        </p:txBody>
      </p:sp>
      <p:sp>
        <p:nvSpPr>
          <p:cNvPr id="8" name="TekstSylinder 7"/>
          <p:cNvSpPr txBox="1">
            <a:spLocks noChangeArrowheads="1"/>
          </p:cNvSpPr>
          <p:nvPr/>
        </p:nvSpPr>
        <p:spPr bwMode="auto">
          <a:xfrm>
            <a:off x="1357290" y="2143116"/>
            <a:ext cx="7572427" cy="3739485"/>
          </a:xfrm>
          <a:prstGeom prst="rect">
            <a:avLst/>
          </a:prstGeom>
          <a:solidFill>
            <a:srgbClr val="C9EB9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GB" sz="2400" dirty="0" smtClean="0">
                <a:latin typeface="Verdana" pitchFamily="34" charset="0"/>
              </a:rPr>
              <a:t>Common rules for the management of biodiversity outside the protected areas</a:t>
            </a:r>
          </a:p>
          <a:p>
            <a:pPr>
              <a:spcAft>
                <a:spcPts val="300"/>
              </a:spcAft>
            </a:pPr>
            <a:endParaRPr lang="en-GB" sz="2400" dirty="0" smtClean="0">
              <a:latin typeface="Verdana" pitchFamily="34" charset="0"/>
            </a:endParaRPr>
          </a:p>
          <a:p>
            <a:pPr marL="0" lvl="1"/>
            <a:endParaRPr lang="en-GB" sz="800" dirty="0" smtClean="0">
              <a:latin typeface="Verdana" pitchFamily="34" charset="0"/>
            </a:endParaRPr>
          </a:p>
          <a:p>
            <a:pPr marL="0" lvl="1"/>
            <a:r>
              <a:rPr lang="en-GB" sz="2400" dirty="0" smtClean="0">
                <a:latin typeface="Verdana" pitchFamily="34" charset="0"/>
              </a:rPr>
              <a:t>The authorities shall take special account of areas of selected habitat types</a:t>
            </a:r>
          </a:p>
          <a:p>
            <a:pPr marL="0" lvl="1"/>
            <a:endParaRPr lang="en-GB" sz="2400" dirty="0" smtClean="0">
              <a:latin typeface="Verdana" pitchFamily="34" charset="0"/>
            </a:endParaRPr>
          </a:p>
          <a:p>
            <a:pPr marL="0" lvl="1"/>
            <a:endParaRPr lang="en-GB" sz="800" dirty="0" smtClean="0">
              <a:latin typeface="Verdana" pitchFamily="34" charset="0"/>
            </a:endParaRPr>
          </a:p>
          <a:p>
            <a:pPr marL="0" lvl="1"/>
            <a:r>
              <a:rPr lang="en-GB" sz="2400" dirty="0" smtClean="0">
                <a:latin typeface="Verdana" pitchFamily="34" charset="0"/>
              </a:rPr>
              <a:t>Increases predictability and responsibility </a:t>
            </a:r>
          </a:p>
          <a:p>
            <a:pPr marL="0" lvl="1"/>
            <a:endParaRPr lang="en-GB" sz="2400" dirty="0" smtClean="0">
              <a:latin typeface="Verdana" pitchFamily="34" charset="0"/>
            </a:endParaRPr>
          </a:p>
          <a:p>
            <a:pPr marL="0" lvl="1"/>
            <a:endParaRPr lang="en-GB" sz="2400" dirty="0">
              <a:latin typeface="Verdana" pitchFamily="34" charset="0"/>
            </a:endParaRPr>
          </a:p>
        </p:txBody>
      </p:sp>
      <p:grpSp>
        <p:nvGrpSpPr>
          <p:cNvPr id="2" name="Gruppe 7"/>
          <p:cNvGrpSpPr>
            <a:grpSpLocks/>
          </p:cNvGrpSpPr>
          <p:nvPr/>
        </p:nvGrpSpPr>
        <p:grpSpPr bwMode="auto">
          <a:xfrm>
            <a:off x="7410450" y="158750"/>
            <a:ext cx="1563688" cy="1414463"/>
            <a:chOff x="1020763" y="1603778"/>
            <a:chExt cx="4412474" cy="4435072"/>
          </a:xfrm>
        </p:grpSpPr>
        <p:sp>
          <p:nvSpPr>
            <p:cNvPr id="10" name="Likebent trekant 9"/>
            <p:cNvSpPr/>
            <p:nvPr/>
          </p:nvSpPr>
          <p:spPr>
            <a:xfrm>
              <a:off x="1020763" y="1713286"/>
              <a:ext cx="4412474" cy="4325564"/>
            </a:xfrm>
            <a:prstGeom prst="triangle">
              <a:avLst/>
            </a:prstGeom>
            <a:solidFill>
              <a:srgbClr val="C9EB9B"/>
            </a:solidFill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 dirty="0"/>
            </a:p>
          </p:txBody>
        </p:sp>
        <p:sp>
          <p:nvSpPr>
            <p:cNvPr id="11" name="Likebent trekant 10"/>
            <p:cNvSpPr/>
            <p:nvPr/>
          </p:nvSpPr>
          <p:spPr>
            <a:xfrm>
              <a:off x="1827103" y="1648578"/>
              <a:ext cx="2795313" cy="2772540"/>
            </a:xfrm>
            <a:prstGeom prst="triangl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12" name="Likebent trekant 11"/>
            <p:cNvSpPr/>
            <p:nvPr/>
          </p:nvSpPr>
          <p:spPr>
            <a:xfrm>
              <a:off x="2481135" y="1603778"/>
              <a:ext cx="1505168" cy="1488314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pic>
          <p:nvPicPr>
            <p:cNvPr id="25611" name="Picture 4" descr="Rondan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09876" y="2413102"/>
              <a:ext cx="779326" cy="585685"/>
            </a:xfrm>
            <a:prstGeom prst="rect">
              <a:avLst/>
            </a:prstGeom>
            <a:noFill/>
            <a:ln w="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5612" name="Picture 10" descr="G:\navd\MD40072\MINEDOK\My Pictures\Stigen-OEB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46339" y="3186313"/>
              <a:ext cx="1518970" cy="1139625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5613" name="Picture 2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11388" y="4689673"/>
              <a:ext cx="2063387" cy="1126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607" name="TekstSylinder 14"/>
          <p:cNvSpPr txBox="1">
            <a:spLocks noChangeArrowheads="1"/>
          </p:cNvSpPr>
          <p:nvPr/>
        </p:nvSpPr>
        <p:spPr bwMode="auto">
          <a:xfrm>
            <a:off x="1428728" y="6143644"/>
            <a:ext cx="192882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sz="1400" dirty="0" err="1" smtClean="0">
                <a:solidFill>
                  <a:schemeClr val="bg1"/>
                </a:solidFill>
                <a:latin typeface="Verdana" pitchFamily="34" charset="0"/>
              </a:rPr>
              <a:t>Hay</a:t>
            </a:r>
            <a:r>
              <a:rPr lang="nb-NO" sz="14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nb-NO" sz="1400" dirty="0" err="1" smtClean="0">
                <a:solidFill>
                  <a:schemeClr val="bg1"/>
                </a:solidFill>
                <a:latin typeface="Verdana" pitchFamily="34" charset="0"/>
              </a:rPr>
              <a:t>meadow</a:t>
            </a:r>
            <a:endParaRPr lang="nb-NO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4" name="TekstSylinder 12"/>
          <p:cNvSpPr txBox="1">
            <a:spLocks noChangeArrowheads="1"/>
          </p:cNvSpPr>
          <p:nvPr/>
        </p:nvSpPr>
        <p:spPr bwMode="auto">
          <a:xfrm>
            <a:off x="7540625" y="6642556"/>
            <a:ext cx="160337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800" dirty="0" smtClean="0">
                <a:solidFill>
                  <a:schemeClr val="bg1"/>
                </a:solidFill>
                <a:latin typeface="Verdana" pitchFamily="34" charset="0"/>
              </a:rPr>
              <a:t>Photo: Asbjørn </a:t>
            </a:r>
            <a:r>
              <a:rPr lang="nb-NO" sz="800" dirty="0" err="1" smtClean="0">
                <a:solidFill>
                  <a:schemeClr val="bg1"/>
                </a:solidFill>
                <a:latin typeface="Verdana" pitchFamily="34" charset="0"/>
              </a:rPr>
              <a:t>Børset</a:t>
            </a:r>
            <a:endParaRPr lang="nb-NO" sz="8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 flipV="1">
            <a:off x="6357950" y="857232"/>
            <a:ext cx="1257300" cy="0"/>
          </a:xfrm>
          <a:prstGeom prst="line">
            <a:avLst/>
          </a:prstGeom>
          <a:noFill/>
          <a:ln w="101600">
            <a:solidFill>
              <a:srgbClr val="92D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795" y="176337"/>
            <a:ext cx="4286279" cy="882650"/>
          </a:xfrm>
        </p:spPr>
        <p:txBody>
          <a:bodyPr/>
          <a:lstStyle/>
          <a:p>
            <a:pPr eaLnBrk="1" hangingPunct="1"/>
            <a:r>
              <a:rPr lang="en-GB" sz="3200" dirty="0" smtClean="0">
                <a:solidFill>
                  <a:schemeClr val="tx1"/>
                </a:solidFill>
                <a:latin typeface="Verdana" pitchFamily="34" charset="0"/>
              </a:rPr>
              <a:t>Genetic material</a:t>
            </a:r>
            <a:endParaRPr lang="nb-NO" sz="32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3475" y="1500174"/>
            <a:ext cx="7653367" cy="4549788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latin typeface="Verdana" pitchFamily="34" charset="0"/>
              </a:rPr>
              <a:t>Access to Norwegian genetic resources</a:t>
            </a:r>
          </a:p>
          <a:p>
            <a:pPr marL="0" indent="0">
              <a:buNone/>
            </a:pPr>
            <a:endParaRPr lang="en-US" sz="1200" dirty="0" smtClean="0">
              <a:latin typeface="Verdana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Verdana" pitchFamily="34" charset="0"/>
              </a:rPr>
              <a:t>Benefit sharing </a:t>
            </a:r>
          </a:p>
          <a:p>
            <a:pPr marL="0" indent="0">
              <a:buNone/>
            </a:pPr>
            <a:endParaRPr lang="en-US" sz="1200" dirty="0" smtClean="0">
              <a:latin typeface="Verdana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Verdana" pitchFamily="34" charset="0"/>
              </a:rPr>
              <a:t>Genetic material from other countries</a:t>
            </a:r>
            <a:endParaRPr lang="nb-NO" sz="2800" dirty="0" smtClean="0">
              <a:latin typeface="Verdana" pitchFamily="34" charset="0"/>
            </a:endParaRPr>
          </a:p>
          <a:p>
            <a:pPr>
              <a:buNone/>
            </a:pPr>
            <a:endParaRPr lang="nb-NO" sz="2800" dirty="0" smtClean="0"/>
          </a:p>
          <a:p>
            <a:pPr eaLnBrk="1" hangingPunct="1">
              <a:buFontTx/>
              <a:buNone/>
            </a:pPr>
            <a:endParaRPr lang="en-GB" sz="1600" dirty="0" smtClean="0"/>
          </a:p>
        </p:txBody>
      </p:sp>
      <p:pic>
        <p:nvPicPr>
          <p:cNvPr id="16388" name="Picture 4" descr="fig2-8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5558" y="3556993"/>
            <a:ext cx="5429288" cy="3064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6858016" y="4071942"/>
            <a:ext cx="207170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sz="1600" dirty="0" err="1">
                <a:latin typeface="Verdana" pitchFamily="34" charset="0"/>
              </a:rPr>
              <a:t>Fungus</a:t>
            </a:r>
            <a:r>
              <a:rPr lang="nb-NO" sz="1600" dirty="0">
                <a:latin typeface="Verdana" pitchFamily="34" charset="0"/>
              </a:rPr>
              <a:t> (</a:t>
            </a:r>
            <a:r>
              <a:rPr lang="nb-NO" sz="1600" dirty="0" err="1">
                <a:latin typeface="Verdana" pitchFamily="34" charset="0"/>
              </a:rPr>
              <a:t>Tolypocladium</a:t>
            </a:r>
            <a:r>
              <a:rPr lang="nb-NO" sz="1600" dirty="0">
                <a:latin typeface="Verdana" pitchFamily="34" charset="0"/>
              </a:rPr>
              <a:t> </a:t>
            </a:r>
            <a:r>
              <a:rPr lang="nb-NO" sz="1600" dirty="0" err="1">
                <a:latin typeface="Verdana" pitchFamily="34" charset="0"/>
              </a:rPr>
              <a:t>inflatum</a:t>
            </a:r>
            <a:r>
              <a:rPr lang="nb-NO" sz="1600" dirty="0">
                <a:latin typeface="Verdana" pitchFamily="34" charset="0"/>
              </a:rPr>
              <a:t>) basis for </a:t>
            </a:r>
            <a:r>
              <a:rPr lang="nb-NO" sz="1600" dirty="0" err="1">
                <a:latin typeface="Verdana" pitchFamily="34" charset="0"/>
              </a:rPr>
              <a:t>Cyclosporin</a:t>
            </a:r>
            <a:r>
              <a:rPr lang="nb-NO" sz="1600" dirty="0">
                <a:latin typeface="Verdana" pitchFamily="34" charset="0"/>
              </a:rPr>
              <a:t> A. </a:t>
            </a:r>
            <a:endParaRPr lang="nb-NO" sz="1600" dirty="0" smtClean="0">
              <a:latin typeface="Verdana" pitchFamily="34" charset="0"/>
            </a:endParaRPr>
          </a:p>
          <a:p>
            <a:r>
              <a:rPr lang="nb-NO" sz="1600" dirty="0" err="1" smtClean="0">
                <a:latin typeface="Verdana" pitchFamily="34" charset="0"/>
              </a:rPr>
              <a:t>Found</a:t>
            </a:r>
            <a:r>
              <a:rPr lang="nb-NO" sz="1600" dirty="0" smtClean="0">
                <a:latin typeface="Verdana" pitchFamily="34" charset="0"/>
              </a:rPr>
              <a:t> </a:t>
            </a:r>
            <a:r>
              <a:rPr lang="nb-NO" sz="1600" dirty="0" err="1">
                <a:latin typeface="Verdana" pitchFamily="34" charset="0"/>
              </a:rPr>
              <a:t>on</a:t>
            </a:r>
            <a:r>
              <a:rPr lang="nb-NO" sz="1600" dirty="0">
                <a:latin typeface="Verdana" pitchFamily="34" charset="0"/>
              </a:rPr>
              <a:t> </a:t>
            </a:r>
            <a:r>
              <a:rPr lang="nb-NO" sz="1600" dirty="0" smtClean="0">
                <a:latin typeface="Verdana" pitchFamily="34" charset="0"/>
              </a:rPr>
              <a:t>Hardangervidda in </a:t>
            </a:r>
            <a:r>
              <a:rPr lang="nb-NO" sz="1600" dirty="0" err="1" smtClean="0">
                <a:latin typeface="Verdana" pitchFamily="34" charset="0"/>
              </a:rPr>
              <a:t>Norway</a:t>
            </a:r>
            <a:endParaRPr lang="nb-NO" dirty="0">
              <a:latin typeface="Verdana" pitchFamily="34" charset="0"/>
            </a:endParaRP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 flipV="1">
            <a:off x="6418263" y="766763"/>
            <a:ext cx="1257300" cy="0"/>
          </a:xfrm>
          <a:prstGeom prst="line">
            <a:avLst/>
          </a:prstGeom>
          <a:noFill/>
          <a:ln w="101600">
            <a:solidFill>
              <a:srgbClr val="92D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b-NO"/>
          </a:p>
        </p:txBody>
      </p:sp>
      <p:grpSp>
        <p:nvGrpSpPr>
          <p:cNvPr id="7" name="Gruppe 7"/>
          <p:cNvGrpSpPr>
            <a:grpSpLocks/>
          </p:cNvGrpSpPr>
          <p:nvPr/>
        </p:nvGrpSpPr>
        <p:grpSpPr bwMode="auto">
          <a:xfrm>
            <a:off x="7410450" y="158750"/>
            <a:ext cx="1563688" cy="1414463"/>
            <a:chOff x="1020763" y="1603778"/>
            <a:chExt cx="4412474" cy="4435072"/>
          </a:xfrm>
        </p:grpSpPr>
        <p:sp>
          <p:nvSpPr>
            <p:cNvPr id="8" name="Likebent trekant 7"/>
            <p:cNvSpPr/>
            <p:nvPr/>
          </p:nvSpPr>
          <p:spPr>
            <a:xfrm>
              <a:off x="1020763" y="1713286"/>
              <a:ext cx="4412474" cy="4325564"/>
            </a:xfrm>
            <a:prstGeom prst="triangle">
              <a:avLst/>
            </a:prstGeom>
            <a:solidFill>
              <a:srgbClr val="C9EB9B"/>
            </a:solidFill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 dirty="0"/>
            </a:p>
          </p:txBody>
        </p:sp>
        <p:sp>
          <p:nvSpPr>
            <p:cNvPr id="9" name="Likebent trekant 8"/>
            <p:cNvSpPr/>
            <p:nvPr/>
          </p:nvSpPr>
          <p:spPr>
            <a:xfrm>
              <a:off x="1827103" y="1648578"/>
              <a:ext cx="2795313" cy="2772540"/>
            </a:xfrm>
            <a:prstGeom prst="triangl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10" name="Likebent trekant 9"/>
            <p:cNvSpPr/>
            <p:nvPr/>
          </p:nvSpPr>
          <p:spPr>
            <a:xfrm>
              <a:off x="2481135" y="1603778"/>
              <a:ext cx="1505168" cy="1488314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pic>
          <p:nvPicPr>
            <p:cNvPr id="11" name="Picture 4" descr="Rondan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09876" y="2413102"/>
              <a:ext cx="779326" cy="585685"/>
            </a:xfrm>
            <a:prstGeom prst="rect">
              <a:avLst/>
            </a:prstGeom>
            <a:noFill/>
            <a:ln w="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2" name="Picture 10" descr="G:\navd\MD40072\MINEDOK\My Pictures\Stigen-OEB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46339" y="3186313"/>
              <a:ext cx="1518970" cy="1139625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3" name="Picture 2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11388" y="4689673"/>
              <a:ext cx="2063387" cy="1126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042" y="428604"/>
            <a:ext cx="4857750" cy="752475"/>
          </a:xfrm>
        </p:spPr>
        <p:txBody>
          <a:bodyPr/>
          <a:lstStyle/>
          <a:p>
            <a:pPr eaLnBrk="1" hangingPunct="1"/>
            <a:r>
              <a:rPr lang="en-GB" sz="3600" dirty="0" smtClean="0">
                <a:latin typeface="Verdana" pitchFamily="34" charset="0"/>
              </a:rPr>
              <a:t>Alien organisms </a:t>
            </a:r>
          </a:p>
        </p:txBody>
      </p:sp>
      <p:sp>
        <p:nvSpPr>
          <p:cNvPr id="2051" name="TekstSylinder 5"/>
          <p:cNvSpPr txBox="1">
            <a:spLocks noChangeArrowheads="1"/>
          </p:cNvSpPr>
          <p:nvPr/>
        </p:nvSpPr>
        <p:spPr bwMode="auto">
          <a:xfrm>
            <a:off x="7858125" y="6642100"/>
            <a:ext cx="12858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b-NO" sz="80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2052" name="Plassholder for innhold 16" descr="Lupiner_prestekrager_veitrafikk_Foto Marianne Gjørv_200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72869" y="1285860"/>
            <a:ext cx="7971131" cy="5572140"/>
          </a:xfrm>
        </p:spPr>
      </p:pic>
      <p:grpSp>
        <p:nvGrpSpPr>
          <p:cNvPr id="2" name="Gruppe 4"/>
          <p:cNvGrpSpPr>
            <a:grpSpLocks/>
          </p:cNvGrpSpPr>
          <p:nvPr/>
        </p:nvGrpSpPr>
        <p:grpSpPr bwMode="auto">
          <a:xfrm>
            <a:off x="7304088" y="158750"/>
            <a:ext cx="1670050" cy="1552575"/>
            <a:chOff x="1020763" y="1603778"/>
            <a:chExt cx="4412474" cy="4435072"/>
          </a:xfrm>
        </p:grpSpPr>
        <p:sp>
          <p:nvSpPr>
            <p:cNvPr id="6" name="Likebent trekant 5"/>
            <p:cNvSpPr/>
            <p:nvPr/>
          </p:nvSpPr>
          <p:spPr>
            <a:xfrm>
              <a:off x="1020763" y="1712614"/>
              <a:ext cx="4412474" cy="4326236"/>
            </a:xfrm>
            <a:prstGeom prst="triangle">
              <a:avLst/>
            </a:prstGeom>
            <a:solidFill>
              <a:srgbClr val="C9EB9B"/>
            </a:solidFill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dirty="0"/>
            </a:p>
          </p:txBody>
        </p:sp>
        <p:sp>
          <p:nvSpPr>
            <p:cNvPr id="7" name="Likebent trekant 6"/>
            <p:cNvSpPr/>
            <p:nvPr/>
          </p:nvSpPr>
          <p:spPr>
            <a:xfrm>
              <a:off x="1830274" y="1649126"/>
              <a:ext cx="2793448" cy="2775321"/>
            </a:xfrm>
            <a:prstGeom prst="triangl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/>
            </a:p>
          </p:txBody>
        </p:sp>
        <p:sp>
          <p:nvSpPr>
            <p:cNvPr id="8" name="Likebent trekant 7"/>
            <p:cNvSpPr/>
            <p:nvPr/>
          </p:nvSpPr>
          <p:spPr>
            <a:xfrm>
              <a:off x="2480403" y="1603778"/>
              <a:ext cx="1505776" cy="1491963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/>
            </a:p>
          </p:txBody>
        </p:sp>
        <p:pic>
          <p:nvPicPr>
            <p:cNvPr id="2060" name="Picture 4" descr="Rondan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09876" y="2413102"/>
              <a:ext cx="779326" cy="585685"/>
            </a:xfrm>
            <a:prstGeom prst="rect">
              <a:avLst/>
            </a:prstGeom>
            <a:noFill/>
            <a:ln w="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061" name="Picture 10" descr="G:\navd\MD40072\MINEDOK\My Pictures\Stigen-OEB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46339" y="3186313"/>
              <a:ext cx="1518970" cy="1139625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062" name="Picture 2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11388" y="4689673"/>
              <a:ext cx="2063387" cy="1126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4" name="Line 10"/>
          <p:cNvSpPr>
            <a:spLocks noChangeShapeType="1"/>
          </p:cNvSpPr>
          <p:nvPr/>
        </p:nvSpPr>
        <p:spPr bwMode="auto">
          <a:xfrm flipV="1">
            <a:off x="6643702" y="914400"/>
            <a:ext cx="1074723" cy="14270"/>
          </a:xfrm>
          <a:prstGeom prst="line">
            <a:avLst/>
          </a:prstGeom>
          <a:noFill/>
          <a:ln w="101600">
            <a:solidFill>
              <a:srgbClr val="92D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b-NO"/>
          </a:p>
        </p:txBody>
      </p:sp>
      <p:sp>
        <p:nvSpPr>
          <p:cNvPr id="50180" name="TekstSylinder 3"/>
          <p:cNvSpPr txBox="1">
            <a:spLocks noChangeArrowheads="1"/>
          </p:cNvSpPr>
          <p:nvPr/>
        </p:nvSpPr>
        <p:spPr bwMode="auto">
          <a:xfrm>
            <a:off x="1500166" y="3143248"/>
            <a:ext cx="6929486" cy="2185214"/>
          </a:xfrm>
          <a:prstGeom prst="rect">
            <a:avLst/>
          </a:prstGeom>
          <a:solidFill>
            <a:srgbClr val="C9EB9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Verdana" pitchFamily="34" charset="0"/>
              </a:rPr>
              <a:t>Regulations for import and release</a:t>
            </a:r>
          </a:p>
          <a:p>
            <a:endParaRPr lang="en-GB" sz="2400" dirty="0" smtClean="0">
              <a:latin typeface="Verdana" pitchFamily="34" charset="0"/>
            </a:endParaRPr>
          </a:p>
          <a:p>
            <a:endParaRPr lang="en-GB" sz="800" dirty="0" smtClean="0">
              <a:latin typeface="Verdana" pitchFamily="34" charset="0"/>
            </a:endParaRPr>
          </a:p>
          <a:p>
            <a:r>
              <a:rPr lang="en-GB" sz="2400" dirty="0" smtClean="0">
                <a:latin typeface="Verdana" pitchFamily="34" charset="0"/>
              </a:rPr>
              <a:t>Regulations for combating established alien organisms</a:t>
            </a:r>
          </a:p>
          <a:p>
            <a:endParaRPr lang="en-GB" sz="2400" dirty="0" smtClean="0">
              <a:latin typeface="Verdana" pitchFamily="34" charset="0"/>
            </a:endParaRPr>
          </a:p>
          <a:p>
            <a:endParaRPr lang="en-GB" sz="800" dirty="0" smtClean="0">
              <a:latin typeface="Verdana" pitchFamily="34" charset="0"/>
            </a:endParaRPr>
          </a:p>
        </p:txBody>
      </p:sp>
      <p:sp>
        <p:nvSpPr>
          <p:cNvPr id="2056" name="TekstSylinder 6"/>
          <p:cNvSpPr txBox="1">
            <a:spLocks noChangeArrowheads="1"/>
          </p:cNvSpPr>
          <p:nvPr/>
        </p:nvSpPr>
        <p:spPr bwMode="auto">
          <a:xfrm>
            <a:off x="1500166" y="6357958"/>
            <a:ext cx="15906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800" dirty="0" smtClean="0">
                <a:solidFill>
                  <a:schemeClr val="bg1"/>
                </a:solidFill>
                <a:latin typeface="Verdana" pitchFamily="34" charset="0"/>
              </a:rPr>
              <a:t>Photo: </a:t>
            </a:r>
            <a:r>
              <a:rPr lang="nb-NO" sz="800" dirty="0">
                <a:solidFill>
                  <a:schemeClr val="bg1"/>
                </a:solidFill>
                <a:latin typeface="Verdana" pitchFamily="34" charset="0"/>
              </a:rPr>
              <a:t>Marianne Gjørv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266825"/>
            <a:ext cx="8001024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1785918" y="214290"/>
            <a:ext cx="4541837" cy="711200"/>
          </a:xfrm>
        </p:spPr>
        <p:txBody>
          <a:bodyPr/>
          <a:lstStyle/>
          <a:p>
            <a:pPr eaLnBrk="1" hangingPunct="1"/>
            <a:r>
              <a:rPr lang="en-GB" sz="3600" dirty="0" smtClean="0">
                <a:solidFill>
                  <a:schemeClr val="tx1"/>
                </a:solidFill>
                <a:latin typeface="Verdana" pitchFamily="34" charset="0"/>
              </a:rPr>
              <a:t>Protected areas</a:t>
            </a:r>
          </a:p>
        </p:txBody>
      </p:sp>
      <p:sp>
        <p:nvSpPr>
          <p:cNvPr id="11268" name="TekstSylinder 8"/>
          <p:cNvSpPr txBox="1">
            <a:spLocks noChangeArrowheads="1"/>
          </p:cNvSpPr>
          <p:nvPr/>
        </p:nvSpPr>
        <p:spPr bwMode="auto">
          <a:xfrm>
            <a:off x="2285984" y="2500306"/>
            <a:ext cx="5100631" cy="3693319"/>
          </a:xfrm>
          <a:prstGeom prst="rect">
            <a:avLst/>
          </a:prstGeom>
          <a:solidFill>
            <a:srgbClr val="C9EB9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 smtClean="0">
                <a:latin typeface="Verdana" pitchFamily="34" charset="0"/>
              </a:rPr>
              <a:t>Approximately 16,8 % of the Norwegian mainland is protected</a:t>
            </a:r>
          </a:p>
          <a:p>
            <a:endParaRPr lang="en-GB" dirty="0" smtClean="0">
              <a:latin typeface="Verdana" pitchFamily="34" charset="0"/>
            </a:endParaRPr>
          </a:p>
          <a:p>
            <a:endParaRPr lang="en-GB" dirty="0" smtClean="0">
              <a:latin typeface="Verdana" pitchFamily="34" charset="0"/>
            </a:endParaRPr>
          </a:p>
          <a:p>
            <a:r>
              <a:rPr lang="en-GB" dirty="0" smtClean="0">
                <a:latin typeface="Verdana" pitchFamily="34" charset="0"/>
              </a:rPr>
              <a:t>An increased focus on management </a:t>
            </a:r>
            <a:r>
              <a:rPr lang="en-GB" dirty="0">
                <a:latin typeface="Verdana" pitchFamily="34" charset="0"/>
              </a:rPr>
              <a:t>and </a:t>
            </a:r>
            <a:r>
              <a:rPr lang="en-GB" dirty="0" smtClean="0">
                <a:latin typeface="Verdana" pitchFamily="34" charset="0"/>
              </a:rPr>
              <a:t>maintenance of protected areas  </a:t>
            </a:r>
          </a:p>
          <a:p>
            <a:endParaRPr lang="en-GB" dirty="0" smtClean="0">
              <a:latin typeface="Verdana" pitchFamily="34" charset="0"/>
            </a:endParaRPr>
          </a:p>
          <a:p>
            <a:pPr lvl="1"/>
            <a:r>
              <a:rPr lang="en-GB" dirty="0" smtClean="0">
                <a:latin typeface="Verdana" pitchFamily="34" charset="0"/>
              </a:rPr>
              <a:t>Strategic management plans</a:t>
            </a:r>
          </a:p>
          <a:p>
            <a:pPr lvl="1"/>
            <a:endParaRPr lang="en-GB" dirty="0" smtClean="0">
              <a:latin typeface="Verdana" pitchFamily="34" charset="0"/>
            </a:endParaRPr>
          </a:p>
          <a:p>
            <a:pPr lvl="1"/>
            <a:r>
              <a:rPr lang="en-GB" dirty="0" smtClean="0">
                <a:latin typeface="Verdana" pitchFamily="34" charset="0"/>
              </a:rPr>
              <a:t>Operational management plans</a:t>
            </a:r>
          </a:p>
          <a:p>
            <a:pPr lvl="1"/>
            <a:endParaRPr lang="en-GB" dirty="0" smtClean="0">
              <a:latin typeface="Verdana" pitchFamily="34" charset="0"/>
            </a:endParaRPr>
          </a:p>
          <a:p>
            <a:pPr lvl="1"/>
            <a:r>
              <a:rPr lang="en-GB" dirty="0" smtClean="0">
                <a:latin typeface="Verdana" pitchFamily="34" charset="0"/>
              </a:rPr>
              <a:t>Increased funding </a:t>
            </a:r>
          </a:p>
          <a:p>
            <a:pPr lvl="1"/>
            <a:endParaRPr lang="nb-NO" dirty="0">
              <a:latin typeface="Verdana" pitchFamily="34" charset="0"/>
            </a:endParaRPr>
          </a:p>
        </p:txBody>
      </p:sp>
      <p:sp>
        <p:nvSpPr>
          <p:cNvPr id="30725" name="TekstSylinder 5"/>
          <p:cNvSpPr txBox="1">
            <a:spLocks noChangeArrowheads="1"/>
          </p:cNvSpPr>
          <p:nvPr/>
        </p:nvSpPr>
        <p:spPr bwMode="auto">
          <a:xfrm>
            <a:off x="730250" y="6643688"/>
            <a:ext cx="185578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b-NO" sz="800"/>
          </a:p>
        </p:txBody>
      </p:sp>
      <p:sp>
        <p:nvSpPr>
          <p:cNvPr id="30726" name="TekstSylinder 7"/>
          <p:cNvSpPr txBox="1">
            <a:spLocks noChangeArrowheads="1"/>
          </p:cNvSpPr>
          <p:nvPr/>
        </p:nvSpPr>
        <p:spPr bwMode="auto">
          <a:xfrm>
            <a:off x="1285852" y="6642100"/>
            <a:ext cx="15890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800" dirty="0" smtClean="0">
                <a:solidFill>
                  <a:schemeClr val="bg1"/>
                </a:solidFill>
                <a:latin typeface="Verdana" pitchFamily="34" charset="0"/>
              </a:rPr>
              <a:t>Photo: Torkjell Morset</a:t>
            </a:r>
            <a:endParaRPr lang="nb-NO" sz="800" dirty="0">
              <a:solidFill>
                <a:schemeClr val="bg1"/>
              </a:solidFill>
              <a:latin typeface="Verdana" pitchFamily="34" charset="0"/>
            </a:endParaRPr>
          </a:p>
        </p:txBody>
      </p:sp>
      <p:grpSp>
        <p:nvGrpSpPr>
          <p:cNvPr id="2" name="Gruppe 15"/>
          <p:cNvGrpSpPr>
            <a:grpSpLocks/>
          </p:cNvGrpSpPr>
          <p:nvPr/>
        </p:nvGrpSpPr>
        <p:grpSpPr bwMode="auto">
          <a:xfrm>
            <a:off x="7364413" y="212725"/>
            <a:ext cx="1385887" cy="1276350"/>
            <a:chOff x="1020763" y="1603778"/>
            <a:chExt cx="4412474" cy="4435072"/>
          </a:xfrm>
        </p:grpSpPr>
        <p:sp>
          <p:nvSpPr>
            <p:cNvPr id="8" name="Likebent trekant 7"/>
            <p:cNvSpPr/>
            <p:nvPr/>
          </p:nvSpPr>
          <p:spPr>
            <a:xfrm>
              <a:off x="1020763" y="1714103"/>
              <a:ext cx="4412474" cy="4324747"/>
            </a:xfrm>
            <a:prstGeom prst="triangle">
              <a:avLst/>
            </a:prstGeom>
            <a:solidFill>
              <a:srgbClr val="C9EB9B"/>
            </a:solidFill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 dirty="0"/>
            </a:p>
          </p:txBody>
        </p:sp>
        <p:sp>
          <p:nvSpPr>
            <p:cNvPr id="9" name="Likebent trekant 8"/>
            <p:cNvSpPr/>
            <p:nvPr/>
          </p:nvSpPr>
          <p:spPr>
            <a:xfrm>
              <a:off x="1829464" y="1647908"/>
              <a:ext cx="2795072" cy="2774680"/>
            </a:xfrm>
            <a:prstGeom prst="triangl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10" name="Likebent trekant 9"/>
            <p:cNvSpPr/>
            <p:nvPr/>
          </p:nvSpPr>
          <p:spPr>
            <a:xfrm>
              <a:off x="2481478" y="1603778"/>
              <a:ext cx="1506206" cy="1489390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pic>
          <p:nvPicPr>
            <p:cNvPr id="30732" name="Picture 4" descr="Rondan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09876" y="2413102"/>
              <a:ext cx="779326" cy="585685"/>
            </a:xfrm>
            <a:prstGeom prst="rect">
              <a:avLst/>
            </a:prstGeom>
            <a:noFill/>
            <a:ln w="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0733" name="Picture 10" descr="G:\navd\MD40072\MINEDOK\My Pictures\Stigen-OEB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46339" y="3186313"/>
              <a:ext cx="1518970" cy="1139625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0734" name="Picture 2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11388" y="4689673"/>
              <a:ext cx="2063387" cy="1126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28" name="Line 8"/>
          <p:cNvSpPr>
            <a:spLocks noChangeShapeType="1"/>
          </p:cNvSpPr>
          <p:nvPr/>
        </p:nvSpPr>
        <p:spPr bwMode="auto">
          <a:xfrm>
            <a:off x="6689725" y="461963"/>
            <a:ext cx="1028700" cy="0"/>
          </a:xfrm>
          <a:prstGeom prst="line">
            <a:avLst/>
          </a:prstGeom>
          <a:noFill/>
          <a:ln w="1016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69988" y="285728"/>
            <a:ext cx="7974012" cy="928694"/>
          </a:xfrm>
        </p:spPr>
        <p:txBody>
          <a:bodyPr/>
          <a:lstStyle/>
          <a:p>
            <a:r>
              <a:rPr lang="en-GB" sz="3200" dirty="0" smtClean="0">
                <a:solidFill>
                  <a:schemeClr val="tx1"/>
                </a:solidFill>
                <a:latin typeface="Verdana" pitchFamily="34" charset="0"/>
              </a:rPr>
              <a:t>Summing up – back to the pyramid</a:t>
            </a:r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 flipH="1">
            <a:off x="1676400" y="2209800"/>
            <a:ext cx="1485900" cy="2514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1676400" y="4724400"/>
            <a:ext cx="28575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3200400" y="2209800"/>
            <a:ext cx="1371600" cy="2514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2700338" y="2997200"/>
            <a:ext cx="914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2411413" y="3500438"/>
            <a:ext cx="14859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3359150" y="2289175"/>
            <a:ext cx="1028700" cy="0"/>
          </a:xfrm>
          <a:prstGeom prst="line">
            <a:avLst/>
          </a:prstGeom>
          <a:noFill/>
          <a:ln w="1016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b-NO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4419600" y="1905000"/>
            <a:ext cx="4479925" cy="609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B05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GB" sz="1800" dirty="0">
                <a:latin typeface="Verdana" pitchFamily="34" charset="0"/>
                <a:cs typeface="Times New Roman" pitchFamily="18" charset="0"/>
              </a:rPr>
              <a:t>Protected areas, priority species – </a:t>
            </a:r>
            <a:r>
              <a:rPr lang="en-GB" sz="1800" i="1" dirty="0">
                <a:latin typeface="Verdana" pitchFamily="34" charset="0"/>
                <a:cs typeface="Times New Roman" pitchFamily="18" charset="0"/>
              </a:rPr>
              <a:t>Nature Diversity Act</a:t>
            </a:r>
          </a:p>
          <a:p>
            <a:pPr eaLnBrk="0" hangingPunct="0">
              <a:defRPr/>
            </a:pPr>
            <a:endParaRPr lang="nb-NO" sz="1800" dirty="0">
              <a:latin typeface="DepCentury Old Style" pitchFamily="18" charset="0"/>
            </a:endParaRPr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3600450" y="3476625"/>
            <a:ext cx="1257300" cy="0"/>
          </a:xfrm>
          <a:prstGeom prst="line">
            <a:avLst/>
          </a:prstGeom>
          <a:noFill/>
          <a:ln w="101600">
            <a:solidFill>
              <a:srgbClr val="92D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b-NO"/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4870450" y="2668588"/>
            <a:ext cx="4029075" cy="1974857"/>
          </a:xfrm>
          <a:prstGeom prst="rect">
            <a:avLst/>
          </a:prstGeom>
          <a:solidFill>
            <a:srgbClr val="FFFFFF"/>
          </a:solidFill>
          <a:ln w="12700">
            <a:solidFill>
              <a:srgbClr val="92D05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GB" sz="1800" dirty="0">
                <a:latin typeface="Verdana" pitchFamily="34" charset="0"/>
                <a:cs typeface="Times New Roman" pitchFamily="18" charset="0"/>
              </a:rPr>
              <a:t>S</a:t>
            </a:r>
            <a:r>
              <a:rPr lang="en-GB" sz="1800" dirty="0" smtClean="0">
                <a:latin typeface="Verdana" pitchFamily="34" charset="0"/>
                <a:cs typeface="Times New Roman" pitchFamily="18" charset="0"/>
              </a:rPr>
              <a:t>elected </a:t>
            </a:r>
            <a:r>
              <a:rPr lang="en-GB" sz="1800" dirty="0">
                <a:latin typeface="Verdana" pitchFamily="34" charset="0"/>
                <a:cs typeface="Times New Roman" pitchFamily="18" charset="0"/>
              </a:rPr>
              <a:t>habitat types, </a:t>
            </a:r>
            <a:r>
              <a:rPr lang="en-GB" sz="1800" dirty="0" smtClean="0">
                <a:latin typeface="Verdana" pitchFamily="34" charset="0"/>
                <a:cs typeface="Times New Roman" pitchFamily="18" charset="0"/>
              </a:rPr>
              <a:t>principles </a:t>
            </a:r>
            <a:r>
              <a:rPr lang="en-GB" sz="1800" dirty="0">
                <a:latin typeface="Verdana" pitchFamily="34" charset="0"/>
                <a:cs typeface="Times New Roman" pitchFamily="18" charset="0"/>
              </a:rPr>
              <a:t>for </a:t>
            </a:r>
            <a:r>
              <a:rPr lang="en-GB" sz="1800" dirty="0" smtClean="0">
                <a:latin typeface="Verdana" pitchFamily="34" charset="0"/>
                <a:cs typeface="Times New Roman" pitchFamily="18" charset="0"/>
              </a:rPr>
              <a:t>species management, </a:t>
            </a:r>
            <a:r>
              <a:rPr lang="en-US" sz="1800" dirty="0">
                <a:latin typeface="Verdana" pitchFamily="34" charset="0"/>
                <a:cs typeface="Times New Roman" pitchFamily="18" charset="0"/>
              </a:rPr>
              <a:t>areas with specific ecological </a:t>
            </a:r>
            <a:r>
              <a:rPr lang="en-US" sz="1800" dirty="0" smtClean="0">
                <a:latin typeface="Verdana" pitchFamily="34" charset="0"/>
                <a:cs typeface="Times New Roman" pitchFamily="18" charset="0"/>
              </a:rPr>
              <a:t>functions and </a:t>
            </a:r>
            <a:r>
              <a:rPr lang="en-GB" sz="1800" dirty="0">
                <a:latin typeface="Verdana" pitchFamily="34" charset="0"/>
                <a:cs typeface="Times New Roman" pitchFamily="18" charset="0"/>
              </a:rPr>
              <a:t>alien </a:t>
            </a:r>
            <a:r>
              <a:rPr lang="en-GB" sz="1800" dirty="0" smtClean="0">
                <a:latin typeface="Verdana" pitchFamily="34" charset="0"/>
                <a:cs typeface="Times New Roman" pitchFamily="18" charset="0"/>
              </a:rPr>
              <a:t>organisms – </a:t>
            </a:r>
            <a:r>
              <a:rPr lang="en-GB" sz="1800" i="1" dirty="0">
                <a:latin typeface="Verdana" pitchFamily="34" charset="0"/>
                <a:cs typeface="Times New Roman" pitchFamily="18" charset="0"/>
              </a:rPr>
              <a:t>Nature Diversity </a:t>
            </a:r>
            <a:r>
              <a:rPr lang="en-GB" sz="1800" i="1" dirty="0" smtClean="0">
                <a:latin typeface="Verdana" pitchFamily="34" charset="0"/>
                <a:cs typeface="Times New Roman" pitchFamily="18" charset="0"/>
              </a:rPr>
              <a:t>Act </a:t>
            </a:r>
            <a:r>
              <a:rPr lang="en-US" i="1" dirty="0" smtClean="0">
                <a:latin typeface="Verdana" pitchFamily="34" charset="0"/>
                <a:cs typeface="Times New Roman" pitchFamily="18" charset="0"/>
              </a:rPr>
              <a:t>and acts concerning land use, fisheries, forestry, agriculture, mining etc </a:t>
            </a:r>
            <a:endParaRPr lang="en-GB" sz="1800" i="1" dirty="0">
              <a:latin typeface="Verdana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nb-NO" sz="1800" dirty="0">
              <a:latin typeface="DepCentury Old Style" pitchFamily="18" charset="0"/>
            </a:endParaRPr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4238625" y="4997450"/>
            <a:ext cx="1485900" cy="0"/>
          </a:xfrm>
          <a:prstGeom prst="line">
            <a:avLst/>
          </a:prstGeom>
          <a:noFill/>
          <a:ln w="101600">
            <a:solidFill>
              <a:srgbClr val="C9EB9B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b-NO"/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6000760" y="4714884"/>
            <a:ext cx="2895600" cy="1785950"/>
          </a:xfrm>
          <a:prstGeom prst="rect">
            <a:avLst/>
          </a:prstGeom>
          <a:solidFill>
            <a:srgbClr val="FFFFFF"/>
          </a:solidFill>
          <a:ln w="12700">
            <a:solidFill>
              <a:srgbClr val="C9EB9B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GB" sz="1800" dirty="0" smtClean="0">
                <a:latin typeface="Verdana" pitchFamily="34" charset="0"/>
                <a:cs typeface="Times New Roman" pitchFamily="18" charset="0"/>
              </a:rPr>
              <a:t>General provisions and principles </a:t>
            </a:r>
            <a:r>
              <a:rPr lang="nb-NO" sz="1800" dirty="0" smtClean="0">
                <a:latin typeface="Verdana" pitchFamily="34" charset="0"/>
                <a:cs typeface="Times New Roman" pitchFamily="18" charset="0"/>
              </a:rPr>
              <a:t>– </a:t>
            </a:r>
            <a:r>
              <a:rPr lang="en-GB" sz="1800" i="1" dirty="0">
                <a:latin typeface="Verdana" pitchFamily="34" charset="0"/>
                <a:cs typeface="Times New Roman" pitchFamily="18" charset="0"/>
              </a:rPr>
              <a:t>Nature Diversity </a:t>
            </a:r>
            <a:r>
              <a:rPr lang="en-GB" sz="1800" i="1" dirty="0" smtClean="0">
                <a:latin typeface="Verdana" pitchFamily="34" charset="0"/>
                <a:cs typeface="Times New Roman" pitchFamily="18" charset="0"/>
              </a:rPr>
              <a:t>Act </a:t>
            </a:r>
            <a:r>
              <a:rPr lang="en-US" i="1" dirty="0" smtClean="0">
                <a:latin typeface="Verdana" pitchFamily="34" charset="0"/>
                <a:cs typeface="Times New Roman" pitchFamily="18" charset="0"/>
              </a:rPr>
              <a:t>and acts concerning land use, fisheries, forestry, agriculture, mining etc </a:t>
            </a:r>
            <a:endParaRPr lang="nb-NO" sz="1800" i="1" dirty="0">
              <a:latin typeface="Verdana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nb-NO" sz="1800" i="1" dirty="0">
              <a:latin typeface="DepCentury Old Style" pitchFamily="18" charset="0"/>
            </a:endParaRPr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0" y="209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b-NO"/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0" y="1998086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>
                <a:latin typeface="DepCentury Old Style" pitchFamily="18" charset="0"/>
                <a:cs typeface="Times New Roman" pitchFamily="18" charset="0"/>
              </a:rPr>
              <a:t> </a:t>
            </a:r>
          </a:p>
          <a:p>
            <a:pPr eaLnBrk="0" hangingPunct="0"/>
            <a:endParaRPr lang="nb-NO"/>
          </a:p>
        </p:txBody>
      </p:sp>
      <p:sp>
        <p:nvSpPr>
          <p:cNvPr id="9232" name="TekstSylinder 2"/>
          <p:cNvSpPr txBox="1">
            <a:spLocks noChangeArrowheads="1"/>
          </p:cNvSpPr>
          <p:nvPr/>
        </p:nvSpPr>
        <p:spPr bwMode="auto">
          <a:xfrm>
            <a:off x="7051572" y="6642556"/>
            <a:ext cx="209242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sz="800" dirty="0" err="1" smtClean="0">
                <a:latin typeface="Verdana" pitchFamily="34" charset="0"/>
              </a:rPr>
              <a:t>Source</a:t>
            </a:r>
            <a:r>
              <a:rPr lang="nb-NO" sz="800" dirty="0" smtClean="0">
                <a:latin typeface="Verdana" pitchFamily="34" charset="0"/>
              </a:rPr>
              <a:t>: </a:t>
            </a:r>
            <a:r>
              <a:rPr lang="nb-NO" sz="800" dirty="0" err="1" smtClean="0">
                <a:latin typeface="Verdana" pitchFamily="34" charset="0"/>
              </a:rPr>
              <a:t>Ministry</a:t>
            </a:r>
            <a:r>
              <a:rPr lang="nb-NO" sz="800" dirty="0" smtClean="0">
                <a:latin typeface="Verdana" pitchFamily="34" charset="0"/>
              </a:rPr>
              <a:t> </a:t>
            </a:r>
            <a:r>
              <a:rPr lang="nb-NO" sz="800" dirty="0" err="1" smtClean="0">
                <a:latin typeface="Verdana" pitchFamily="34" charset="0"/>
              </a:rPr>
              <a:t>of</a:t>
            </a:r>
            <a:r>
              <a:rPr lang="nb-NO" sz="800" dirty="0" smtClean="0">
                <a:latin typeface="Verdana" pitchFamily="34" charset="0"/>
              </a:rPr>
              <a:t> </a:t>
            </a:r>
            <a:r>
              <a:rPr lang="nb-NO" sz="800" dirty="0" err="1" smtClean="0">
                <a:latin typeface="Verdana" pitchFamily="34" charset="0"/>
              </a:rPr>
              <a:t>the</a:t>
            </a:r>
            <a:r>
              <a:rPr lang="nb-NO" sz="800" dirty="0" smtClean="0">
                <a:latin typeface="Verdana" pitchFamily="34" charset="0"/>
              </a:rPr>
              <a:t> </a:t>
            </a:r>
            <a:r>
              <a:rPr lang="nb-NO" sz="800" dirty="0" err="1" smtClean="0">
                <a:latin typeface="Verdana" pitchFamily="34" charset="0"/>
              </a:rPr>
              <a:t>Environment</a:t>
            </a:r>
            <a:endParaRPr lang="nb-NO" sz="800" dirty="0">
              <a:latin typeface="Verdana" pitchFamily="34" charset="0"/>
            </a:endParaRPr>
          </a:p>
        </p:txBody>
      </p:sp>
      <p:sp>
        <p:nvSpPr>
          <p:cNvPr id="17" name="Likebent trekant 16"/>
          <p:cNvSpPr/>
          <p:nvPr/>
        </p:nvSpPr>
        <p:spPr>
          <a:xfrm>
            <a:off x="1000101" y="1595438"/>
            <a:ext cx="4433912" cy="4476768"/>
          </a:xfrm>
          <a:prstGeom prst="triangle">
            <a:avLst/>
          </a:prstGeom>
          <a:solidFill>
            <a:srgbClr val="C9EB9B"/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dirty="0"/>
          </a:p>
        </p:txBody>
      </p:sp>
      <p:sp>
        <p:nvSpPr>
          <p:cNvPr id="18" name="Likebent trekant 17"/>
          <p:cNvSpPr/>
          <p:nvPr/>
        </p:nvSpPr>
        <p:spPr>
          <a:xfrm>
            <a:off x="1828800" y="1573213"/>
            <a:ext cx="2795588" cy="2849562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19" name="Likebent trekant 18"/>
          <p:cNvSpPr/>
          <p:nvPr/>
        </p:nvSpPr>
        <p:spPr>
          <a:xfrm>
            <a:off x="2481263" y="1563688"/>
            <a:ext cx="1506537" cy="153035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pic>
        <p:nvPicPr>
          <p:cNvPr id="21" name="Picture 4" descr="Ronda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9875" y="2413000"/>
            <a:ext cx="779463" cy="585788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" name="Picture 10" descr="G:\navd\MD40072\MINEDOK\My Pictures\Stigen-OE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46338" y="3186113"/>
            <a:ext cx="1519237" cy="113982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90" name="Picture 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1388" y="4689475"/>
            <a:ext cx="206375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 animBg="1" autoUpdateAnimBg="0"/>
      <p:bldP spid="13323" grpId="0" animBg="1" autoUpdateAnimBg="0"/>
      <p:bldP spid="13325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1460" y="857232"/>
            <a:ext cx="8012540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42976" y="0"/>
            <a:ext cx="7398327" cy="857256"/>
          </a:xfrm>
        </p:spPr>
        <p:txBody>
          <a:bodyPr/>
          <a:lstStyle/>
          <a:p>
            <a:r>
              <a:rPr lang="en-GB" sz="3600" dirty="0" smtClean="0"/>
              <a:t>Thank you for your attention!</a:t>
            </a:r>
            <a:endParaRPr lang="en-GB" sz="3600" dirty="0"/>
          </a:p>
        </p:txBody>
      </p:sp>
      <p:sp>
        <p:nvSpPr>
          <p:cNvPr id="5" name="Rektangel 4"/>
          <p:cNvSpPr/>
          <p:nvPr/>
        </p:nvSpPr>
        <p:spPr>
          <a:xfrm>
            <a:off x="6806501" y="6488668"/>
            <a:ext cx="233749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Verdana" pitchFamily="34" charset="0"/>
              </a:rPr>
              <a:t>Photo: </a:t>
            </a:r>
            <a:r>
              <a:rPr lang="en-US" sz="800" dirty="0" err="1" smtClean="0">
                <a:solidFill>
                  <a:schemeClr val="bg1"/>
                </a:solidFill>
                <a:latin typeface="Verdana" pitchFamily="34" charset="0"/>
              </a:rPr>
              <a:t>Samfoto</a:t>
            </a:r>
            <a:endParaRPr lang="nb-NO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9" descr="95_skaru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000108"/>
            <a:ext cx="354213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ittel 1"/>
          <p:cNvSpPr>
            <a:spLocks noGrp="1"/>
          </p:cNvSpPr>
          <p:nvPr>
            <p:ph type="title"/>
          </p:nvPr>
        </p:nvSpPr>
        <p:spPr>
          <a:xfrm>
            <a:off x="850900" y="238125"/>
            <a:ext cx="7985125" cy="533400"/>
          </a:xfrm>
        </p:spPr>
        <p:txBody>
          <a:bodyPr/>
          <a:lstStyle/>
          <a:p>
            <a:r>
              <a:rPr lang="nb-NO" sz="3200" dirty="0" err="1" smtClean="0">
                <a:solidFill>
                  <a:schemeClr val="tx1"/>
                </a:solidFill>
                <a:latin typeface="Verdana" pitchFamily="34" charset="0"/>
              </a:rPr>
              <a:t>Threats</a:t>
            </a:r>
            <a:r>
              <a:rPr lang="nb-NO" sz="3200" dirty="0" smtClean="0">
                <a:solidFill>
                  <a:schemeClr val="tx1"/>
                </a:solidFill>
                <a:latin typeface="Verdana" pitchFamily="34" charset="0"/>
              </a:rPr>
              <a:t> to </a:t>
            </a:r>
            <a:r>
              <a:rPr lang="nb-NO" sz="3200" dirty="0" err="1" smtClean="0">
                <a:solidFill>
                  <a:schemeClr val="tx1"/>
                </a:solidFill>
                <a:latin typeface="Verdana" pitchFamily="34" charset="0"/>
              </a:rPr>
              <a:t>biological</a:t>
            </a:r>
            <a:r>
              <a:rPr lang="nb-NO" sz="32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nb-NO" sz="3200" dirty="0" err="1" smtClean="0">
                <a:solidFill>
                  <a:schemeClr val="tx1"/>
                </a:solidFill>
                <a:latin typeface="Verdana" pitchFamily="34" charset="0"/>
              </a:rPr>
              <a:t>diversity</a:t>
            </a:r>
            <a:r>
              <a:rPr lang="nb-NO" sz="32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endParaRPr lang="nb-NO" sz="16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4" name="Plassholder for innhold 7" descr="DSC_777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4863" y="962025"/>
            <a:ext cx="4529137" cy="266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e 4" descr="miljø0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3571876"/>
            <a:ext cx="2286016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ilde 11" descr="Mårhund - stort format 2  - Foto Tore Høyland.jpg"/>
          <p:cNvPicPr>
            <a:picLocks noChangeAspect="1"/>
          </p:cNvPicPr>
          <p:nvPr/>
        </p:nvPicPr>
        <p:blipFill>
          <a:blip r:embed="rId6" cstate="print"/>
          <a:srcRect t="-101"/>
          <a:stretch>
            <a:fillRect/>
          </a:stretch>
        </p:blipFill>
        <p:spPr bwMode="auto">
          <a:xfrm>
            <a:off x="3357554" y="3571876"/>
            <a:ext cx="3500435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ilde 6" descr="1990 Hitra 015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3582988"/>
            <a:ext cx="2743200" cy="327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Sylinder 7"/>
          <p:cNvSpPr txBox="1">
            <a:spLocks noChangeArrowheads="1"/>
          </p:cNvSpPr>
          <p:nvPr/>
        </p:nvSpPr>
        <p:spPr bwMode="auto">
          <a:xfrm>
            <a:off x="1214413" y="3214686"/>
            <a:ext cx="185581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sz="800" dirty="0" smtClean="0">
                <a:solidFill>
                  <a:schemeClr val="bg1"/>
                </a:solidFill>
                <a:latin typeface="Verdana" pitchFamily="34" charset="0"/>
              </a:rPr>
              <a:t>Photo:  </a:t>
            </a:r>
            <a:r>
              <a:rPr lang="nb-NO" sz="800" dirty="0">
                <a:solidFill>
                  <a:schemeClr val="bg1"/>
                </a:solidFill>
                <a:latin typeface="Verdana" pitchFamily="34" charset="0"/>
              </a:rPr>
              <a:t>Vegdirektoratet</a:t>
            </a:r>
            <a:endParaRPr lang="nb-NO" sz="800" dirty="0">
              <a:solidFill>
                <a:schemeClr val="bg1"/>
              </a:solidFill>
            </a:endParaRPr>
          </a:p>
        </p:txBody>
      </p:sp>
      <p:sp>
        <p:nvSpPr>
          <p:cNvPr id="9" name="TekstSylinder 7"/>
          <p:cNvSpPr txBox="1">
            <a:spLocks noChangeArrowheads="1"/>
          </p:cNvSpPr>
          <p:nvPr/>
        </p:nvSpPr>
        <p:spPr bwMode="auto">
          <a:xfrm>
            <a:off x="7708900" y="3357562"/>
            <a:ext cx="1435100" cy="215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sz="800" dirty="0" smtClean="0">
                <a:solidFill>
                  <a:schemeClr val="bg1"/>
                </a:solidFill>
                <a:latin typeface="Verdana" pitchFamily="34" charset="0"/>
              </a:rPr>
              <a:t>Photo: </a:t>
            </a:r>
            <a:r>
              <a:rPr lang="nb-NO" sz="800" dirty="0">
                <a:solidFill>
                  <a:schemeClr val="bg1"/>
                </a:solidFill>
                <a:latin typeface="Verdana" pitchFamily="34" charset="0"/>
              </a:rPr>
              <a:t>Marianne Gjørv</a:t>
            </a:r>
            <a:endParaRPr lang="nb-NO" sz="800" dirty="0">
              <a:solidFill>
                <a:schemeClr val="bg1"/>
              </a:solidFill>
            </a:endParaRPr>
          </a:p>
        </p:txBody>
      </p:sp>
      <p:sp>
        <p:nvSpPr>
          <p:cNvPr id="10" name="TekstSylinder 7"/>
          <p:cNvSpPr txBox="1">
            <a:spLocks noChangeArrowheads="1"/>
          </p:cNvSpPr>
          <p:nvPr/>
        </p:nvSpPr>
        <p:spPr bwMode="auto">
          <a:xfrm>
            <a:off x="1000100" y="6642100"/>
            <a:ext cx="12938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800" dirty="0" smtClean="0">
                <a:solidFill>
                  <a:schemeClr val="bg1"/>
                </a:solidFill>
                <a:latin typeface="Verdana" pitchFamily="34" charset="0"/>
              </a:rPr>
              <a:t>Photo: </a:t>
            </a:r>
            <a:r>
              <a:rPr lang="nb-NO" sz="800" dirty="0" err="1">
                <a:solidFill>
                  <a:schemeClr val="bg1"/>
                </a:solidFill>
                <a:latin typeface="Verdana" pitchFamily="34" charset="0"/>
              </a:rPr>
              <a:t>Svetek</a:t>
            </a:r>
            <a:endParaRPr lang="nb-NO" sz="800" dirty="0">
              <a:solidFill>
                <a:schemeClr val="bg1"/>
              </a:solidFill>
            </a:endParaRPr>
          </a:p>
        </p:txBody>
      </p:sp>
      <p:sp>
        <p:nvSpPr>
          <p:cNvPr id="11" name="TekstSylinder 7"/>
          <p:cNvSpPr txBox="1">
            <a:spLocks noChangeArrowheads="1"/>
          </p:cNvSpPr>
          <p:nvPr/>
        </p:nvSpPr>
        <p:spPr bwMode="auto">
          <a:xfrm>
            <a:off x="5103813" y="6642100"/>
            <a:ext cx="12938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800" dirty="0" smtClean="0">
                <a:solidFill>
                  <a:schemeClr val="bg1"/>
                </a:solidFill>
                <a:latin typeface="Verdana" pitchFamily="34" charset="0"/>
              </a:rPr>
              <a:t>Photo: </a:t>
            </a:r>
            <a:r>
              <a:rPr lang="nb-NO" sz="800" dirty="0">
                <a:solidFill>
                  <a:schemeClr val="bg1"/>
                </a:solidFill>
                <a:latin typeface="Verdana" pitchFamily="34" charset="0"/>
              </a:rPr>
              <a:t>Tone Solhaug</a:t>
            </a:r>
            <a:endParaRPr lang="nb-NO" sz="800" dirty="0">
              <a:solidFill>
                <a:schemeClr val="bg1"/>
              </a:solidFill>
            </a:endParaRPr>
          </a:p>
        </p:txBody>
      </p:sp>
      <p:sp>
        <p:nvSpPr>
          <p:cNvPr id="6156" name="TekstSylinder 7"/>
          <p:cNvSpPr txBox="1">
            <a:spLocks noChangeArrowheads="1"/>
          </p:cNvSpPr>
          <p:nvPr/>
        </p:nvSpPr>
        <p:spPr bwMode="auto">
          <a:xfrm>
            <a:off x="7677150" y="6642100"/>
            <a:ext cx="14668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800" dirty="0" smtClean="0">
                <a:solidFill>
                  <a:schemeClr val="bg1"/>
                </a:solidFill>
                <a:latin typeface="Verdana" pitchFamily="34" charset="0"/>
              </a:rPr>
              <a:t>Photo: </a:t>
            </a:r>
            <a:r>
              <a:rPr lang="nb-NO" sz="800" dirty="0">
                <a:solidFill>
                  <a:schemeClr val="bg1"/>
                </a:solidFill>
                <a:latin typeface="Verdana" pitchFamily="34" charset="0"/>
              </a:rPr>
              <a:t>Marianne Gjørv</a:t>
            </a:r>
            <a:endParaRPr lang="nb-NO" sz="800" dirty="0">
              <a:solidFill>
                <a:schemeClr val="bg1"/>
              </a:solidFill>
            </a:endParaRPr>
          </a:p>
        </p:txBody>
      </p:sp>
      <p:sp>
        <p:nvSpPr>
          <p:cNvPr id="14" name="TekstSylinder 13"/>
          <p:cNvSpPr txBox="1"/>
          <p:nvPr/>
        </p:nvSpPr>
        <p:spPr>
          <a:xfrm>
            <a:off x="2544763" y="1152525"/>
            <a:ext cx="17240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dirty="0" smtClean="0">
                <a:solidFill>
                  <a:schemeClr val="bg1"/>
                </a:solidFill>
                <a:latin typeface="+mj-lt"/>
              </a:rPr>
              <a:t>Land </a:t>
            </a:r>
            <a:r>
              <a:rPr lang="nb-NO" dirty="0" err="1" smtClean="0">
                <a:solidFill>
                  <a:schemeClr val="bg1"/>
                </a:solidFill>
                <a:latin typeface="+mj-lt"/>
              </a:rPr>
              <a:t>use</a:t>
            </a:r>
            <a:endParaRPr lang="nb-NO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5" name="TekstSylinder 14"/>
          <p:cNvSpPr txBox="1"/>
          <p:nvPr/>
        </p:nvSpPr>
        <p:spPr>
          <a:xfrm>
            <a:off x="4619625" y="1019175"/>
            <a:ext cx="150605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b-NO" dirty="0" err="1" smtClean="0">
                <a:solidFill>
                  <a:schemeClr val="bg1"/>
                </a:solidFill>
                <a:latin typeface="+mj-lt"/>
              </a:rPr>
              <a:t>Pollution</a:t>
            </a:r>
            <a:endParaRPr lang="nb-NO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kstSylinder 15"/>
          <p:cNvSpPr txBox="1"/>
          <p:nvPr/>
        </p:nvSpPr>
        <p:spPr>
          <a:xfrm>
            <a:off x="1071538" y="3571876"/>
            <a:ext cx="257795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b-NO" dirty="0" err="1" smtClean="0">
                <a:solidFill>
                  <a:schemeClr val="bg1"/>
                </a:solidFill>
                <a:latin typeface="+mj-lt"/>
              </a:rPr>
              <a:t>Climate</a:t>
            </a:r>
            <a:r>
              <a:rPr lang="nb-NO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nb-NO" dirty="0" err="1" smtClean="0">
                <a:solidFill>
                  <a:schemeClr val="bg1"/>
                </a:solidFill>
                <a:latin typeface="+mj-lt"/>
              </a:rPr>
              <a:t>change</a:t>
            </a:r>
            <a:endParaRPr lang="nb-NO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ekstSylinder 16"/>
          <p:cNvSpPr txBox="1"/>
          <p:nvPr/>
        </p:nvSpPr>
        <p:spPr>
          <a:xfrm>
            <a:off x="3619500" y="3562350"/>
            <a:ext cx="391795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dirty="0" err="1" smtClean="0">
                <a:solidFill>
                  <a:schemeClr val="bg1"/>
                </a:solidFill>
                <a:latin typeface="+mj-lt"/>
              </a:rPr>
              <a:t>Alien</a:t>
            </a:r>
            <a:r>
              <a:rPr lang="nb-NO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nb-NO" dirty="0" err="1" smtClean="0">
                <a:solidFill>
                  <a:schemeClr val="bg1"/>
                </a:solidFill>
                <a:latin typeface="+mj-lt"/>
              </a:rPr>
              <a:t>species</a:t>
            </a:r>
            <a:endParaRPr lang="nb-NO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TekstSylinder 17"/>
          <p:cNvSpPr txBox="1"/>
          <p:nvPr/>
        </p:nvSpPr>
        <p:spPr>
          <a:xfrm>
            <a:off x="7000875" y="3600450"/>
            <a:ext cx="214312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dirty="0" smtClean="0">
                <a:solidFill>
                  <a:schemeClr val="bg1"/>
                </a:solidFill>
                <a:latin typeface="+mj-lt"/>
              </a:rPr>
              <a:t>Over harvesting</a:t>
            </a:r>
            <a:endParaRPr lang="nb-NO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9" grpId="0" autoUpdateAnimBg="0"/>
      <p:bldP spid="10" grpId="0" autoUpdateAnimBg="0"/>
      <p:bldP spid="11" grpId="0" autoUpdateAnimBg="0"/>
      <p:bldP spid="14" grpId="0" autoUpdateAnimBg="0"/>
      <p:bldP spid="15" grpId="0" autoUpdateAnimBg="0"/>
      <p:bldP spid="16" grpId="0" autoUpdateAnimBg="0"/>
      <p:bldP spid="17" grpId="0" autoUpdateAnimBg="0"/>
      <p:bldP spid="1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436563"/>
            <a:ext cx="7889875" cy="1163637"/>
          </a:xfrm>
        </p:spPr>
        <p:txBody>
          <a:bodyPr/>
          <a:lstStyle/>
          <a:p>
            <a:pPr eaLnBrk="1" hangingPunct="1"/>
            <a:r>
              <a:rPr lang="nb-NO" sz="3600" dirty="0" smtClean="0">
                <a:solidFill>
                  <a:schemeClr val="tx1"/>
                </a:solidFill>
                <a:latin typeface="Verdana" pitchFamily="34" charset="0"/>
              </a:rPr>
              <a:t>The Nature </a:t>
            </a:r>
            <a:r>
              <a:rPr lang="nb-NO" sz="3600" dirty="0" err="1" smtClean="0">
                <a:solidFill>
                  <a:schemeClr val="tx1"/>
                </a:solidFill>
                <a:latin typeface="Verdana" pitchFamily="34" charset="0"/>
              </a:rPr>
              <a:t>Diversity</a:t>
            </a:r>
            <a:r>
              <a:rPr lang="nb-NO" sz="36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nb-NO" sz="3600" dirty="0" err="1" smtClean="0">
                <a:solidFill>
                  <a:schemeClr val="tx1"/>
                </a:solidFill>
                <a:latin typeface="Verdana" pitchFamily="34" charset="0"/>
              </a:rPr>
              <a:t>Act</a:t>
            </a:r>
            <a:endParaRPr lang="nb-NO" sz="36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6147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71537" y="1838324"/>
            <a:ext cx="7821637" cy="430532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GB" sz="2000" dirty="0" smtClean="0"/>
              <a:t>    An Act consisting of 10 chapters and 77 sections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GB" sz="2000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  <a:tabLst>
                <a:tab pos="1614488" algn="l"/>
              </a:tabLst>
              <a:defRPr/>
            </a:pPr>
            <a:r>
              <a:rPr lang="en-GB" sz="1800" dirty="0" smtClean="0">
                <a:latin typeface="Verdana" pitchFamily="34" charset="0"/>
              </a:rPr>
              <a:t>Chapter I  	Purpose and scope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tabLst>
                <a:tab pos="1614488" algn="l"/>
              </a:tabLst>
              <a:defRPr/>
            </a:pPr>
            <a:r>
              <a:rPr lang="en-GB" sz="1800" dirty="0" smtClean="0">
                <a:latin typeface="Verdana" pitchFamily="34" charset="0"/>
              </a:rPr>
              <a:t>Chapter II  	General provisions on sustainable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tabLst>
                <a:tab pos="1614488" algn="l"/>
              </a:tabLst>
              <a:defRPr/>
            </a:pPr>
            <a:r>
              <a:rPr lang="en-GB" sz="1800" dirty="0" smtClean="0">
                <a:latin typeface="Verdana" pitchFamily="34" charset="0"/>
              </a:rPr>
              <a:t>	use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tabLst>
                <a:tab pos="1614488" algn="l"/>
              </a:tabLst>
              <a:defRPr/>
            </a:pPr>
            <a:r>
              <a:rPr lang="en-GB" sz="1800" dirty="0" smtClean="0">
                <a:latin typeface="Verdana" pitchFamily="34" charset="0"/>
              </a:rPr>
              <a:t>Chapter III  	Species management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tabLst>
                <a:tab pos="1614488" algn="l"/>
              </a:tabLst>
              <a:defRPr/>
            </a:pPr>
            <a:r>
              <a:rPr lang="en-GB" sz="1800" dirty="0" smtClean="0">
                <a:latin typeface="Verdana" pitchFamily="34" charset="0"/>
              </a:rPr>
              <a:t>Chapter IV  	Alien organisms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tabLst>
                <a:tab pos="1614488" algn="l"/>
              </a:tabLst>
              <a:defRPr/>
            </a:pPr>
            <a:r>
              <a:rPr lang="en-GB" sz="1800" dirty="0" smtClean="0">
                <a:latin typeface="Verdana" pitchFamily="34" charset="0"/>
              </a:rPr>
              <a:t>Chapter V  	Protected areas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tabLst>
                <a:tab pos="1614488" algn="l"/>
              </a:tabLst>
              <a:defRPr/>
            </a:pPr>
            <a:r>
              <a:rPr lang="en-GB" sz="1800" dirty="0" smtClean="0">
                <a:latin typeface="Verdana" pitchFamily="34" charset="0"/>
              </a:rPr>
              <a:t>Chapter VI  	Selected habitat types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tabLst>
                <a:tab pos="1614488" algn="l"/>
              </a:tabLst>
              <a:defRPr/>
            </a:pPr>
            <a:r>
              <a:rPr lang="en-GB" sz="1800" dirty="0" smtClean="0">
                <a:latin typeface="Verdana" pitchFamily="34" charset="0"/>
              </a:rPr>
              <a:t>Chapter VII  	Access to genetic material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tabLst>
                <a:tab pos="1614488" algn="l"/>
              </a:tabLst>
              <a:defRPr/>
            </a:pPr>
            <a:r>
              <a:rPr lang="en-GB" sz="1800" dirty="0" smtClean="0">
                <a:latin typeface="Verdana" pitchFamily="34" charset="0"/>
              </a:rPr>
              <a:t>Chapter VIII 	Competent authority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tabLst>
                <a:tab pos="1614488" algn="l"/>
              </a:tabLst>
              <a:defRPr/>
            </a:pPr>
            <a:r>
              <a:rPr lang="en-GB" sz="1800" dirty="0" smtClean="0">
                <a:latin typeface="Verdana" pitchFamily="34" charset="0"/>
              </a:rPr>
              <a:t>	under the Act, supervision, etc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tabLst>
                <a:tab pos="1614488" algn="l"/>
              </a:tabLst>
              <a:defRPr/>
            </a:pPr>
            <a:r>
              <a:rPr lang="en-GB" sz="1800" dirty="0" smtClean="0">
                <a:latin typeface="Verdana" pitchFamily="34" charset="0"/>
              </a:rPr>
              <a:t>Chapter IX  	Enforcement and sanctions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tabLst>
                <a:tab pos="1614488" algn="l"/>
              </a:tabLst>
              <a:defRPr/>
            </a:pPr>
            <a:r>
              <a:rPr lang="en-GB" sz="1800" dirty="0" smtClean="0">
                <a:latin typeface="Verdana" pitchFamily="34" charset="0"/>
              </a:rPr>
              <a:t>Chapter X  	Final provisions</a:t>
            </a:r>
          </a:p>
          <a:p>
            <a:pPr marL="182563" indent="-182563" eaLnBrk="1" hangingPunct="1">
              <a:lnSpc>
                <a:spcPct val="90000"/>
              </a:lnSpc>
              <a:defRPr/>
            </a:pPr>
            <a:endParaRPr lang="nb-NO" sz="2000" dirty="0" smtClean="0"/>
          </a:p>
        </p:txBody>
      </p:sp>
      <p:sp>
        <p:nvSpPr>
          <p:cNvPr id="4" name="Ellipse 3"/>
          <p:cNvSpPr/>
          <p:nvPr/>
        </p:nvSpPr>
        <p:spPr>
          <a:xfrm>
            <a:off x="857224" y="4000504"/>
            <a:ext cx="4110037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2857496"/>
            <a:ext cx="2155080" cy="32147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69988" y="339725"/>
            <a:ext cx="6435725" cy="731838"/>
          </a:xfrm>
        </p:spPr>
        <p:txBody>
          <a:bodyPr/>
          <a:lstStyle/>
          <a:p>
            <a:r>
              <a:rPr lang="en-GB" sz="3600" dirty="0" smtClean="0">
                <a:solidFill>
                  <a:schemeClr val="tx1"/>
                </a:solidFill>
                <a:latin typeface="Verdana" pitchFamily="34" charset="0"/>
              </a:rPr>
              <a:t>The main parts of the Act</a:t>
            </a:r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 flipH="1">
            <a:off x="1676400" y="2209800"/>
            <a:ext cx="1485900" cy="2514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1676400" y="4724400"/>
            <a:ext cx="28575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3200400" y="2209800"/>
            <a:ext cx="1371600" cy="2514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2700338" y="2997200"/>
            <a:ext cx="914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2411413" y="3500438"/>
            <a:ext cx="14859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3359150" y="2289175"/>
            <a:ext cx="1028700" cy="0"/>
          </a:xfrm>
          <a:prstGeom prst="line">
            <a:avLst/>
          </a:prstGeom>
          <a:noFill/>
          <a:ln w="1016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b-NO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4419600" y="1905000"/>
            <a:ext cx="4479925" cy="609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B05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GB" sz="1800" dirty="0">
                <a:latin typeface="Verdana" pitchFamily="34" charset="0"/>
                <a:cs typeface="Times New Roman" pitchFamily="18" charset="0"/>
              </a:rPr>
              <a:t>Protected areas, priority species – </a:t>
            </a:r>
            <a:r>
              <a:rPr lang="en-GB" sz="1800" i="1" dirty="0">
                <a:latin typeface="Verdana" pitchFamily="34" charset="0"/>
                <a:cs typeface="Times New Roman" pitchFamily="18" charset="0"/>
              </a:rPr>
              <a:t>Nature Diversity Act</a:t>
            </a:r>
          </a:p>
          <a:p>
            <a:pPr eaLnBrk="0" hangingPunct="0">
              <a:defRPr/>
            </a:pPr>
            <a:endParaRPr lang="nb-NO" sz="1800" dirty="0">
              <a:latin typeface="DepCentury Old Style" pitchFamily="18" charset="0"/>
            </a:endParaRPr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3600450" y="3476625"/>
            <a:ext cx="1257300" cy="0"/>
          </a:xfrm>
          <a:prstGeom prst="line">
            <a:avLst/>
          </a:prstGeom>
          <a:noFill/>
          <a:ln w="101600">
            <a:solidFill>
              <a:srgbClr val="92D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b-NO"/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4870450" y="2668588"/>
            <a:ext cx="4029075" cy="1986539"/>
          </a:xfrm>
          <a:prstGeom prst="rect">
            <a:avLst/>
          </a:prstGeom>
          <a:solidFill>
            <a:srgbClr val="FFFFFF"/>
          </a:solidFill>
          <a:ln w="12700">
            <a:solidFill>
              <a:srgbClr val="92D05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GB" sz="1800" dirty="0">
                <a:latin typeface="Verdana" pitchFamily="34" charset="0"/>
                <a:cs typeface="Times New Roman" pitchFamily="18" charset="0"/>
              </a:rPr>
              <a:t>S</a:t>
            </a:r>
            <a:r>
              <a:rPr lang="en-GB" sz="1800" dirty="0" smtClean="0">
                <a:latin typeface="Verdana" pitchFamily="34" charset="0"/>
                <a:cs typeface="Times New Roman" pitchFamily="18" charset="0"/>
              </a:rPr>
              <a:t>elected </a:t>
            </a:r>
            <a:r>
              <a:rPr lang="en-GB" sz="1800" dirty="0">
                <a:latin typeface="Verdana" pitchFamily="34" charset="0"/>
                <a:cs typeface="Times New Roman" pitchFamily="18" charset="0"/>
              </a:rPr>
              <a:t>habitat types, </a:t>
            </a:r>
            <a:r>
              <a:rPr lang="en-GB" sz="1800" dirty="0" smtClean="0">
                <a:latin typeface="Verdana" pitchFamily="34" charset="0"/>
                <a:cs typeface="Times New Roman" pitchFamily="18" charset="0"/>
              </a:rPr>
              <a:t>principles </a:t>
            </a:r>
            <a:r>
              <a:rPr lang="en-GB" sz="1800" dirty="0">
                <a:latin typeface="Verdana" pitchFamily="34" charset="0"/>
                <a:cs typeface="Times New Roman" pitchFamily="18" charset="0"/>
              </a:rPr>
              <a:t>for </a:t>
            </a:r>
            <a:r>
              <a:rPr lang="en-GB" sz="1800" dirty="0" smtClean="0">
                <a:latin typeface="Verdana" pitchFamily="34" charset="0"/>
                <a:cs typeface="Times New Roman" pitchFamily="18" charset="0"/>
              </a:rPr>
              <a:t>species management, </a:t>
            </a:r>
            <a:r>
              <a:rPr lang="en-US" sz="1800" dirty="0">
                <a:latin typeface="Verdana" pitchFamily="34" charset="0"/>
                <a:cs typeface="Times New Roman" pitchFamily="18" charset="0"/>
              </a:rPr>
              <a:t>areas with specific ecological </a:t>
            </a:r>
            <a:r>
              <a:rPr lang="en-US" sz="1800" dirty="0" smtClean="0">
                <a:latin typeface="Verdana" pitchFamily="34" charset="0"/>
                <a:cs typeface="Times New Roman" pitchFamily="18" charset="0"/>
              </a:rPr>
              <a:t>functions and </a:t>
            </a:r>
            <a:r>
              <a:rPr lang="en-GB" sz="1800" dirty="0">
                <a:latin typeface="Verdana" pitchFamily="34" charset="0"/>
                <a:cs typeface="Times New Roman" pitchFamily="18" charset="0"/>
              </a:rPr>
              <a:t>alien </a:t>
            </a:r>
            <a:r>
              <a:rPr lang="en-GB" sz="1800" dirty="0" smtClean="0">
                <a:latin typeface="Verdana" pitchFamily="34" charset="0"/>
                <a:cs typeface="Times New Roman" pitchFamily="18" charset="0"/>
              </a:rPr>
              <a:t>organisms – </a:t>
            </a:r>
            <a:r>
              <a:rPr lang="en-GB" sz="1800" i="1" dirty="0">
                <a:latin typeface="Verdana" pitchFamily="34" charset="0"/>
                <a:cs typeface="Times New Roman" pitchFamily="18" charset="0"/>
              </a:rPr>
              <a:t>Nature Diversity </a:t>
            </a:r>
            <a:r>
              <a:rPr lang="en-GB" sz="1800" i="1" dirty="0" smtClean="0">
                <a:latin typeface="Verdana" pitchFamily="34" charset="0"/>
                <a:cs typeface="Times New Roman" pitchFamily="18" charset="0"/>
              </a:rPr>
              <a:t>Act </a:t>
            </a:r>
            <a:r>
              <a:rPr lang="en-US" i="1" dirty="0" smtClean="0">
                <a:latin typeface="Verdana" pitchFamily="34" charset="0"/>
                <a:cs typeface="Times New Roman" pitchFamily="18" charset="0"/>
              </a:rPr>
              <a:t>and acts concerning land use, fisheries, forestry, agriculture, mining etc </a:t>
            </a:r>
            <a:endParaRPr lang="en-GB" sz="1800" i="1" dirty="0">
              <a:latin typeface="Verdana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nb-NO" sz="1800" dirty="0">
              <a:latin typeface="DepCentury Old Style" pitchFamily="18" charset="0"/>
            </a:endParaRPr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4238625" y="4997450"/>
            <a:ext cx="1485900" cy="0"/>
          </a:xfrm>
          <a:prstGeom prst="line">
            <a:avLst/>
          </a:prstGeom>
          <a:noFill/>
          <a:ln w="101600">
            <a:solidFill>
              <a:srgbClr val="C9EB9B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b-NO"/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5786446" y="4714884"/>
            <a:ext cx="3109914" cy="1785950"/>
          </a:xfrm>
          <a:prstGeom prst="rect">
            <a:avLst/>
          </a:prstGeom>
          <a:solidFill>
            <a:srgbClr val="FFFFFF"/>
          </a:solidFill>
          <a:ln w="12700">
            <a:solidFill>
              <a:srgbClr val="C9EB9B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nb-NO" sz="1800" dirty="0">
                <a:latin typeface="Verdana" pitchFamily="34" charset="0"/>
                <a:cs typeface="Times New Roman" pitchFamily="18" charset="0"/>
              </a:rPr>
              <a:t>General </a:t>
            </a:r>
            <a:r>
              <a:rPr lang="nb-NO" sz="1800" dirty="0" err="1">
                <a:latin typeface="Verdana" pitchFamily="34" charset="0"/>
                <a:cs typeface="Times New Roman" pitchFamily="18" charset="0"/>
              </a:rPr>
              <a:t>provisions</a:t>
            </a:r>
            <a:r>
              <a:rPr lang="nb-NO" sz="1800" dirty="0">
                <a:latin typeface="Verdana" pitchFamily="34" charset="0"/>
                <a:cs typeface="Times New Roman" pitchFamily="18" charset="0"/>
              </a:rPr>
              <a:t> and </a:t>
            </a:r>
            <a:r>
              <a:rPr lang="nb-NO" sz="1800" dirty="0" err="1">
                <a:latin typeface="Verdana" pitchFamily="34" charset="0"/>
                <a:cs typeface="Times New Roman" pitchFamily="18" charset="0"/>
              </a:rPr>
              <a:t>principles</a:t>
            </a:r>
            <a:r>
              <a:rPr lang="nb-NO" sz="1800" dirty="0">
                <a:latin typeface="Verdana" pitchFamily="34" charset="0"/>
                <a:cs typeface="Times New Roman" pitchFamily="18" charset="0"/>
              </a:rPr>
              <a:t> – </a:t>
            </a:r>
            <a:r>
              <a:rPr lang="en-GB" sz="1800" i="1" dirty="0">
                <a:latin typeface="Verdana" pitchFamily="34" charset="0"/>
                <a:cs typeface="Times New Roman" pitchFamily="18" charset="0"/>
              </a:rPr>
              <a:t>Nature Diversity </a:t>
            </a:r>
            <a:r>
              <a:rPr lang="en-GB" sz="1800" i="1" dirty="0" smtClean="0">
                <a:latin typeface="Verdana" pitchFamily="34" charset="0"/>
                <a:cs typeface="Times New Roman" pitchFamily="18" charset="0"/>
              </a:rPr>
              <a:t>Act </a:t>
            </a:r>
            <a:r>
              <a:rPr lang="en-US" i="1" dirty="0" smtClean="0">
                <a:latin typeface="Verdana" pitchFamily="34" charset="0"/>
                <a:cs typeface="Times New Roman" pitchFamily="18" charset="0"/>
              </a:rPr>
              <a:t>and acts concerning land use, fisheries, forestry, agriculture, mining etc </a:t>
            </a:r>
            <a:endParaRPr lang="nb-NO" sz="1800" i="1" dirty="0">
              <a:latin typeface="Verdana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nb-NO" sz="1800" i="1" dirty="0">
              <a:latin typeface="DepCentury Old Style" pitchFamily="18" charset="0"/>
            </a:endParaRPr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0" y="209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b-NO"/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0" y="1998086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>
                <a:latin typeface="DepCentury Old Style" pitchFamily="18" charset="0"/>
                <a:cs typeface="Times New Roman" pitchFamily="18" charset="0"/>
              </a:rPr>
              <a:t> </a:t>
            </a:r>
          </a:p>
          <a:p>
            <a:pPr eaLnBrk="0" hangingPunct="0"/>
            <a:endParaRPr lang="nb-NO"/>
          </a:p>
        </p:txBody>
      </p:sp>
      <p:sp>
        <p:nvSpPr>
          <p:cNvPr id="9232" name="TekstSylinder 2"/>
          <p:cNvSpPr txBox="1">
            <a:spLocks noChangeArrowheads="1"/>
          </p:cNvSpPr>
          <p:nvPr/>
        </p:nvSpPr>
        <p:spPr bwMode="auto">
          <a:xfrm>
            <a:off x="7051572" y="6642556"/>
            <a:ext cx="209242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sz="800" dirty="0" err="1" smtClean="0">
                <a:latin typeface="Verdana" pitchFamily="34" charset="0"/>
              </a:rPr>
              <a:t>Source</a:t>
            </a:r>
            <a:r>
              <a:rPr lang="nb-NO" sz="800" dirty="0" smtClean="0">
                <a:latin typeface="Verdana" pitchFamily="34" charset="0"/>
              </a:rPr>
              <a:t>: </a:t>
            </a:r>
            <a:r>
              <a:rPr lang="nb-NO" sz="800" dirty="0" err="1" smtClean="0">
                <a:latin typeface="Verdana" pitchFamily="34" charset="0"/>
              </a:rPr>
              <a:t>Ministry</a:t>
            </a:r>
            <a:r>
              <a:rPr lang="nb-NO" sz="800" dirty="0" smtClean="0">
                <a:latin typeface="Verdana" pitchFamily="34" charset="0"/>
              </a:rPr>
              <a:t> </a:t>
            </a:r>
            <a:r>
              <a:rPr lang="nb-NO" sz="800" dirty="0" err="1" smtClean="0">
                <a:latin typeface="Verdana" pitchFamily="34" charset="0"/>
              </a:rPr>
              <a:t>of</a:t>
            </a:r>
            <a:r>
              <a:rPr lang="nb-NO" sz="800" dirty="0" smtClean="0">
                <a:latin typeface="Verdana" pitchFamily="34" charset="0"/>
              </a:rPr>
              <a:t> </a:t>
            </a:r>
            <a:r>
              <a:rPr lang="nb-NO" sz="800" dirty="0" err="1" smtClean="0">
                <a:latin typeface="Verdana" pitchFamily="34" charset="0"/>
              </a:rPr>
              <a:t>the</a:t>
            </a:r>
            <a:r>
              <a:rPr lang="nb-NO" sz="800" dirty="0" smtClean="0">
                <a:latin typeface="Verdana" pitchFamily="34" charset="0"/>
              </a:rPr>
              <a:t> </a:t>
            </a:r>
            <a:r>
              <a:rPr lang="nb-NO" sz="800" dirty="0" err="1" smtClean="0">
                <a:latin typeface="Verdana" pitchFamily="34" charset="0"/>
              </a:rPr>
              <a:t>Environment</a:t>
            </a:r>
            <a:endParaRPr lang="nb-NO" sz="800" dirty="0">
              <a:latin typeface="Verdana" pitchFamily="34" charset="0"/>
            </a:endParaRPr>
          </a:p>
        </p:txBody>
      </p:sp>
      <p:sp>
        <p:nvSpPr>
          <p:cNvPr id="17" name="Likebent trekant 16"/>
          <p:cNvSpPr/>
          <p:nvPr/>
        </p:nvSpPr>
        <p:spPr>
          <a:xfrm>
            <a:off x="1000101" y="1595438"/>
            <a:ext cx="4433912" cy="4476768"/>
          </a:xfrm>
          <a:prstGeom prst="triangle">
            <a:avLst/>
          </a:prstGeom>
          <a:solidFill>
            <a:srgbClr val="C9EB9B"/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dirty="0"/>
          </a:p>
        </p:txBody>
      </p:sp>
      <p:sp>
        <p:nvSpPr>
          <p:cNvPr id="18" name="Likebent trekant 17"/>
          <p:cNvSpPr/>
          <p:nvPr/>
        </p:nvSpPr>
        <p:spPr>
          <a:xfrm>
            <a:off x="1828800" y="1573213"/>
            <a:ext cx="2795588" cy="2849562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19" name="Likebent trekant 18"/>
          <p:cNvSpPr/>
          <p:nvPr/>
        </p:nvSpPr>
        <p:spPr>
          <a:xfrm>
            <a:off x="2481263" y="1563688"/>
            <a:ext cx="1506537" cy="153035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pic>
        <p:nvPicPr>
          <p:cNvPr id="21" name="Picture 4" descr="Ronda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9875" y="2413000"/>
            <a:ext cx="779463" cy="585788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" name="Picture 10" descr="G:\navd\MD40072\MINEDOK\My Pictures\Stigen-OE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46338" y="3186113"/>
            <a:ext cx="1519237" cy="113982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90" name="Picture 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1388" y="4689475"/>
            <a:ext cx="206375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 animBg="1" autoUpdateAnimBg="0"/>
      <p:bldP spid="13323" grpId="0" animBg="1" autoUpdateAnimBg="0"/>
      <p:bldP spid="13325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5" descr="http://www.nsb.no/getfile.php/www.nsb.no/nsb.no/Bilder/Reisetilbud/Raumabanen/IMG_3418.jpg_300DPI.jpg"/>
          <p:cNvPicPr>
            <a:picLocks noChangeAspect="1" noChangeArrowheads="1"/>
          </p:cNvPicPr>
          <p:nvPr/>
        </p:nvPicPr>
        <p:blipFill>
          <a:blip r:embed="rId3" cstate="print"/>
          <a:srcRect r="2873"/>
          <a:stretch>
            <a:fillRect/>
          </a:stretch>
        </p:blipFill>
        <p:spPr bwMode="auto">
          <a:xfrm>
            <a:off x="1142976" y="1285860"/>
            <a:ext cx="8001024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211138"/>
            <a:ext cx="5778500" cy="612775"/>
          </a:xfrm>
        </p:spPr>
        <p:txBody>
          <a:bodyPr/>
          <a:lstStyle/>
          <a:p>
            <a:pPr eaLnBrk="1" hangingPunct="1"/>
            <a:r>
              <a:rPr lang="en-GB" sz="3200" dirty="0" smtClean="0">
                <a:solidFill>
                  <a:schemeClr val="tx1"/>
                </a:solidFill>
                <a:latin typeface="Verdana" pitchFamily="34" charset="0"/>
              </a:rPr>
              <a:t>The purpose of the Act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0166" y="1500175"/>
            <a:ext cx="4643470" cy="2714644"/>
          </a:xfrm>
          <a:solidFill>
            <a:srgbClr val="C9EB9B"/>
          </a:solidFill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000" dirty="0" smtClean="0">
                <a:latin typeface="Verdana" pitchFamily="34" charset="0"/>
              </a:rPr>
              <a:t>Intrinsic value</a:t>
            </a:r>
          </a:p>
          <a:p>
            <a:pPr marL="0" indent="0" eaLnBrk="1" hangingPunct="1">
              <a:buFontTx/>
              <a:buNone/>
            </a:pPr>
            <a:endParaRPr lang="en-GB" sz="2000" dirty="0" smtClean="0">
              <a:latin typeface="Verdana" pitchFamily="34" charset="0"/>
            </a:endParaRPr>
          </a:p>
          <a:p>
            <a:pPr marL="0" indent="0" eaLnBrk="1" hangingPunct="1">
              <a:buFontTx/>
              <a:buNone/>
            </a:pPr>
            <a:r>
              <a:rPr lang="en-GB" sz="2000" dirty="0" smtClean="0">
                <a:latin typeface="Verdana" pitchFamily="34" charset="0"/>
              </a:rPr>
              <a:t>Experience and recreation value</a:t>
            </a:r>
          </a:p>
          <a:p>
            <a:pPr marL="0" indent="0" eaLnBrk="1" hangingPunct="1">
              <a:buFontTx/>
              <a:buNone/>
            </a:pPr>
            <a:endParaRPr lang="en-GB" sz="2000" dirty="0" smtClean="0">
              <a:latin typeface="Verdana" pitchFamily="34" charset="0"/>
            </a:endParaRPr>
          </a:p>
          <a:p>
            <a:pPr marL="0" indent="0" eaLnBrk="1" hangingPunct="1">
              <a:buFontTx/>
              <a:buNone/>
            </a:pPr>
            <a:r>
              <a:rPr lang="en-GB" sz="2000" dirty="0" smtClean="0">
                <a:latin typeface="Verdana" pitchFamily="34" charset="0"/>
              </a:rPr>
              <a:t>Biodiversity is a very important resource</a:t>
            </a:r>
          </a:p>
        </p:txBody>
      </p:sp>
      <p:grpSp>
        <p:nvGrpSpPr>
          <p:cNvPr id="2" name="Gruppe 7"/>
          <p:cNvGrpSpPr>
            <a:grpSpLocks/>
          </p:cNvGrpSpPr>
          <p:nvPr/>
        </p:nvGrpSpPr>
        <p:grpSpPr bwMode="auto">
          <a:xfrm>
            <a:off x="7177088" y="261938"/>
            <a:ext cx="1563687" cy="1414462"/>
            <a:chOff x="1020763" y="1603778"/>
            <a:chExt cx="4412474" cy="4435072"/>
          </a:xfrm>
        </p:grpSpPr>
        <p:sp>
          <p:nvSpPr>
            <p:cNvPr id="7" name="Likebent trekant 6"/>
            <p:cNvSpPr/>
            <p:nvPr/>
          </p:nvSpPr>
          <p:spPr>
            <a:xfrm>
              <a:off x="1020763" y="1713286"/>
              <a:ext cx="4412474" cy="4325564"/>
            </a:xfrm>
            <a:prstGeom prst="triangle">
              <a:avLst/>
            </a:prstGeom>
            <a:solidFill>
              <a:srgbClr val="C9EB9B"/>
            </a:solidFill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 dirty="0"/>
            </a:p>
          </p:txBody>
        </p:sp>
        <p:sp>
          <p:nvSpPr>
            <p:cNvPr id="8" name="Likebent trekant 7"/>
            <p:cNvSpPr/>
            <p:nvPr/>
          </p:nvSpPr>
          <p:spPr>
            <a:xfrm>
              <a:off x="1827104" y="1648575"/>
              <a:ext cx="2795314" cy="2772545"/>
            </a:xfrm>
            <a:prstGeom prst="triangl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9" name="Likebent trekant 8"/>
            <p:cNvSpPr/>
            <p:nvPr/>
          </p:nvSpPr>
          <p:spPr>
            <a:xfrm>
              <a:off x="2481136" y="1603778"/>
              <a:ext cx="1505169" cy="1488312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pic>
          <p:nvPicPr>
            <p:cNvPr id="10251" name="Picture 4" descr="Rondan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09876" y="2413102"/>
              <a:ext cx="779326" cy="585685"/>
            </a:xfrm>
            <a:prstGeom prst="rect">
              <a:avLst/>
            </a:prstGeom>
            <a:noFill/>
            <a:ln w="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0252" name="Picture 10" descr="G:\navd\MD40072\MINEDOK\My Pictures\Stigen-OEB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46339" y="3186313"/>
              <a:ext cx="1518970" cy="1139625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0253" name="Picture 2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11388" y="4689673"/>
              <a:ext cx="2063387" cy="1126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46" name="Line 12"/>
          <p:cNvSpPr>
            <a:spLocks noChangeShapeType="1"/>
          </p:cNvSpPr>
          <p:nvPr/>
        </p:nvSpPr>
        <p:spPr bwMode="auto">
          <a:xfrm>
            <a:off x="5756275" y="1349375"/>
            <a:ext cx="1485900" cy="0"/>
          </a:xfrm>
          <a:prstGeom prst="line">
            <a:avLst/>
          </a:prstGeom>
          <a:noFill/>
          <a:ln w="101600">
            <a:solidFill>
              <a:srgbClr val="C9EB9B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b-NO"/>
          </a:p>
        </p:txBody>
      </p:sp>
      <p:sp>
        <p:nvSpPr>
          <p:cNvPr id="10247" name="Rektangel 14"/>
          <p:cNvSpPr>
            <a:spLocks noChangeArrowheads="1"/>
          </p:cNvSpPr>
          <p:nvPr/>
        </p:nvSpPr>
        <p:spPr bwMode="auto">
          <a:xfrm>
            <a:off x="7561516" y="6642556"/>
            <a:ext cx="158248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800" dirty="0" smtClean="0">
                <a:latin typeface="Verdana" pitchFamily="34" charset="0"/>
              </a:rPr>
              <a:t>Photo: Leif </a:t>
            </a:r>
            <a:r>
              <a:rPr lang="nb-NO" sz="800" dirty="0">
                <a:latin typeface="Verdana" pitchFamily="34" charset="0"/>
              </a:rPr>
              <a:t>J. </a:t>
            </a:r>
            <a:r>
              <a:rPr lang="nb-NO" sz="800" dirty="0" err="1">
                <a:latin typeface="Verdana" pitchFamily="34" charset="0"/>
              </a:rPr>
              <a:t>Olestad</a:t>
            </a:r>
            <a:r>
              <a:rPr lang="nb-NO" sz="800" dirty="0">
                <a:latin typeface="Verdana" pitchFamily="34" charset="0"/>
              </a:rPr>
              <a:t>, NSB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142976" y="174625"/>
            <a:ext cx="8001024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sz="3200" dirty="0">
                <a:latin typeface="Verdana" pitchFamily="34" charset="0"/>
              </a:rPr>
              <a:t>Management </a:t>
            </a:r>
            <a:r>
              <a:rPr lang="nb-NO" sz="3200" dirty="0" err="1">
                <a:latin typeface="Verdana" pitchFamily="34" charset="0"/>
              </a:rPr>
              <a:t>objectives</a:t>
            </a:r>
            <a:r>
              <a:rPr lang="nb-NO" sz="3200" dirty="0">
                <a:latin typeface="Verdana" pitchFamily="34" charset="0"/>
              </a:rPr>
              <a:t> </a:t>
            </a:r>
            <a:endParaRPr lang="nb-NO" sz="3200" dirty="0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285852" y="1214423"/>
            <a:ext cx="299563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3663" eaLnBrk="0" hangingPunct="0"/>
            <a:endParaRPr lang="en-GB" sz="2000" dirty="0" smtClean="0">
              <a:latin typeface="Verdana" pitchFamily="34" charset="0"/>
            </a:endParaRPr>
          </a:p>
          <a:p>
            <a:pPr marL="93663" eaLnBrk="0" hangingPunct="0"/>
            <a:endParaRPr lang="en-GB" sz="2000" dirty="0" smtClean="0">
              <a:latin typeface="Verdana" pitchFamily="34" charset="0"/>
            </a:endParaRPr>
          </a:p>
          <a:p>
            <a:pPr marL="93663" eaLnBrk="0" hangingPunct="0"/>
            <a:r>
              <a:rPr lang="en-GB" sz="2000" dirty="0" smtClean="0">
                <a:latin typeface="Verdana" pitchFamily="34" charset="0"/>
              </a:rPr>
              <a:t>To maintain the diversity of habitat types within their natural range</a:t>
            </a:r>
          </a:p>
          <a:p>
            <a:pPr marL="93663" eaLnBrk="0" hangingPunct="0"/>
            <a:endParaRPr lang="en-GB" sz="2000" dirty="0" smtClean="0">
              <a:latin typeface="Verdana" pitchFamily="34" charset="0"/>
            </a:endParaRPr>
          </a:p>
          <a:p>
            <a:pPr marL="93663" eaLnBrk="0" hangingPunct="0"/>
            <a:endParaRPr lang="en-GB" sz="2000" dirty="0">
              <a:latin typeface="Verdana" pitchFamily="34" charset="0"/>
            </a:endParaRPr>
          </a:p>
          <a:p>
            <a:pPr marL="93663" eaLnBrk="0" hangingPunct="0"/>
            <a:endParaRPr lang="en-GB" sz="2000" dirty="0" smtClean="0">
              <a:latin typeface="Verdana" pitchFamily="34" charset="0"/>
            </a:endParaRPr>
          </a:p>
          <a:p>
            <a:pPr marL="93663" eaLnBrk="0" hangingPunct="0"/>
            <a:r>
              <a:rPr lang="en-GB" sz="2000" dirty="0" smtClean="0">
                <a:latin typeface="Verdana" pitchFamily="34" charset="0"/>
              </a:rPr>
              <a:t>To maintain species and their genetic diversity for the long term and to ensure that species occur in viable populations in their natural range</a:t>
            </a:r>
            <a:endParaRPr lang="en-GB" sz="2000" dirty="0">
              <a:latin typeface="Verdana" pitchFamily="34" charset="0"/>
            </a:endParaRPr>
          </a:p>
        </p:txBody>
      </p:sp>
      <p:sp>
        <p:nvSpPr>
          <p:cNvPr id="11268" name="TekstSylinder 6"/>
          <p:cNvSpPr txBox="1">
            <a:spLocks noChangeArrowheads="1"/>
          </p:cNvSpPr>
          <p:nvPr/>
        </p:nvSpPr>
        <p:spPr bwMode="auto">
          <a:xfrm>
            <a:off x="5372100" y="6019800"/>
            <a:ext cx="262255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400">
                <a:latin typeface="Verdana" pitchFamily="34" charset="0"/>
              </a:rPr>
              <a:t> </a:t>
            </a:r>
          </a:p>
          <a:p>
            <a:endParaRPr lang="nb-NO"/>
          </a:p>
        </p:txBody>
      </p:sp>
      <p:sp>
        <p:nvSpPr>
          <p:cNvPr id="11269" name="TekstSylinder 7"/>
          <p:cNvSpPr txBox="1">
            <a:spLocks noChangeArrowheads="1"/>
          </p:cNvSpPr>
          <p:nvPr/>
        </p:nvSpPr>
        <p:spPr bwMode="auto">
          <a:xfrm>
            <a:off x="6772275" y="5667375"/>
            <a:ext cx="1066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800">
                <a:solidFill>
                  <a:schemeClr val="bg1"/>
                </a:solidFill>
                <a:latin typeface="Verdana" pitchFamily="34" charset="0"/>
              </a:rPr>
              <a:t>Foto: Kin Abel</a:t>
            </a:r>
            <a:endParaRPr lang="nb-NO"/>
          </a:p>
        </p:txBody>
      </p:sp>
      <p:sp>
        <p:nvSpPr>
          <p:cNvPr id="11270" name="TekstSylinder 8"/>
          <p:cNvSpPr txBox="1">
            <a:spLocks noChangeArrowheads="1"/>
          </p:cNvSpPr>
          <p:nvPr/>
        </p:nvSpPr>
        <p:spPr bwMode="auto">
          <a:xfrm>
            <a:off x="6696075" y="3257550"/>
            <a:ext cx="1104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800">
                <a:solidFill>
                  <a:schemeClr val="bg1"/>
                </a:solidFill>
                <a:latin typeface="Verdana" pitchFamily="34" charset="0"/>
              </a:rPr>
              <a:t>Foto: Jon Bekken</a:t>
            </a:r>
          </a:p>
        </p:txBody>
      </p:sp>
      <p:pic>
        <p:nvPicPr>
          <p:cNvPr id="11271" name="Bilde 9" descr="Hvitveis og blåveis_Foto Marianne Gjørv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4213" y="1173163"/>
            <a:ext cx="3173412" cy="237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Bilde 10" descr="Andepar_Foto Marianne Gjørv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7225" y="3879849"/>
            <a:ext cx="3333750" cy="247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TekstSylinder 8"/>
          <p:cNvSpPr txBox="1">
            <a:spLocks noChangeArrowheads="1"/>
          </p:cNvSpPr>
          <p:nvPr/>
        </p:nvSpPr>
        <p:spPr bwMode="auto">
          <a:xfrm>
            <a:off x="4503738" y="3332163"/>
            <a:ext cx="13430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800" dirty="0" smtClean="0">
                <a:solidFill>
                  <a:schemeClr val="bg1"/>
                </a:solidFill>
                <a:latin typeface="Verdana" pitchFamily="34" charset="0"/>
              </a:rPr>
              <a:t>Photo</a:t>
            </a:r>
            <a:r>
              <a:rPr lang="nb-NO" sz="800" dirty="0">
                <a:solidFill>
                  <a:schemeClr val="bg1"/>
                </a:solidFill>
                <a:latin typeface="Verdana" pitchFamily="34" charset="0"/>
              </a:rPr>
              <a:t>: Marianne Gjørv</a:t>
            </a:r>
            <a:endParaRPr lang="nb-NO" sz="800" dirty="0"/>
          </a:p>
        </p:txBody>
      </p:sp>
      <p:sp>
        <p:nvSpPr>
          <p:cNvPr id="11274" name="TekstSylinder 9"/>
          <p:cNvSpPr txBox="1">
            <a:spLocks noChangeArrowheads="1"/>
          </p:cNvSpPr>
          <p:nvPr/>
        </p:nvSpPr>
        <p:spPr bwMode="auto">
          <a:xfrm>
            <a:off x="4441062" y="6141357"/>
            <a:ext cx="13430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800" dirty="0" smtClean="0">
                <a:solidFill>
                  <a:schemeClr val="bg1"/>
                </a:solidFill>
                <a:latin typeface="Verdana" pitchFamily="34" charset="0"/>
              </a:rPr>
              <a:t>Photo: </a:t>
            </a:r>
            <a:r>
              <a:rPr lang="nb-NO" sz="800" dirty="0">
                <a:solidFill>
                  <a:schemeClr val="bg1"/>
                </a:solidFill>
                <a:latin typeface="Verdana" pitchFamily="34" charset="0"/>
              </a:rPr>
              <a:t>Marianne Gjørv</a:t>
            </a:r>
            <a:endParaRPr lang="nb-NO" sz="800" dirty="0"/>
          </a:p>
        </p:txBody>
      </p:sp>
      <p:grpSp>
        <p:nvGrpSpPr>
          <p:cNvPr id="2" name="Gruppe 7"/>
          <p:cNvGrpSpPr>
            <a:grpSpLocks/>
          </p:cNvGrpSpPr>
          <p:nvPr/>
        </p:nvGrpSpPr>
        <p:grpSpPr bwMode="auto">
          <a:xfrm>
            <a:off x="7707313" y="153988"/>
            <a:ext cx="1246187" cy="1033462"/>
            <a:chOff x="1020763" y="1603778"/>
            <a:chExt cx="4412474" cy="4435072"/>
          </a:xfrm>
        </p:grpSpPr>
        <p:sp>
          <p:nvSpPr>
            <p:cNvPr id="12" name="Likebent trekant 11"/>
            <p:cNvSpPr/>
            <p:nvPr/>
          </p:nvSpPr>
          <p:spPr>
            <a:xfrm>
              <a:off x="1020763" y="1712781"/>
              <a:ext cx="4412474" cy="4326069"/>
            </a:xfrm>
            <a:prstGeom prst="triangle">
              <a:avLst/>
            </a:prstGeom>
            <a:solidFill>
              <a:srgbClr val="C9EB9B"/>
            </a:solidFill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 dirty="0"/>
            </a:p>
          </p:txBody>
        </p:sp>
        <p:sp>
          <p:nvSpPr>
            <p:cNvPr id="13" name="Likebent trekant 12"/>
            <p:cNvSpPr/>
            <p:nvPr/>
          </p:nvSpPr>
          <p:spPr>
            <a:xfrm>
              <a:off x="1824563" y="1651465"/>
              <a:ext cx="2799252" cy="2772775"/>
            </a:xfrm>
            <a:prstGeom prst="triangl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14" name="Likebent trekant 13"/>
            <p:cNvSpPr/>
            <p:nvPr/>
          </p:nvSpPr>
          <p:spPr>
            <a:xfrm>
              <a:off x="2482220" y="1603778"/>
              <a:ext cx="1506425" cy="1485171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pic>
          <p:nvPicPr>
            <p:cNvPr id="11280" name="Picture 4" descr="Rondan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09876" y="2413102"/>
              <a:ext cx="779326" cy="585685"/>
            </a:xfrm>
            <a:prstGeom prst="rect">
              <a:avLst/>
            </a:prstGeom>
            <a:noFill/>
            <a:ln w="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1281" name="Picture 10" descr="G:\navd\MD40072\MINEDOK\My Pictures\Stigen-OEB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446339" y="3186313"/>
              <a:ext cx="1518970" cy="1139625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1282" name="Picture 2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211388" y="4689673"/>
              <a:ext cx="2063387" cy="1126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276" name="Line 12"/>
          <p:cNvSpPr>
            <a:spLocks noChangeShapeType="1"/>
          </p:cNvSpPr>
          <p:nvPr/>
        </p:nvSpPr>
        <p:spPr bwMode="auto">
          <a:xfrm flipV="1">
            <a:off x="6448425" y="1004888"/>
            <a:ext cx="1281113" cy="4762"/>
          </a:xfrm>
          <a:prstGeom prst="line">
            <a:avLst/>
          </a:prstGeom>
          <a:noFill/>
          <a:ln w="101600">
            <a:solidFill>
              <a:srgbClr val="C9EB9B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lassholder for bilde 5" descr="Naturarkivet-KA_11_00_0034-Lappkjuke kjøpt til fri bru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651980"/>
            <a:ext cx="8001024" cy="520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tel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1571612"/>
          </a:xfrm>
        </p:spPr>
        <p:txBody>
          <a:bodyPr/>
          <a:lstStyle/>
          <a:p>
            <a:r>
              <a:rPr lang="nb-NO" sz="2800" dirty="0" smtClean="0">
                <a:solidFill>
                  <a:schemeClr val="tx1"/>
                </a:solidFill>
              </a:rPr>
              <a:t/>
            </a:r>
            <a:br>
              <a:rPr lang="nb-NO" sz="2800" dirty="0" smtClean="0">
                <a:solidFill>
                  <a:schemeClr val="tx1"/>
                </a:solidFill>
              </a:rPr>
            </a:br>
            <a:r>
              <a:rPr lang="nb-NO" sz="2800" dirty="0" smtClean="0"/>
              <a:t/>
            </a:r>
            <a:br>
              <a:rPr lang="nb-NO" sz="2800" dirty="0" smtClean="0"/>
            </a:br>
            <a:r>
              <a:rPr lang="nb-NO" sz="2800" dirty="0" smtClean="0"/>
              <a:t/>
            </a:r>
            <a:br>
              <a:rPr lang="nb-NO" sz="2800" dirty="0" smtClean="0"/>
            </a:br>
            <a:r>
              <a:rPr lang="nb-NO" sz="2800" dirty="0" smtClean="0">
                <a:latin typeface="Verdana" pitchFamily="34" charset="0"/>
              </a:rPr>
              <a:t>K</a:t>
            </a:r>
            <a:r>
              <a:rPr lang="nb-NO" sz="2800" dirty="0" smtClean="0">
                <a:solidFill>
                  <a:schemeClr val="tx1"/>
                </a:solidFill>
                <a:latin typeface="Verdana" pitchFamily="34" charset="0"/>
              </a:rPr>
              <a:t>ey </a:t>
            </a:r>
            <a:r>
              <a:rPr lang="nb-NO" sz="2800" dirty="0" err="1" smtClean="0">
                <a:solidFill>
                  <a:schemeClr val="tx1"/>
                </a:solidFill>
                <a:latin typeface="Verdana" pitchFamily="34" charset="0"/>
              </a:rPr>
              <a:t>principles</a:t>
            </a:r>
            <a:r>
              <a:rPr lang="nb-NO" sz="2800" dirty="0" smtClean="0">
                <a:solidFill>
                  <a:schemeClr val="tx1"/>
                </a:solidFill>
                <a:latin typeface="Verdana" pitchFamily="34" charset="0"/>
              </a:rPr>
              <a:t> for </a:t>
            </a:r>
            <a:r>
              <a:rPr lang="nb-NO" sz="2800" dirty="0" err="1" smtClean="0">
                <a:solidFill>
                  <a:schemeClr val="tx1"/>
                </a:solidFill>
                <a:latin typeface="Verdana" pitchFamily="34" charset="0"/>
              </a:rPr>
              <a:t>sustainable</a:t>
            </a:r>
            <a:r>
              <a:rPr lang="nb-NO" sz="28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nb-NO" sz="2800" dirty="0" err="1" smtClean="0">
                <a:solidFill>
                  <a:schemeClr val="tx1"/>
                </a:solidFill>
                <a:latin typeface="Verdana" pitchFamily="34" charset="0"/>
              </a:rPr>
              <a:t>use</a:t>
            </a:r>
            <a:r>
              <a:rPr lang="nb-NO" sz="28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nb-NO" sz="2800" dirty="0" smtClean="0">
                <a:latin typeface="Verdana" pitchFamily="34" charset="0"/>
              </a:rPr>
              <a:t>(1)</a:t>
            </a:r>
            <a:r>
              <a:rPr lang="nb-NO" sz="2800" dirty="0" smtClean="0">
                <a:solidFill>
                  <a:schemeClr val="tx1"/>
                </a:solidFill>
                <a:latin typeface="Verdana" pitchFamily="34" charset="0"/>
              </a:rPr>
              <a:t/>
            </a:r>
            <a:br>
              <a:rPr lang="nb-NO" sz="2800" dirty="0" smtClean="0">
                <a:solidFill>
                  <a:schemeClr val="tx1"/>
                </a:solidFill>
                <a:latin typeface="Verdana" pitchFamily="34" charset="0"/>
              </a:rPr>
            </a:br>
            <a:r>
              <a:rPr lang="en-US" sz="3200" dirty="0" smtClean="0">
                <a:latin typeface="Verdana" pitchFamily="34" charset="0"/>
              </a:rPr>
              <a:t>Ecosystem approach and cumulative environmental effects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nb-NO" sz="3600" dirty="0" smtClean="0">
                <a:solidFill>
                  <a:schemeClr val="tx1"/>
                </a:solidFill>
              </a:rPr>
              <a:t/>
            </a:r>
            <a:br>
              <a:rPr lang="nb-NO" sz="3600" dirty="0" smtClean="0">
                <a:solidFill>
                  <a:schemeClr val="tx1"/>
                </a:solidFill>
              </a:rPr>
            </a:br>
            <a:endParaRPr lang="nb-NO" sz="3600" dirty="0" smtClean="0">
              <a:solidFill>
                <a:schemeClr val="tx1"/>
              </a:solidFill>
            </a:endParaRPr>
          </a:p>
        </p:txBody>
      </p:sp>
      <p:sp>
        <p:nvSpPr>
          <p:cNvPr id="2" name="Plassholder for innhold 2"/>
          <p:cNvSpPr>
            <a:spLocks noGrp="1"/>
          </p:cNvSpPr>
          <p:nvPr>
            <p:ph idx="1"/>
          </p:nvPr>
        </p:nvSpPr>
        <p:spPr>
          <a:xfrm>
            <a:off x="1714480" y="2214554"/>
            <a:ext cx="7000924" cy="2928958"/>
          </a:xfrm>
          <a:solidFill>
            <a:srgbClr val="C9EB9B"/>
          </a:solidFill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GB" sz="2800" dirty="0" smtClean="0">
                <a:solidFill>
                  <a:schemeClr val="bg1"/>
                </a:solidFill>
                <a:latin typeface="Verdana" pitchFamily="34" charset="0"/>
              </a:rPr>
              <a:t>Any pressure on an ecosystem shall be assessed on the basis of the cumulative environmental effects on the ecosystem now or in the future</a:t>
            </a:r>
          </a:p>
          <a:p>
            <a:pPr marL="0" indent="0">
              <a:lnSpc>
                <a:spcPct val="90000"/>
              </a:lnSpc>
              <a:buNone/>
            </a:pPr>
            <a:endParaRPr lang="en-GB" sz="2800" dirty="0" smtClean="0">
              <a:latin typeface="Verdana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GB" sz="2800" dirty="0" smtClean="0">
              <a:latin typeface="Verdana" pitchFamily="34" charset="0"/>
            </a:endParaRPr>
          </a:p>
        </p:txBody>
      </p:sp>
      <p:sp>
        <p:nvSpPr>
          <p:cNvPr id="15366" name="TekstSylinder 6"/>
          <p:cNvSpPr txBox="1">
            <a:spLocks noChangeArrowheads="1"/>
          </p:cNvSpPr>
          <p:nvPr/>
        </p:nvSpPr>
        <p:spPr bwMode="auto">
          <a:xfrm>
            <a:off x="7659688" y="6642100"/>
            <a:ext cx="14843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800" dirty="0" smtClean="0">
                <a:solidFill>
                  <a:schemeClr val="bg1"/>
                </a:solidFill>
                <a:latin typeface="Verdana" pitchFamily="34" charset="0"/>
              </a:rPr>
              <a:t>Photo</a:t>
            </a:r>
            <a:r>
              <a:rPr lang="nb-NO" sz="800" dirty="0">
                <a:solidFill>
                  <a:schemeClr val="bg1"/>
                </a:solidFill>
                <a:latin typeface="Verdana" pitchFamily="34" charset="0"/>
              </a:rPr>
              <a:t>: Marianne Gjørv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tel 1"/>
          <p:cNvSpPr>
            <a:spLocks noGrp="1"/>
          </p:cNvSpPr>
          <p:nvPr>
            <p:ph type="title"/>
          </p:nvPr>
        </p:nvSpPr>
        <p:spPr>
          <a:xfrm>
            <a:off x="1214413" y="166688"/>
            <a:ext cx="7739581" cy="1547800"/>
          </a:xfrm>
        </p:spPr>
        <p:txBody>
          <a:bodyPr/>
          <a:lstStyle/>
          <a:p>
            <a:r>
              <a:rPr lang="nb-NO" sz="2800" dirty="0" smtClean="0">
                <a:latin typeface="Verdana" pitchFamily="34" charset="0"/>
              </a:rPr>
              <a:t>K</a:t>
            </a:r>
            <a:r>
              <a:rPr lang="nb-NO" sz="2800" dirty="0" smtClean="0">
                <a:solidFill>
                  <a:schemeClr val="tx1"/>
                </a:solidFill>
                <a:latin typeface="Verdana" pitchFamily="34" charset="0"/>
              </a:rPr>
              <a:t>ey </a:t>
            </a:r>
            <a:r>
              <a:rPr lang="nb-NO" sz="2800" dirty="0" err="1" smtClean="0">
                <a:solidFill>
                  <a:schemeClr val="tx1"/>
                </a:solidFill>
                <a:latin typeface="Verdana" pitchFamily="34" charset="0"/>
              </a:rPr>
              <a:t>principles</a:t>
            </a:r>
            <a:r>
              <a:rPr lang="nb-NO" sz="2800" dirty="0" smtClean="0">
                <a:latin typeface="Verdana" pitchFamily="34" charset="0"/>
              </a:rPr>
              <a:t> for </a:t>
            </a:r>
            <a:r>
              <a:rPr lang="nb-NO" sz="2800" dirty="0" err="1" smtClean="0">
                <a:latin typeface="Verdana" pitchFamily="34" charset="0"/>
              </a:rPr>
              <a:t>s</a:t>
            </a:r>
            <a:r>
              <a:rPr lang="nb-NO" sz="2800" dirty="0" err="1" smtClean="0">
                <a:solidFill>
                  <a:schemeClr val="tx1"/>
                </a:solidFill>
                <a:latin typeface="Verdana" pitchFamily="34" charset="0"/>
              </a:rPr>
              <a:t>ustainable</a:t>
            </a:r>
            <a:r>
              <a:rPr lang="nb-NO" sz="28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nb-NO" sz="2800" dirty="0" err="1" smtClean="0">
                <a:solidFill>
                  <a:schemeClr val="tx1"/>
                </a:solidFill>
                <a:latin typeface="Verdana" pitchFamily="34" charset="0"/>
              </a:rPr>
              <a:t>use</a:t>
            </a:r>
            <a:r>
              <a:rPr lang="nb-NO" sz="28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nb-NO" sz="2800" dirty="0" smtClean="0">
                <a:latin typeface="Verdana" pitchFamily="34" charset="0"/>
              </a:rPr>
              <a:t>(2)</a:t>
            </a:r>
            <a:br>
              <a:rPr lang="nb-NO" sz="2800" dirty="0" smtClean="0">
                <a:latin typeface="Verdana" pitchFamily="34" charset="0"/>
              </a:rPr>
            </a:br>
            <a:r>
              <a:rPr lang="nb-NO" sz="3200" dirty="0" err="1" smtClean="0">
                <a:latin typeface="Verdana" pitchFamily="34" charset="0"/>
              </a:rPr>
              <a:t>User-pays</a:t>
            </a:r>
            <a:r>
              <a:rPr lang="nb-NO" sz="3200" dirty="0" smtClean="0">
                <a:latin typeface="Verdana" pitchFamily="34" charset="0"/>
              </a:rPr>
              <a:t> </a:t>
            </a:r>
            <a:r>
              <a:rPr lang="nb-NO" sz="3200" dirty="0" err="1" smtClean="0">
                <a:latin typeface="Verdana" pitchFamily="34" charset="0"/>
              </a:rPr>
              <a:t>principle</a:t>
            </a:r>
            <a:endParaRPr lang="nb-NO" sz="32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6" name="Bilde 4" descr="DSCF9061.JPG"/>
          <p:cNvPicPr>
            <a:picLocks noChangeAspect="1"/>
          </p:cNvPicPr>
          <p:nvPr/>
        </p:nvPicPr>
        <p:blipFill>
          <a:blip r:embed="rId3" cstate="print"/>
          <a:srcRect r="1338" b="3156"/>
          <a:stretch>
            <a:fillRect/>
          </a:stretch>
        </p:blipFill>
        <p:spPr bwMode="auto">
          <a:xfrm>
            <a:off x="1066913" y="1714488"/>
            <a:ext cx="8077087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Sylinder 5"/>
          <p:cNvSpPr txBox="1">
            <a:spLocks noChangeArrowheads="1"/>
          </p:cNvSpPr>
          <p:nvPr/>
        </p:nvSpPr>
        <p:spPr bwMode="auto">
          <a:xfrm>
            <a:off x="7143768" y="6286520"/>
            <a:ext cx="1876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nn-NO" sz="800" dirty="0" smtClean="0">
                <a:solidFill>
                  <a:schemeClr val="bg1"/>
                </a:solidFill>
                <a:latin typeface="+mn-lt"/>
              </a:rPr>
              <a:t>Photo: </a:t>
            </a:r>
            <a:r>
              <a:rPr lang="nn-NO" sz="800" dirty="0">
                <a:solidFill>
                  <a:schemeClr val="bg1"/>
                </a:solidFill>
                <a:latin typeface="+mn-lt"/>
              </a:rPr>
              <a:t>Kristin Thorsrud Teien</a:t>
            </a:r>
            <a:endParaRPr lang="nb-NO" sz="800" dirty="0">
              <a:solidFill>
                <a:schemeClr val="bg1"/>
              </a:solidFill>
              <a:latin typeface="Times New Roman" pitchFamily="80" charset="0"/>
            </a:endParaRPr>
          </a:p>
        </p:txBody>
      </p:sp>
      <p:sp>
        <p:nvSpPr>
          <p:cNvPr id="9" name="Plassholder for innhold 2"/>
          <p:cNvSpPr>
            <a:spLocks noGrp="1"/>
          </p:cNvSpPr>
          <p:nvPr>
            <p:ph idx="1"/>
          </p:nvPr>
        </p:nvSpPr>
        <p:spPr>
          <a:xfrm>
            <a:off x="1857356" y="2643182"/>
            <a:ext cx="6429420" cy="2428892"/>
          </a:xfrm>
          <a:solidFill>
            <a:srgbClr val="C9EB9B"/>
          </a:solidFill>
        </p:spPr>
        <p:txBody>
          <a:bodyPr/>
          <a:lstStyle/>
          <a:p>
            <a:pPr marL="0" indent="0">
              <a:buNone/>
            </a:pPr>
            <a:r>
              <a:rPr lang="en-GB" sz="2800" dirty="0" smtClean="0">
                <a:latin typeface="Verdana" pitchFamily="34" charset="0"/>
              </a:rPr>
              <a:t>Persons responsible for pressure on the environment shall pay to prevent or reduce damage </a:t>
            </a:r>
          </a:p>
          <a:p>
            <a:pPr marL="0" indent="0">
              <a:buNone/>
            </a:pPr>
            <a:endParaRPr lang="en-GB" sz="800" dirty="0" smtClean="0"/>
          </a:p>
          <a:p>
            <a:pPr marL="0" indent="0">
              <a:buNone/>
            </a:pPr>
            <a:endParaRPr lang="en-GB" sz="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 smtClean="0">
                <a:solidFill>
                  <a:schemeClr val="tx1"/>
                </a:solidFill>
                <a:latin typeface="Verdana" pitchFamily="34" charset="0"/>
              </a:rPr>
              <a:t>Key </a:t>
            </a:r>
            <a:r>
              <a:rPr lang="nb-NO" sz="2800" dirty="0" err="1" smtClean="0">
                <a:solidFill>
                  <a:schemeClr val="tx1"/>
                </a:solidFill>
                <a:latin typeface="Verdana" pitchFamily="34" charset="0"/>
              </a:rPr>
              <a:t>principles</a:t>
            </a:r>
            <a:r>
              <a:rPr lang="nb-NO" sz="2800" dirty="0" smtClean="0">
                <a:solidFill>
                  <a:schemeClr val="tx1"/>
                </a:solidFill>
                <a:latin typeface="Verdana" pitchFamily="34" charset="0"/>
              </a:rPr>
              <a:t> for </a:t>
            </a:r>
            <a:r>
              <a:rPr lang="nb-NO" sz="2800" dirty="0" err="1" smtClean="0">
                <a:solidFill>
                  <a:schemeClr val="tx1"/>
                </a:solidFill>
                <a:latin typeface="Verdana" pitchFamily="34" charset="0"/>
              </a:rPr>
              <a:t>sustainable</a:t>
            </a:r>
            <a:r>
              <a:rPr lang="nb-NO" sz="28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nb-NO" sz="2800" dirty="0" err="1" smtClean="0">
                <a:solidFill>
                  <a:schemeClr val="tx1"/>
                </a:solidFill>
                <a:latin typeface="Verdana" pitchFamily="34" charset="0"/>
              </a:rPr>
              <a:t>use</a:t>
            </a:r>
            <a:r>
              <a:rPr lang="nb-NO" sz="2800" dirty="0" smtClean="0">
                <a:solidFill>
                  <a:schemeClr val="tx1"/>
                </a:solidFill>
                <a:latin typeface="Verdana" pitchFamily="34" charset="0"/>
              </a:rPr>
              <a:t> (3)</a:t>
            </a:r>
            <a:br>
              <a:rPr lang="nb-NO" sz="2800" dirty="0" smtClean="0">
                <a:solidFill>
                  <a:schemeClr val="tx1"/>
                </a:solidFill>
                <a:latin typeface="Verdana" pitchFamily="34" charset="0"/>
              </a:rPr>
            </a:br>
            <a:r>
              <a:rPr lang="nb-NO" sz="3200" dirty="0" smtClean="0">
                <a:solidFill>
                  <a:schemeClr val="tx1"/>
                </a:solidFill>
                <a:latin typeface="Verdana" pitchFamily="34" charset="0"/>
              </a:rPr>
              <a:t>The </a:t>
            </a:r>
            <a:r>
              <a:rPr lang="nb-NO" sz="3200" dirty="0" err="1" smtClean="0">
                <a:solidFill>
                  <a:schemeClr val="tx1"/>
                </a:solidFill>
                <a:latin typeface="Verdana" pitchFamily="34" charset="0"/>
              </a:rPr>
              <a:t>precautionary</a:t>
            </a:r>
            <a:r>
              <a:rPr lang="nb-NO" sz="32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nb-NO" sz="3200" dirty="0" err="1" smtClean="0">
                <a:solidFill>
                  <a:schemeClr val="tx1"/>
                </a:solidFill>
                <a:latin typeface="Verdana" pitchFamily="34" charset="0"/>
              </a:rPr>
              <a:t>principle</a:t>
            </a:r>
            <a:endParaRPr lang="nb-NO" sz="3200" dirty="0">
              <a:latin typeface="Verdana" pitchFamily="34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14414" y="1600200"/>
            <a:ext cx="7472386" cy="4543443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4" name="Bilde 14" descr="IMG0005 Hoppende laks i foss.jpg"/>
          <p:cNvPicPr>
            <a:picLocks noChangeAspect="1"/>
          </p:cNvPicPr>
          <p:nvPr/>
        </p:nvPicPr>
        <p:blipFill>
          <a:blip r:embed="rId3" cstate="print"/>
          <a:srcRect l="1355" t="3215" r="1559" b="9933"/>
          <a:stretch>
            <a:fillRect/>
          </a:stretch>
        </p:blipFill>
        <p:spPr bwMode="auto">
          <a:xfrm>
            <a:off x="1071538" y="1508428"/>
            <a:ext cx="8072462" cy="5349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lassholder for innhold 2"/>
          <p:cNvSpPr txBox="1">
            <a:spLocks/>
          </p:cNvSpPr>
          <p:nvPr/>
        </p:nvSpPr>
        <p:spPr bwMode="auto">
          <a:xfrm>
            <a:off x="1857356" y="1928802"/>
            <a:ext cx="6786610" cy="3714776"/>
          </a:xfrm>
          <a:prstGeom prst="rect">
            <a:avLst/>
          </a:prstGeom>
          <a:solidFill>
            <a:srgbClr val="C9EB9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</a:rPr>
              <a:t>When a decision 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</a:rPr>
              <a:t>i</a:t>
            </a:r>
            <a:r>
              <a:rPr lang="en-GB" sz="2800" dirty="0" smtClean="0">
                <a:latin typeface="Verdana" pitchFamily="34" charset="0"/>
                <a:ea typeface="+mn-ea"/>
              </a:rPr>
              <a:t>s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</a:rPr>
              <a:t>made in absence of adequate information, the aim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</a:rPr>
              <a:t> shall be to avoid significant damage to diversity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</a:endParaRPr>
          </a:p>
        </p:txBody>
      </p:sp>
      <p:sp>
        <p:nvSpPr>
          <p:cNvPr id="6" name="TekstSylinder 26"/>
          <p:cNvSpPr txBox="1">
            <a:spLocks noChangeArrowheads="1"/>
          </p:cNvSpPr>
          <p:nvPr/>
        </p:nvSpPr>
        <p:spPr bwMode="auto">
          <a:xfrm>
            <a:off x="7072331" y="6572272"/>
            <a:ext cx="207167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sz="800" dirty="0" smtClean="0">
                <a:solidFill>
                  <a:schemeClr val="bg1"/>
                </a:solidFill>
                <a:latin typeface="Verdana" pitchFamily="34" charset="0"/>
              </a:rPr>
              <a:t>Photo</a:t>
            </a:r>
            <a:r>
              <a:rPr lang="nb-NO" sz="800" dirty="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: Jan </a:t>
            </a:r>
            <a:r>
              <a:rPr lang="nb-NO" sz="800" dirty="0" err="1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Rabben/NN/Samfoto</a:t>
            </a:r>
            <a:endParaRPr lang="nb-NO" sz="800" dirty="0">
              <a:solidFill>
                <a:schemeClr val="bg1"/>
              </a:solidFill>
              <a:latin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母版</Template>
  <TotalTime>2169</TotalTime>
  <Words>625</Words>
  <Application>Microsoft Office PowerPoint</Application>
  <PresentationFormat>Skjermfremvisning (4:3)</PresentationFormat>
  <Paragraphs>166</Paragraphs>
  <Slides>17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18" baseType="lpstr">
      <vt:lpstr>Office-tema</vt:lpstr>
      <vt:lpstr>PowerPoint-presentasjon</vt:lpstr>
      <vt:lpstr>Threats to biological diversity </vt:lpstr>
      <vt:lpstr>The Nature Diversity Act</vt:lpstr>
      <vt:lpstr>The main parts of the Act</vt:lpstr>
      <vt:lpstr>The purpose of the Act</vt:lpstr>
      <vt:lpstr>PowerPoint-presentasjon</vt:lpstr>
      <vt:lpstr>   Key principles for sustainable use (1) Ecosystem approach and cumulative environmental effects  </vt:lpstr>
      <vt:lpstr>Key principles for sustainable use (2) User-pays principle</vt:lpstr>
      <vt:lpstr>Key principles for sustainable use (3) The precautionary principle</vt:lpstr>
      <vt:lpstr>Key principles for sustainable use (4) Knowledge based management</vt:lpstr>
      <vt:lpstr>PowerPoint-presentasjon</vt:lpstr>
      <vt:lpstr>Selected habitat types</vt:lpstr>
      <vt:lpstr>Genetic material</vt:lpstr>
      <vt:lpstr>Alien organisms </vt:lpstr>
      <vt:lpstr>Protected areas</vt:lpstr>
      <vt:lpstr>Summing up – back to the pyramid</vt:lpstr>
      <vt:lpstr>Thank you for your attention!</vt:lpstr>
    </vt:vector>
  </TitlesOfParts>
  <Company>Statens forurensningstilsyn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Sino-Norwegian Competence Building project</dc:title>
  <dc:creator>Anne Marie Mo Ravik</dc:creator>
  <cp:lastModifiedBy>Anne Berit Pettersen</cp:lastModifiedBy>
  <cp:revision>306</cp:revision>
  <dcterms:created xsi:type="dcterms:W3CDTF">2010-01-15T09:29:14Z</dcterms:created>
  <dcterms:modified xsi:type="dcterms:W3CDTF">2012-08-30T13:58:34Z</dcterms:modified>
</cp:coreProperties>
</file>