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69" r:id="rId2"/>
    <p:sldId id="275" r:id="rId3"/>
    <p:sldId id="274" r:id="rId4"/>
    <p:sldId id="256" r:id="rId5"/>
    <p:sldId id="257" r:id="rId6"/>
    <p:sldId id="286" r:id="rId7"/>
    <p:sldId id="287" r:id="rId8"/>
    <p:sldId id="263" r:id="rId9"/>
    <p:sldId id="280" r:id="rId10"/>
    <p:sldId id="281" r:id="rId11"/>
    <p:sldId id="282" r:id="rId12"/>
    <p:sldId id="283" r:id="rId13"/>
    <p:sldId id="279" r:id="rId14"/>
    <p:sldId id="288" r:id="rId15"/>
    <p:sldId id="289" r:id="rId16"/>
    <p:sldId id="290" r:id="rId17"/>
    <p:sldId id="261" r:id="rId18"/>
    <p:sldId id="291" r:id="rId19"/>
    <p:sldId id="292" r:id="rId20"/>
    <p:sldId id="293" r:id="rId21"/>
    <p:sldId id="294" r:id="rId22"/>
    <p:sldId id="285"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4D4D4D"/>
    <a:srgbClr val="DDDDDD"/>
    <a:srgbClr val="0066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5" autoAdjust="0"/>
    <p:restoredTop sz="94171" autoAdjust="0"/>
  </p:normalViewPr>
  <p:slideViewPr>
    <p:cSldViewPr>
      <p:cViewPr>
        <p:scale>
          <a:sx n="66" d="100"/>
          <a:sy n="66" d="100"/>
        </p:scale>
        <p:origin x="-528" y="-2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nb-NO"/>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nb-NO"/>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nb-NO"/>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F6697C8-61F6-40D5-A51B-710C449E096F}" type="slidenum">
              <a:rPr lang="nb-NO"/>
              <a:pPr>
                <a:defRPr/>
              </a:pPr>
              <a:t>‹#›</a:t>
            </a:fld>
            <a:endParaRPr lang="nb-NO"/>
          </a:p>
        </p:txBody>
      </p:sp>
    </p:spTree>
    <p:extLst>
      <p:ext uri="{BB962C8B-B14F-4D97-AF65-F5344CB8AC3E}">
        <p14:creationId xmlns:p14="http://schemas.microsoft.com/office/powerpoint/2010/main" val="3285535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ssholder for lysbilde 1"/>
          <p:cNvSpPr>
            <a:spLocks noGrp="1" noRot="1" noChangeAspect="1"/>
          </p:cNvSpPr>
          <p:nvPr>
            <p:ph type="sldImg"/>
          </p:nvPr>
        </p:nvSpPr>
        <p:spPr>
          <a:ln/>
        </p:spPr>
      </p:sp>
      <p:sp>
        <p:nvSpPr>
          <p:cNvPr id="15362" name="Plassholder for notater 2"/>
          <p:cNvSpPr>
            <a:spLocks noGrp="1"/>
          </p:cNvSpPr>
          <p:nvPr>
            <p:ph type="body" idx="1"/>
          </p:nvPr>
        </p:nvSpPr>
        <p:spPr>
          <a:noFill/>
          <a:ln/>
        </p:spPr>
        <p:txBody>
          <a:bodyPr/>
          <a:lstStyle/>
          <a:p>
            <a:endParaRPr lang="nb-NO" smtClean="0"/>
          </a:p>
        </p:txBody>
      </p:sp>
      <p:sp>
        <p:nvSpPr>
          <p:cNvPr id="15363" name="Plassholder for lysbildenummer 3"/>
          <p:cNvSpPr>
            <a:spLocks noGrp="1"/>
          </p:cNvSpPr>
          <p:nvPr>
            <p:ph type="sldNum" sz="quarter" idx="5"/>
          </p:nvPr>
        </p:nvSpPr>
        <p:spPr>
          <a:noFill/>
        </p:spPr>
        <p:txBody>
          <a:bodyPr/>
          <a:lstStyle/>
          <a:p>
            <a:fld id="{5DF6AA82-0C46-476D-AD46-D686D18C1FA9}" type="slidenum">
              <a:rPr lang="nb-NO" smtClean="0"/>
              <a:pPr/>
              <a:t>1</a:t>
            </a:fld>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5862DECF-ED82-4303-80BD-01C7ACE21D74}" type="slidenum">
              <a:rPr lang="nb-NO" smtClean="0"/>
              <a:pPr/>
              <a:t>4</a:t>
            </a:fld>
            <a:endParaRPr lang="nb-NO"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0B2E3635-4AC1-4EE2-BE1C-F15EDEEB0A25}" type="slidenum">
              <a:rPr lang="nb-NO" smtClean="0"/>
              <a:pPr/>
              <a:t>5</a:t>
            </a:fld>
            <a:endParaRPr lang="nb-NO"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a:p>
            <a:endParaRPr lang="en-GB" smtClean="0"/>
          </a:p>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Ownership </a:t>
            </a:r>
          </a:p>
          <a:p>
            <a:endParaRPr lang="en-GB" dirty="0"/>
          </a:p>
        </p:txBody>
      </p:sp>
      <p:sp>
        <p:nvSpPr>
          <p:cNvPr id="4" name="Plassholder for lysbildenummer 3"/>
          <p:cNvSpPr>
            <a:spLocks noGrp="1"/>
          </p:cNvSpPr>
          <p:nvPr>
            <p:ph type="sldNum" sz="quarter" idx="10"/>
          </p:nvPr>
        </p:nvSpPr>
        <p:spPr/>
        <p:txBody>
          <a:bodyPr/>
          <a:lstStyle/>
          <a:p>
            <a:fld id="{F5443367-347A-4C48-A39F-9585CA691F66}" type="slidenum">
              <a:rPr lang="nb-NO" smtClean="0"/>
              <a:pPr/>
              <a:t>6</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9A51886-501C-4276-A4B3-B5A2E3DC9098}" type="slidenum">
              <a:rPr lang="nb-NO" smtClean="0"/>
              <a:pPr/>
              <a:t>8</a:t>
            </a:fld>
            <a:endParaRPr lang="nb-NO"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GB" smtClean="0"/>
          </a:p>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228600" indent="-228600">
              <a:buAutoNum type="arabicParenR"/>
            </a:pPr>
            <a:r>
              <a:rPr lang="en-GB" sz="1200" kern="1200" dirty="0" smtClean="0">
                <a:solidFill>
                  <a:schemeClr val="tx1"/>
                </a:solidFill>
                <a:latin typeface="+mn-lt"/>
                <a:ea typeface="+mn-ea"/>
                <a:cs typeface="+mn-cs"/>
              </a:rPr>
              <a:t>Part of</a:t>
            </a:r>
            <a:r>
              <a:rPr lang="en-GB" sz="1200" kern="1200" baseline="0" dirty="0" smtClean="0">
                <a:solidFill>
                  <a:schemeClr val="tx1"/>
                </a:solidFill>
                <a:latin typeface="+mn-lt"/>
                <a:ea typeface="+mn-ea"/>
                <a:cs typeface="+mn-cs"/>
              </a:rPr>
              <a:t> the general communication that DN has with the different sector in the established working areas</a:t>
            </a:r>
          </a:p>
          <a:p>
            <a:pPr marL="228600" indent="-228600">
              <a:buAutoNum type="arabicParenR"/>
            </a:pPr>
            <a:endParaRPr lang="en-GB"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government's report and the establishment of the Secretariat for Climate Change Adaptation at the Directorate for Civil Protection and Emergency Planning (DSB) in 2007 are new approaches to help achieve a coordinated adaptation. (Normally sorts under</a:t>
            </a:r>
            <a:r>
              <a:rPr lang="en-GB" sz="1200" kern="1200" baseline="0" dirty="0" smtClean="0">
                <a:solidFill>
                  <a:schemeClr val="tx1"/>
                </a:solidFill>
                <a:latin typeface="+mn-lt"/>
                <a:ea typeface="+mn-ea"/>
                <a:cs typeface="+mn-cs"/>
              </a:rPr>
              <a:t> the Ministry of Justice)</a:t>
            </a:r>
            <a:endParaRPr lang="nb-NO" sz="1200" kern="1200" dirty="0" smtClean="0">
              <a:solidFill>
                <a:schemeClr val="tx1"/>
              </a:solidFill>
              <a:latin typeface="+mn-lt"/>
              <a:ea typeface="+mn-ea"/>
              <a:cs typeface="+mn-cs"/>
            </a:endParaRPr>
          </a:p>
          <a:p>
            <a:pPr marL="228600" indent="-228600">
              <a:buNone/>
            </a:pPr>
            <a:endParaRPr lang="en-GB" sz="1200" kern="1200" baseline="0" dirty="0" smtClean="0">
              <a:solidFill>
                <a:schemeClr val="tx1"/>
              </a:solidFill>
              <a:latin typeface="+mn-lt"/>
              <a:ea typeface="+mn-ea"/>
              <a:cs typeface="+mn-cs"/>
            </a:endParaRPr>
          </a:p>
          <a:p>
            <a:pPr marL="228600" indent="-228600">
              <a:buNone/>
            </a:pP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establishment of the online portal </a:t>
            </a:r>
            <a:r>
              <a:rPr lang="en-GB" sz="1200" kern="1200" dirty="0" err="1" smtClean="0">
                <a:solidFill>
                  <a:schemeClr val="tx1"/>
                </a:solidFill>
                <a:latin typeface="+mn-lt"/>
                <a:ea typeface="+mn-ea"/>
                <a:cs typeface="+mn-cs"/>
              </a:rPr>
              <a:t>Klimatilpasning.no</a:t>
            </a:r>
            <a:r>
              <a:rPr lang="en-GB" sz="1200" kern="1200" dirty="0" smtClean="0">
                <a:solidFill>
                  <a:schemeClr val="tx1"/>
                </a:solidFill>
                <a:latin typeface="+mn-lt"/>
                <a:ea typeface="+mn-ea"/>
                <a:cs typeface="+mn-cs"/>
              </a:rPr>
              <a:t> and the courses and information activities that have been started by the Norwegian Climate Adaptation Programme secretariat with the Directorate for Civil Protection and Emergency Planning (DSB) are measures that have been initiated under the national coordination work.</a:t>
            </a:r>
            <a:endParaRPr lang="en-GB" dirty="0"/>
          </a:p>
        </p:txBody>
      </p:sp>
      <p:sp>
        <p:nvSpPr>
          <p:cNvPr id="4" name="Plassholder for lysbildenummer 3"/>
          <p:cNvSpPr>
            <a:spLocks noGrp="1"/>
          </p:cNvSpPr>
          <p:nvPr>
            <p:ph type="sldNum" sz="quarter" idx="10"/>
          </p:nvPr>
        </p:nvSpPr>
        <p:spPr/>
        <p:txBody>
          <a:bodyPr/>
          <a:lstStyle/>
          <a:p>
            <a:fld id="{F5443367-347A-4C48-A39F-9585CA691F66}" type="slidenum">
              <a:rPr lang="nb-NO" smtClean="0"/>
              <a:pPr/>
              <a:t>14</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pPr>
              <a:defRPr/>
            </a:pPr>
            <a:fld id="{1F6697C8-61F6-40D5-A51B-710C449E096F}" type="slidenum">
              <a:rPr lang="nb-NO" smtClean="0"/>
              <a:pPr>
                <a:defRPr/>
              </a:pPr>
              <a:t>15</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9E6CCDCE-ED56-4931-8974-2378AEDBAED4}" type="slidenum">
              <a:rPr lang="nb-NO" smtClean="0"/>
              <a:pPr/>
              <a:t>17</a:t>
            </a:fld>
            <a:endParaRPr lang="nb-NO"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848B46E3-0760-4F94-8DC1-38776FD7F370}"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181D9F2C-E718-42D5-84F4-A9A4ED18A115}"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914400"/>
            <a:ext cx="1943100" cy="51816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914400"/>
            <a:ext cx="5676900" cy="51816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F65D04B8-87AD-40D2-B044-23FEE83360AB}"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C759FAC-F677-429E-AA24-4EC11A66F9E9}"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F1DB4A4-488B-48EE-BCB1-65CCC2EDB566}"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6E344698-C92C-4E6C-9603-9330AB0D94DC}"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78CFE287-3313-4022-8707-D3F88AC60878}"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48DFD1BE-26E9-4CCB-8450-5CCD562B1B78}"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3A3EBCD4-8F82-40F4-AD88-DEDC94DB67F7}"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2677306D-97A9-457A-ADF8-713C8FAFCAD9}"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48C363ED-639F-4EEF-87E6-25001012AEA1}"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14" descr="monster"/>
          <p:cNvPicPr>
            <a:picLocks noChangeAspect="1" noChangeArrowheads="1"/>
          </p:cNvPicPr>
          <p:nvPr/>
        </p:nvPicPr>
        <p:blipFill>
          <a:blip r:embed="rId13" cstate="print"/>
          <a:srcRect/>
          <a:stretch>
            <a:fillRect/>
          </a:stretch>
        </p:blipFill>
        <p:spPr bwMode="auto">
          <a:xfrm>
            <a:off x="4318000" y="6069013"/>
            <a:ext cx="4826000" cy="788987"/>
          </a:xfrm>
          <a:prstGeom prst="rect">
            <a:avLst/>
          </a:prstGeom>
          <a:noFill/>
          <a:ln w="9525">
            <a:noFill/>
            <a:miter lim="800000"/>
            <a:headEnd/>
            <a:tailEnd/>
          </a:ln>
        </p:spPr>
      </p:pic>
      <p:pic>
        <p:nvPicPr>
          <p:cNvPr id="25603" name="Picture 13" descr="stripe"/>
          <p:cNvPicPr>
            <a:picLocks noChangeAspect="1" noChangeArrowheads="1"/>
          </p:cNvPicPr>
          <p:nvPr/>
        </p:nvPicPr>
        <p:blipFill>
          <a:blip r:embed="rId14" cstate="email">
            <a:extLst>
              <a:ext uri="{28A0092B-C50C-407E-A947-70E740481C1C}">
                <a14:useLocalDpi xmlns:a14="http://schemas.microsoft.com/office/drawing/2010/main"/>
              </a:ext>
            </a:extLst>
          </a:blip>
          <a:srcRect r="40793"/>
          <a:stretch>
            <a:fillRect/>
          </a:stretch>
        </p:blipFill>
        <p:spPr bwMode="auto">
          <a:xfrm>
            <a:off x="600075" y="42863"/>
            <a:ext cx="5768975" cy="112712"/>
          </a:xfrm>
          <a:prstGeom prst="rect">
            <a:avLst/>
          </a:prstGeom>
          <a:noFill/>
          <a:ln w="9525">
            <a:noFill/>
            <a:miter lim="800000"/>
            <a:headEnd/>
            <a:tailEnd/>
          </a:ln>
        </p:spPr>
      </p:pic>
      <p:pic>
        <p:nvPicPr>
          <p:cNvPr id="25604" name="Picture 12" descr="logo_u_tekst"/>
          <p:cNvPicPr>
            <a:picLocks noChangeAspect="1" noChangeArrowheads="1"/>
          </p:cNvPicPr>
          <p:nvPr/>
        </p:nvPicPr>
        <p:blipFill>
          <a:blip r:embed="rId15" cstate="print"/>
          <a:srcRect/>
          <a:stretch>
            <a:fillRect/>
          </a:stretch>
        </p:blipFill>
        <p:spPr bwMode="auto">
          <a:xfrm>
            <a:off x="0" y="0"/>
            <a:ext cx="590550" cy="1000125"/>
          </a:xfrm>
          <a:prstGeom prst="rect">
            <a:avLst/>
          </a:prstGeom>
          <a:noFill/>
          <a:ln w="9525">
            <a:noFill/>
            <a:miter lim="800000"/>
            <a:headEnd/>
            <a:tailEnd/>
          </a:ln>
        </p:spPr>
      </p:pic>
      <p:sp>
        <p:nvSpPr>
          <p:cNvPr id="25605" name="Rectangle 2"/>
          <p:cNvSpPr>
            <a:spLocks noGrp="1" noChangeArrowheads="1"/>
          </p:cNvSpPr>
          <p:nvPr>
            <p:ph type="title"/>
          </p:nvPr>
        </p:nvSpPr>
        <p:spPr bwMode="auto">
          <a:xfrm>
            <a:off x="685800" y="914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Klikk for å redigere tittelstil i malen</a:t>
            </a:r>
            <a:endParaRPr lang="nb-NO" smtClean="0"/>
          </a:p>
        </p:txBody>
      </p:sp>
      <p:sp>
        <p:nvSpPr>
          <p:cNvPr id="25606"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Klikk for å redigere tekststiler i malen</a:t>
            </a:r>
          </a:p>
          <a:p>
            <a:pPr lvl="1"/>
            <a:r>
              <a:rPr lang="en-GB" smtClean="0"/>
              <a:t>Andre nivå</a:t>
            </a:r>
          </a:p>
          <a:p>
            <a:pPr lvl="2"/>
            <a:r>
              <a:rPr lang="en-GB" smtClean="0"/>
              <a:t>Tredje nivå</a:t>
            </a:r>
          </a:p>
          <a:p>
            <a:pPr lvl="3"/>
            <a:r>
              <a:rPr lang="en-GB" smtClean="0"/>
              <a:t>Fjerde nivå</a:t>
            </a:r>
          </a:p>
          <a:p>
            <a:pPr lvl="4"/>
            <a:r>
              <a:rPr lang="en-GB" smtClean="0"/>
              <a:t>Femte nivå</a:t>
            </a:r>
          </a:p>
        </p:txBody>
      </p:sp>
      <p:sp>
        <p:nvSpPr>
          <p:cNvPr id="1028" name="Rectangle 4"/>
          <p:cNvSpPr>
            <a:spLocks noGrp="1" noChangeArrowheads="1"/>
          </p:cNvSpPr>
          <p:nvPr>
            <p:ph type="dt" sz="half" idx="2"/>
          </p:nvPr>
        </p:nvSpPr>
        <p:spPr bwMode="auto">
          <a:xfrm>
            <a:off x="685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nb-NO"/>
          </a:p>
        </p:txBody>
      </p:sp>
      <p:sp>
        <p:nvSpPr>
          <p:cNvPr id="1029" name="Rectangle 5"/>
          <p:cNvSpPr>
            <a:spLocks noGrp="1" noChangeArrowheads="1"/>
          </p:cNvSpPr>
          <p:nvPr>
            <p:ph type="ftr" sz="quarter" idx="3"/>
          </p:nvPr>
        </p:nvSpPr>
        <p:spPr bwMode="auto">
          <a:xfrm>
            <a:off x="30480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nb-NO"/>
          </a:p>
        </p:txBody>
      </p:sp>
      <p:sp>
        <p:nvSpPr>
          <p:cNvPr id="1030" name="Rectangle 6"/>
          <p:cNvSpPr>
            <a:spLocks noGrp="1" noChangeArrowheads="1"/>
          </p:cNvSpPr>
          <p:nvPr>
            <p:ph type="sldNum" sz="quarter" idx="4"/>
          </p:nvPr>
        </p:nvSpPr>
        <p:spPr bwMode="auto">
          <a:xfrm>
            <a:off x="65532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345E14E9-9CDC-4D66-B187-AEBBC0E6A645}" type="slidenum">
              <a:rPr lang="nb-NO"/>
              <a:pPr>
                <a:defRPr/>
              </a:pPr>
              <a:t>‹#›</a:t>
            </a:fld>
            <a:endParaRPr lang="nb-NO"/>
          </a:p>
        </p:txBody>
      </p:sp>
      <p:pic>
        <p:nvPicPr>
          <p:cNvPr id="25610" name="Picture 20"/>
          <p:cNvPicPr>
            <a:picLocks noChangeAspect="1" noChangeArrowheads="1"/>
          </p:cNvPicPr>
          <p:nvPr/>
        </p:nvPicPr>
        <p:blipFill>
          <a:blip r:embed="rId16" cstate="email">
            <a:extLst>
              <a:ext uri="{28A0092B-C50C-407E-A947-70E740481C1C}">
                <a14:useLocalDpi xmlns:a14="http://schemas.microsoft.com/office/drawing/2010/main"/>
              </a:ext>
            </a:extLst>
          </a:blip>
          <a:srcRect t="20645"/>
          <a:stretch>
            <a:fillRect/>
          </a:stretch>
        </p:blipFill>
        <p:spPr bwMode="auto">
          <a:xfrm>
            <a:off x="6400800" y="0"/>
            <a:ext cx="2743200" cy="195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charset="0"/>
        </a:defRPr>
      </a:lvl2pPr>
      <a:lvl3pPr algn="ctr" rtl="0" eaLnBrk="0" fontAlgn="base" hangingPunct="0">
        <a:spcBef>
          <a:spcPct val="0"/>
        </a:spcBef>
        <a:spcAft>
          <a:spcPct val="0"/>
        </a:spcAft>
        <a:defRPr sz="4900">
          <a:solidFill>
            <a:schemeClr val="tx2"/>
          </a:solidFill>
          <a:latin typeface="Arial" charset="0"/>
        </a:defRPr>
      </a:lvl3pPr>
      <a:lvl4pPr algn="ctr" rtl="0" eaLnBrk="0" fontAlgn="base" hangingPunct="0">
        <a:spcBef>
          <a:spcPct val="0"/>
        </a:spcBef>
        <a:spcAft>
          <a:spcPct val="0"/>
        </a:spcAft>
        <a:defRPr sz="4900">
          <a:solidFill>
            <a:schemeClr val="tx2"/>
          </a:solidFill>
          <a:latin typeface="Arial" charset="0"/>
        </a:defRPr>
      </a:lvl4pPr>
      <a:lvl5pPr algn="ctr" rtl="0" eaLnBrk="0" fontAlgn="base" hangingPunct="0">
        <a:spcBef>
          <a:spcPct val="0"/>
        </a:spcBef>
        <a:spcAft>
          <a:spcPct val="0"/>
        </a:spcAft>
        <a:defRPr sz="4900">
          <a:solidFill>
            <a:schemeClr val="tx2"/>
          </a:solidFill>
          <a:latin typeface="Arial" charset="0"/>
        </a:defRPr>
      </a:lvl5pPr>
      <a:lvl6pPr marL="457200" algn="ctr" rtl="0" eaLnBrk="0" fontAlgn="base" hangingPunct="0">
        <a:spcBef>
          <a:spcPct val="0"/>
        </a:spcBef>
        <a:spcAft>
          <a:spcPct val="0"/>
        </a:spcAft>
        <a:defRPr sz="4900">
          <a:solidFill>
            <a:schemeClr val="tx2"/>
          </a:solidFill>
          <a:latin typeface="Arial" charset="0"/>
        </a:defRPr>
      </a:lvl6pPr>
      <a:lvl7pPr marL="914400" algn="ctr" rtl="0" eaLnBrk="0" fontAlgn="base" hangingPunct="0">
        <a:spcBef>
          <a:spcPct val="0"/>
        </a:spcBef>
        <a:spcAft>
          <a:spcPct val="0"/>
        </a:spcAft>
        <a:defRPr sz="4900">
          <a:solidFill>
            <a:schemeClr val="tx2"/>
          </a:solidFill>
          <a:latin typeface="Arial" charset="0"/>
        </a:defRPr>
      </a:lvl7pPr>
      <a:lvl8pPr marL="1371600" algn="ctr" rtl="0" eaLnBrk="0" fontAlgn="base" hangingPunct="0">
        <a:spcBef>
          <a:spcPct val="0"/>
        </a:spcBef>
        <a:spcAft>
          <a:spcPct val="0"/>
        </a:spcAft>
        <a:defRPr sz="4900">
          <a:solidFill>
            <a:schemeClr val="tx2"/>
          </a:solidFill>
          <a:latin typeface="Arial" charset="0"/>
        </a:defRPr>
      </a:lvl8pPr>
      <a:lvl9pPr marL="1828800" algn="ctr" rtl="0" eaLnBrk="0" fontAlgn="base" hangingPunct="0">
        <a:spcBef>
          <a:spcPct val="0"/>
        </a:spcBef>
        <a:spcAft>
          <a:spcPct val="0"/>
        </a:spcAft>
        <a:defRPr sz="49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1700">
          <a:solidFill>
            <a:schemeClr val="tx1"/>
          </a:solidFill>
          <a:latin typeface="+mn-lt"/>
        </a:defRPr>
      </a:lvl4pPr>
      <a:lvl5pPr marL="2057400" indent="-228600" algn="l" rtl="0" eaLnBrk="0" fontAlgn="base" hangingPunct="0">
        <a:spcBef>
          <a:spcPct val="20000"/>
        </a:spcBef>
        <a:spcAft>
          <a:spcPct val="0"/>
        </a:spcAft>
        <a:buChar char="»"/>
        <a:defRPr sz="17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17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17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17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1700">
          <a:solidFill>
            <a:schemeClr val="tx1"/>
          </a:solidFill>
          <a:latin typeface="Times New Roman" pitchFamily="18"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5"/>
          <p:cNvSpPr>
            <a:spLocks noGrp="1"/>
          </p:cNvSpPr>
          <p:nvPr>
            <p:ph type="ctrTitle"/>
          </p:nvPr>
        </p:nvSpPr>
        <p:spPr>
          <a:xfrm>
            <a:off x="714375" y="476672"/>
            <a:ext cx="7786688" cy="1656184"/>
          </a:xfrm>
        </p:spPr>
        <p:txBody>
          <a:bodyPr/>
          <a:lstStyle/>
          <a:p>
            <a:r>
              <a:rPr lang="en-GB" sz="3600" b="1" dirty="0" smtClean="0"/>
              <a:t>Biodiversity and climate change</a:t>
            </a:r>
            <a:br>
              <a:rPr lang="en-GB" sz="3600" b="1" dirty="0" smtClean="0"/>
            </a:br>
            <a:r>
              <a:rPr lang="zh-CN" altLang="en-US" sz="3600" b="1" dirty="0" smtClean="0"/>
              <a:t>生物多样性和气候变化</a:t>
            </a:r>
            <a:endParaRPr lang="en-GB" sz="3600" b="1" dirty="0" smtClean="0"/>
          </a:p>
        </p:txBody>
      </p:sp>
      <p:sp>
        <p:nvSpPr>
          <p:cNvPr id="14338" name="Undertittel 7"/>
          <p:cNvSpPr>
            <a:spLocks noGrp="1"/>
          </p:cNvSpPr>
          <p:nvPr>
            <p:ph type="subTitle" idx="1"/>
          </p:nvPr>
        </p:nvSpPr>
        <p:spPr>
          <a:xfrm>
            <a:off x="1835696" y="3284984"/>
            <a:ext cx="6848822" cy="3037905"/>
          </a:xfrm>
        </p:spPr>
        <p:txBody>
          <a:bodyPr/>
          <a:lstStyle/>
          <a:p>
            <a:pPr algn="r"/>
            <a:r>
              <a:rPr lang="en-GB" sz="2400" b="1" i="1" dirty="0" err="1" smtClean="0"/>
              <a:t>Svein</a:t>
            </a:r>
            <a:r>
              <a:rPr lang="en-GB" sz="2400" b="1" i="1" dirty="0" smtClean="0"/>
              <a:t> </a:t>
            </a:r>
            <a:r>
              <a:rPr lang="en-GB" sz="2400" b="1" i="1" dirty="0" err="1" smtClean="0"/>
              <a:t>Aage</a:t>
            </a:r>
            <a:r>
              <a:rPr lang="en-GB" sz="2400" b="1" i="1" dirty="0" smtClean="0"/>
              <a:t> </a:t>
            </a:r>
            <a:r>
              <a:rPr lang="en-GB" sz="2400" b="1" i="1" dirty="0" err="1" smtClean="0"/>
              <a:t>Mehli</a:t>
            </a:r>
            <a:endParaRPr lang="en-GB" sz="2400" b="1" i="1" dirty="0" smtClean="0"/>
          </a:p>
          <a:p>
            <a:pPr algn="r"/>
            <a:r>
              <a:rPr lang="zh-CN" altLang="nb-NO" sz="2400" b="1" i="1" dirty="0"/>
              <a:t>斯文</a:t>
            </a:r>
            <a:r>
              <a:rPr lang="en-US" altLang="zh-CN" sz="2400" b="1" i="1" dirty="0"/>
              <a:t>·</a:t>
            </a:r>
            <a:r>
              <a:rPr lang="zh-CN" altLang="nb-NO" sz="2400" b="1" i="1" dirty="0"/>
              <a:t>阿格</a:t>
            </a:r>
            <a:r>
              <a:rPr lang="en-US" altLang="zh-CN" sz="2400" b="1" i="1" dirty="0"/>
              <a:t>·</a:t>
            </a:r>
            <a:r>
              <a:rPr lang="zh-CN" altLang="nb-NO" sz="2400" b="1" i="1" dirty="0"/>
              <a:t>梅里</a:t>
            </a:r>
            <a:endParaRPr lang="nb-NO" altLang="zh-CN" sz="2400" b="1" i="1" dirty="0"/>
          </a:p>
          <a:p>
            <a:pPr algn="r"/>
            <a:r>
              <a:rPr lang="en-GB" sz="2400" i="1" dirty="0" smtClean="0"/>
              <a:t>Senior Adviser</a:t>
            </a:r>
          </a:p>
          <a:p>
            <a:pPr algn="r"/>
            <a:r>
              <a:rPr lang="zh-CN" altLang="en-US" sz="2400" i="1" dirty="0" smtClean="0"/>
              <a:t>高级顾问</a:t>
            </a:r>
            <a:endParaRPr lang="en-GB" sz="2400" i="1" dirty="0" smtClean="0"/>
          </a:p>
          <a:p>
            <a:pPr algn="r"/>
            <a:r>
              <a:rPr lang="en-GB" sz="2400" b="1" i="1" dirty="0" err="1" smtClean="0"/>
              <a:t>Norvegian</a:t>
            </a:r>
            <a:r>
              <a:rPr lang="en-GB" sz="2400" b="1" i="1" dirty="0" smtClean="0"/>
              <a:t> Directorate for Nature </a:t>
            </a:r>
          </a:p>
          <a:p>
            <a:pPr algn="r"/>
            <a:r>
              <a:rPr lang="en-GB" sz="2400" b="1" i="1" dirty="0" smtClean="0"/>
              <a:t>Management (DN)</a:t>
            </a:r>
          </a:p>
          <a:p>
            <a:pPr algn="r"/>
            <a:r>
              <a:rPr lang="zh-CN" altLang="en-US" sz="2400" b="1" i="1" dirty="0" smtClean="0"/>
              <a:t>挪威自然资源管理局</a:t>
            </a:r>
            <a:endParaRPr lang="en-GB" sz="2400" b="1" i="1" dirty="0" smtClean="0"/>
          </a:p>
        </p:txBody>
      </p:sp>
      <p:sp>
        <p:nvSpPr>
          <p:cNvPr id="4" name="TekstSylinder 3"/>
          <p:cNvSpPr txBox="1"/>
          <p:nvPr/>
        </p:nvSpPr>
        <p:spPr>
          <a:xfrm>
            <a:off x="1032643" y="2132856"/>
            <a:ext cx="7643813" cy="1077218"/>
          </a:xfrm>
          <a:prstGeom prst="rect">
            <a:avLst/>
          </a:prstGeom>
          <a:noFill/>
        </p:spPr>
        <p:txBody>
          <a:bodyPr>
            <a:spAutoFit/>
          </a:bodyPr>
          <a:lstStyle/>
          <a:p>
            <a:pPr marL="571500" indent="-571500" eaLnBrk="0" hangingPunct="0">
              <a:buFontTx/>
              <a:buChar char="-"/>
              <a:defRPr/>
            </a:pPr>
            <a:r>
              <a:rPr lang="en-GB" sz="3200" dirty="0" smtClean="0">
                <a:latin typeface="+mn-lt"/>
              </a:rPr>
              <a:t>nature </a:t>
            </a:r>
            <a:r>
              <a:rPr lang="en-GB" sz="3200" dirty="0">
                <a:latin typeface="+mn-lt"/>
              </a:rPr>
              <a:t>management </a:t>
            </a:r>
            <a:r>
              <a:rPr lang="en-GB" sz="3200" dirty="0" smtClean="0">
                <a:latin typeface="+mn-lt"/>
              </a:rPr>
              <a:t>measures</a:t>
            </a:r>
          </a:p>
          <a:p>
            <a:pPr marL="571500" indent="-571500" eaLnBrk="0" hangingPunct="0">
              <a:buFontTx/>
              <a:buChar char="-"/>
              <a:defRPr/>
            </a:pPr>
            <a:r>
              <a:rPr lang="zh-CN" altLang="en-US" sz="3200" dirty="0" smtClean="0">
                <a:latin typeface="+mn-lt"/>
              </a:rPr>
              <a:t>自然管理措施</a:t>
            </a:r>
            <a:endParaRPr lang="en-GB" sz="3200" dirty="0">
              <a:latin typeface="+mn-lt"/>
            </a:endParaRPr>
          </a:p>
        </p:txBody>
      </p:sp>
      <p:pic>
        <p:nvPicPr>
          <p:cNvPr id="14340" name="Picture 19" descr="Fjellrev Olav Strand mind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938" y="4443413"/>
            <a:ext cx="2571750" cy="2057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ssholder for innhold 2"/>
          <p:cNvSpPr>
            <a:spLocks noGrp="1"/>
          </p:cNvSpPr>
          <p:nvPr>
            <p:ph idx="1"/>
          </p:nvPr>
        </p:nvSpPr>
        <p:spPr>
          <a:xfrm>
            <a:off x="500062" y="1124744"/>
            <a:ext cx="8231187" cy="642937"/>
          </a:xfrm>
        </p:spPr>
        <p:txBody>
          <a:bodyPr/>
          <a:lstStyle/>
          <a:p>
            <a:r>
              <a:rPr lang="en-GB" sz="2400" dirty="0" smtClean="0"/>
              <a:t>Management – adaptation and mitigation    </a:t>
            </a:r>
            <a:r>
              <a:rPr lang="zh-CN" altLang="en-US" sz="2400" dirty="0" smtClean="0"/>
              <a:t>管理</a:t>
            </a:r>
            <a:r>
              <a:rPr lang="en-US" altLang="zh-CN" sz="2400" dirty="0"/>
              <a:t>—</a:t>
            </a:r>
            <a:r>
              <a:rPr lang="zh-CN" altLang="en-US" sz="2400" dirty="0"/>
              <a:t>适应与减缓</a:t>
            </a:r>
            <a:endParaRPr lang="en-GB" sz="2400" dirty="0" smtClean="0"/>
          </a:p>
          <a:p>
            <a:endParaRPr lang="nb-NO" dirty="0" smtClean="0"/>
          </a:p>
        </p:txBody>
      </p:sp>
      <p:sp>
        <p:nvSpPr>
          <p:cNvPr id="4" name="Tittel 1"/>
          <p:cNvSpPr txBox="1">
            <a:spLocks/>
          </p:cNvSpPr>
          <p:nvPr/>
        </p:nvSpPr>
        <p:spPr bwMode="auto">
          <a:xfrm>
            <a:off x="714375" y="116632"/>
            <a:ext cx="7772400" cy="1143000"/>
          </a:xfrm>
          <a:prstGeom prst="rect">
            <a:avLst/>
          </a:prstGeom>
          <a:noFill/>
          <a:ln w="9525">
            <a:noFill/>
            <a:miter lim="800000"/>
            <a:headEnd/>
            <a:tailEnd/>
          </a:ln>
          <a:effectLst/>
        </p:spPr>
        <p:txBody>
          <a:bodyPr anchor="ctr"/>
          <a:lstStyle/>
          <a:p>
            <a:pPr algn="ctr" eaLnBrk="0" hangingPunct="0">
              <a:defRPr/>
            </a:pPr>
            <a:r>
              <a:rPr lang="en-GB" sz="2800" kern="0" dirty="0">
                <a:solidFill>
                  <a:schemeClr val="tx2"/>
                </a:solidFill>
                <a:latin typeface="+mj-lt"/>
                <a:ea typeface="+mj-ea"/>
                <a:cs typeface="+mj-cs"/>
              </a:rPr>
              <a:t>Climate change measures in </a:t>
            </a:r>
            <a:r>
              <a:rPr lang="en-GB" sz="2800" kern="0" dirty="0" smtClean="0">
                <a:solidFill>
                  <a:schemeClr val="tx2"/>
                </a:solidFill>
                <a:latin typeface="+mj-lt"/>
                <a:ea typeface="+mj-ea"/>
                <a:cs typeface="+mj-cs"/>
              </a:rPr>
              <a:t>Norway</a:t>
            </a:r>
          </a:p>
          <a:p>
            <a:pPr algn="ctr" eaLnBrk="0" hangingPunct="0">
              <a:defRPr/>
            </a:pPr>
            <a:r>
              <a:rPr lang="zh-CN" altLang="en-US" sz="2800" kern="0" dirty="0">
                <a:solidFill>
                  <a:schemeClr val="tx2"/>
                </a:solidFill>
              </a:rPr>
              <a:t>挪威应对气候变化的</a:t>
            </a:r>
            <a:r>
              <a:rPr lang="zh-CN" altLang="en-US" sz="2800" kern="0" dirty="0" smtClean="0">
                <a:solidFill>
                  <a:schemeClr val="tx2"/>
                </a:solidFill>
              </a:rPr>
              <a:t>措施</a:t>
            </a:r>
            <a:endParaRPr lang="nb-NO" altLang="zh-CN" sz="2800" kern="0" dirty="0">
              <a:solidFill>
                <a:schemeClr val="tx2"/>
              </a:solidFill>
            </a:endParaRPr>
          </a:p>
        </p:txBody>
      </p:sp>
      <p:sp>
        <p:nvSpPr>
          <p:cNvPr id="5" name="Plassholder for innhold 2"/>
          <p:cNvSpPr txBox="1">
            <a:spLocks/>
          </p:cNvSpPr>
          <p:nvPr/>
        </p:nvSpPr>
        <p:spPr bwMode="auto">
          <a:xfrm>
            <a:off x="285750" y="1869926"/>
            <a:ext cx="6143625" cy="4655418"/>
          </a:xfrm>
          <a:prstGeom prst="rect">
            <a:avLst/>
          </a:prstGeom>
          <a:noFill/>
          <a:ln w="9525">
            <a:noFill/>
            <a:miter lim="800000"/>
            <a:headEnd/>
            <a:tailEnd/>
          </a:ln>
          <a:effectLst/>
        </p:spPr>
        <p:txBody>
          <a:bodyPr/>
          <a:lstStyle/>
          <a:p>
            <a:pPr marL="742950" lvl="1" indent="-285750" eaLnBrk="0" hangingPunct="0">
              <a:spcBef>
                <a:spcPct val="20000"/>
              </a:spcBef>
              <a:buFontTx/>
              <a:buChar char="–"/>
              <a:defRPr/>
            </a:pPr>
            <a:r>
              <a:rPr lang="en-GB" kern="0" dirty="0" smtClean="0">
                <a:latin typeface="+mn-lt"/>
              </a:rPr>
              <a:t>Freshwater  </a:t>
            </a:r>
            <a:r>
              <a:rPr lang="zh-CN" altLang="en-US" kern="0" dirty="0" smtClean="0">
                <a:latin typeface="+mn-lt"/>
              </a:rPr>
              <a:t>淡水</a:t>
            </a:r>
            <a:endParaRPr lang="en-GB" kern="0" dirty="0">
              <a:latin typeface="+mn-lt"/>
            </a:endParaRPr>
          </a:p>
          <a:p>
            <a:pPr marL="1143000" lvl="2" indent="-228600" eaLnBrk="0" hangingPunct="0">
              <a:spcBef>
                <a:spcPct val="20000"/>
              </a:spcBef>
              <a:buFontTx/>
              <a:buChar char="•"/>
              <a:defRPr/>
            </a:pPr>
            <a:r>
              <a:rPr lang="en-GB" sz="1900" kern="0" dirty="0" smtClean="0">
                <a:latin typeface="+mn-lt"/>
              </a:rPr>
              <a:t>Revision of license terms in regulated rivers (</a:t>
            </a:r>
            <a:r>
              <a:rPr lang="en-US" sz="1900" kern="0" dirty="0" smtClean="0">
                <a:solidFill>
                  <a:srgbClr val="333333"/>
                </a:solidFill>
                <a:latin typeface="+mn-lt"/>
              </a:rPr>
              <a:t>maneuvering</a:t>
            </a:r>
            <a:r>
              <a:rPr lang="en-GB" sz="1900" kern="0" dirty="0" smtClean="0">
                <a:solidFill>
                  <a:srgbClr val="333333"/>
                </a:solidFill>
                <a:latin typeface="+mn-lt"/>
              </a:rPr>
              <a:t> rules change, flexible intakes in regulation reservoirs</a:t>
            </a:r>
            <a:r>
              <a:rPr lang="en-GB" sz="1900" kern="0" dirty="0" smtClean="0">
                <a:latin typeface="+mn-lt"/>
              </a:rPr>
              <a:t>)  </a:t>
            </a:r>
            <a:r>
              <a:rPr lang="zh-CN" altLang="en-US" sz="1900" kern="0" dirty="0" smtClean="0">
                <a:latin typeface="+mn-lt"/>
              </a:rPr>
              <a:t>修订受调节河流的许可项目（调水规则改变，调节水库灵活调水）</a:t>
            </a:r>
            <a:endParaRPr lang="en-GB" sz="1900" kern="0" dirty="0" smtClean="0">
              <a:latin typeface="+mn-lt"/>
            </a:endParaRPr>
          </a:p>
          <a:p>
            <a:pPr marL="1143000" lvl="2" indent="-228600" eaLnBrk="0" hangingPunct="0">
              <a:spcBef>
                <a:spcPct val="20000"/>
              </a:spcBef>
              <a:buFontTx/>
              <a:buChar char="•"/>
              <a:defRPr/>
            </a:pPr>
            <a:r>
              <a:rPr lang="en-GB" sz="1900" kern="0" dirty="0" smtClean="0">
                <a:latin typeface="+mn-lt"/>
              </a:rPr>
              <a:t>Restoration of rivers and streams   </a:t>
            </a:r>
            <a:r>
              <a:rPr lang="zh-CN" altLang="en-US" sz="1900" kern="0" dirty="0" smtClean="0">
                <a:latin typeface="+mn-lt"/>
              </a:rPr>
              <a:t>河流小溪的恢复</a:t>
            </a:r>
            <a:endParaRPr lang="nb-NO" sz="1900" kern="0" dirty="0" smtClean="0">
              <a:latin typeface="+mn-lt"/>
            </a:endParaRPr>
          </a:p>
          <a:p>
            <a:pPr marL="1143000" lvl="2" indent="-228600" eaLnBrk="0" hangingPunct="0">
              <a:spcBef>
                <a:spcPct val="20000"/>
              </a:spcBef>
              <a:buFontTx/>
              <a:buChar char="•"/>
              <a:defRPr/>
            </a:pPr>
            <a:r>
              <a:rPr lang="en-GB" sz="1900" kern="0" dirty="0" smtClean="0">
                <a:latin typeface="+mn-lt"/>
              </a:rPr>
              <a:t>Establishment of natural bank vegetation as a measure against erosion </a:t>
            </a:r>
            <a:r>
              <a:rPr lang="zh-CN" altLang="en-US" sz="1900" kern="0" dirty="0" smtClean="0">
                <a:latin typeface="+mn-lt"/>
              </a:rPr>
              <a:t>恢复河岸的天然植被作为防止水土流失的措施</a:t>
            </a:r>
            <a:endParaRPr lang="nb-NO" sz="1900" kern="0" dirty="0" smtClean="0">
              <a:latin typeface="+mn-lt"/>
            </a:endParaRPr>
          </a:p>
          <a:p>
            <a:pPr marL="1143000" lvl="2" indent="-228600" eaLnBrk="0" hangingPunct="0">
              <a:spcBef>
                <a:spcPct val="20000"/>
              </a:spcBef>
              <a:buFontTx/>
              <a:buChar char="•"/>
              <a:defRPr/>
            </a:pPr>
            <a:r>
              <a:rPr lang="en-GB" sz="1900" kern="0" dirty="0" smtClean="0">
                <a:latin typeface="+mn-lt"/>
              </a:rPr>
              <a:t>Control and restriction of introduced species  </a:t>
            </a:r>
            <a:r>
              <a:rPr lang="zh-CN" altLang="en-US" sz="1900" kern="0" dirty="0" smtClean="0">
                <a:latin typeface="+mn-lt"/>
              </a:rPr>
              <a:t>控制和限制引入物种</a:t>
            </a:r>
            <a:endParaRPr lang="nb-NO" sz="1900" kern="0" dirty="0" smtClean="0">
              <a:latin typeface="+mn-lt"/>
            </a:endParaRPr>
          </a:p>
          <a:p>
            <a:pPr marL="1143000" lvl="2" indent="-228600" eaLnBrk="0" hangingPunct="0">
              <a:spcBef>
                <a:spcPct val="20000"/>
              </a:spcBef>
              <a:buFontTx/>
              <a:buChar char="•"/>
              <a:defRPr/>
            </a:pPr>
            <a:r>
              <a:rPr lang="en-GB" sz="1900" kern="0" dirty="0" smtClean="0">
                <a:latin typeface="+mn-lt"/>
              </a:rPr>
              <a:t>Remedial actions against drainage from agriculture  </a:t>
            </a:r>
            <a:r>
              <a:rPr lang="zh-CN" altLang="en-US" sz="1900" kern="0" dirty="0">
                <a:latin typeface="+mn-lt"/>
              </a:rPr>
              <a:t>针对</a:t>
            </a:r>
            <a:r>
              <a:rPr lang="zh-CN" altLang="en-US" sz="1900" kern="0" dirty="0" smtClean="0">
                <a:latin typeface="+mn-lt"/>
              </a:rPr>
              <a:t>农业排水开展补救行动</a:t>
            </a:r>
            <a:endParaRPr lang="nb-NO" sz="1900" kern="0" dirty="0" smtClean="0">
              <a:latin typeface="+mn-lt"/>
            </a:endParaRPr>
          </a:p>
          <a:p>
            <a:pPr lvl="2" eaLnBrk="0" hangingPunct="0">
              <a:spcBef>
                <a:spcPct val="20000"/>
              </a:spcBef>
              <a:defRPr/>
            </a:pPr>
            <a:endParaRPr lang="en-GB" sz="1900" kern="0" dirty="0">
              <a:latin typeface="+mn-lt"/>
            </a:endParaRPr>
          </a:p>
          <a:p>
            <a:pPr marL="342900" indent="-342900" eaLnBrk="0" hangingPunct="0">
              <a:spcBef>
                <a:spcPct val="20000"/>
              </a:spcBef>
              <a:buFontTx/>
              <a:buChar char="•"/>
              <a:defRPr/>
            </a:pPr>
            <a:endParaRPr lang="nb-NO" sz="2900" kern="0" dirty="0">
              <a:latin typeface="+mn-lt"/>
            </a:endParaRPr>
          </a:p>
        </p:txBody>
      </p:sp>
      <p:pic>
        <p:nvPicPr>
          <p:cNvPr id="26628" name="Picture 5" descr="DSCN16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6563" y="2357438"/>
            <a:ext cx="1944687"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ssholder for innhold 2"/>
          <p:cNvSpPr>
            <a:spLocks noGrp="1"/>
          </p:cNvSpPr>
          <p:nvPr>
            <p:ph idx="1"/>
          </p:nvPr>
        </p:nvSpPr>
        <p:spPr>
          <a:xfrm>
            <a:off x="428624" y="1196752"/>
            <a:ext cx="8247831" cy="571500"/>
          </a:xfrm>
        </p:spPr>
        <p:txBody>
          <a:bodyPr/>
          <a:lstStyle/>
          <a:p>
            <a:r>
              <a:rPr lang="en-GB" sz="2200" dirty="0" smtClean="0"/>
              <a:t>Management – adaptation and mitigation    </a:t>
            </a:r>
            <a:r>
              <a:rPr lang="zh-CN" altLang="en-US" sz="2200" dirty="0" smtClean="0"/>
              <a:t>管理</a:t>
            </a:r>
            <a:r>
              <a:rPr lang="en-US" altLang="zh-CN" sz="2200" dirty="0"/>
              <a:t>—</a:t>
            </a:r>
            <a:r>
              <a:rPr lang="zh-CN" altLang="en-US" sz="2200" dirty="0"/>
              <a:t>适应与减缓</a:t>
            </a:r>
            <a:endParaRPr lang="nb-NO" sz="2200" dirty="0" smtClean="0"/>
          </a:p>
        </p:txBody>
      </p:sp>
      <p:sp>
        <p:nvSpPr>
          <p:cNvPr id="4" name="Tittel 1"/>
          <p:cNvSpPr txBox="1">
            <a:spLocks/>
          </p:cNvSpPr>
          <p:nvPr/>
        </p:nvSpPr>
        <p:spPr bwMode="auto">
          <a:xfrm>
            <a:off x="714375" y="116632"/>
            <a:ext cx="7772400" cy="1143000"/>
          </a:xfrm>
          <a:prstGeom prst="rect">
            <a:avLst/>
          </a:prstGeom>
          <a:noFill/>
          <a:ln w="9525">
            <a:noFill/>
            <a:miter lim="800000"/>
            <a:headEnd/>
            <a:tailEnd/>
          </a:ln>
          <a:effectLst/>
        </p:spPr>
        <p:txBody>
          <a:bodyPr anchor="ctr"/>
          <a:lstStyle/>
          <a:p>
            <a:pPr algn="ctr" eaLnBrk="0" hangingPunct="0">
              <a:defRPr/>
            </a:pPr>
            <a:r>
              <a:rPr lang="en-GB" sz="2600" kern="0" dirty="0">
                <a:solidFill>
                  <a:schemeClr val="tx2"/>
                </a:solidFill>
                <a:latin typeface="+mj-lt"/>
                <a:ea typeface="+mj-ea"/>
                <a:cs typeface="+mj-cs"/>
              </a:rPr>
              <a:t>Climate change measures in </a:t>
            </a:r>
            <a:r>
              <a:rPr lang="en-GB" sz="2600" kern="0" dirty="0" smtClean="0">
                <a:solidFill>
                  <a:schemeClr val="tx2"/>
                </a:solidFill>
                <a:latin typeface="+mj-lt"/>
                <a:ea typeface="+mj-ea"/>
                <a:cs typeface="+mj-cs"/>
              </a:rPr>
              <a:t>Norway</a:t>
            </a:r>
          </a:p>
          <a:p>
            <a:pPr algn="ctr" eaLnBrk="0" hangingPunct="0">
              <a:defRPr/>
            </a:pPr>
            <a:r>
              <a:rPr lang="zh-CN" altLang="en-US" sz="2600" kern="0" dirty="0">
                <a:solidFill>
                  <a:schemeClr val="tx2"/>
                </a:solidFill>
              </a:rPr>
              <a:t>挪威应对气候变化的</a:t>
            </a:r>
            <a:r>
              <a:rPr lang="zh-CN" altLang="en-US" sz="2600" kern="0" dirty="0" smtClean="0">
                <a:solidFill>
                  <a:schemeClr val="tx2"/>
                </a:solidFill>
              </a:rPr>
              <a:t>措施</a:t>
            </a:r>
            <a:endParaRPr lang="nb-NO" altLang="zh-CN" sz="2600" kern="0" dirty="0">
              <a:solidFill>
                <a:schemeClr val="tx2"/>
              </a:solidFill>
            </a:endParaRPr>
          </a:p>
        </p:txBody>
      </p:sp>
      <p:sp>
        <p:nvSpPr>
          <p:cNvPr id="5" name="Plassholder for innhold 2"/>
          <p:cNvSpPr txBox="1">
            <a:spLocks/>
          </p:cNvSpPr>
          <p:nvPr/>
        </p:nvSpPr>
        <p:spPr bwMode="auto">
          <a:xfrm>
            <a:off x="142875" y="1700808"/>
            <a:ext cx="6357938" cy="4607793"/>
          </a:xfrm>
          <a:prstGeom prst="rect">
            <a:avLst/>
          </a:prstGeom>
          <a:noFill/>
          <a:ln w="9525">
            <a:noFill/>
            <a:miter lim="800000"/>
            <a:headEnd/>
            <a:tailEnd/>
          </a:ln>
          <a:effectLst/>
        </p:spPr>
        <p:txBody>
          <a:bodyPr/>
          <a:lstStyle/>
          <a:p>
            <a:pPr marL="742950" lvl="1" indent="-285750" eaLnBrk="0" hangingPunct="0">
              <a:spcBef>
                <a:spcPct val="20000"/>
              </a:spcBef>
              <a:buFontTx/>
              <a:buChar char="–"/>
              <a:defRPr/>
            </a:pPr>
            <a:r>
              <a:rPr lang="nb-NO" sz="2200" kern="0" dirty="0">
                <a:latin typeface="+mn-lt"/>
              </a:rPr>
              <a:t>Marine </a:t>
            </a:r>
            <a:r>
              <a:rPr lang="nb-NO" sz="2200" kern="0" dirty="0" smtClean="0">
                <a:latin typeface="+mn-lt"/>
              </a:rPr>
              <a:t>areas  </a:t>
            </a:r>
            <a:r>
              <a:rPr lang="zh-CN" altLang="en-US" sz="2200" kern="0" dirty="0" smtClean="0">
                <a:latin typeface="+mn-lt"/>
              </a:rPr>
              <a:t>海洋区域</a:t>
            </a:r>
            <a:endParaRPr lang="nb-NO" sz="2200" kern="0" dirty="0">
              <a:latin typeface="+mn-lt"/>
            </a:endParaRPr>
          </a:p>
          <a:p>
            <a:pPr marL="1143000" lvl="2" indent="-228600" eaLnBrk="0" hangingPunct="0">
              <a:spcBef>
                <a:spcPts val="600"/>
              </a:spcBef>
              <a:buFontTx/>
              <a:buChar char="•"/>
              <a:defRPr/>
            </a:pPr>
            <a:r>
              <a:rPr lang="en-GB" sz="1900" kern="0" dirty="0">
                <a:latin typeface="+mn-lt"/>
              </a:rPr>
              <a:t>Develop ecosystem-based management plans that include climate change effects for all sea </a:t>
            </a:r>
            <a:r>
              <a:rPr lang="en-GB" sz="1900" kern="0" dirty="0" smtClean="0">
                <a:latin typeface="+mn-lt"/>
              </a:rPr>
              <a:t>areas </a:t>
            </a:r>
            <a:r>
              <a:rPr lang="zh-CN" altLang="en-US" sz="1900" kern="0" dirty="0" smtClean="0">
                <a:latin typeface="+mn-lt"/>
              </a:rPr>
              <a:t>为所有海域制定以生态系统为基础的管理计划，并将气候变化影响考虑在内</a:t>
            </a:r>
            <a:endParaRPr lang="nb-NO" sz="1900" kern="0" dirty="0">
              <a:latin typeface="+mn-lt"/>
            </a:endParaRPr>
          </a:p>
          <a:p>
            <a:pPr marL="1143000" lvl="2" indent="-228600" eaLnBrk="0" hangingPunct="0">
              <a:spcBef>
                <a:spcPts val="600"/>
              </a:spcBef>
              <a:buFontTx/>
              <a:buChar char="•"/>
              <a:defRPr/>
            </a:pPr>
            <a:r>
              <a:rPr lang="en-GB" sz="1900" kern="0" dirty="0">
                <a:latin typeface="+mn-lt"/>
              </a:rPr>
              <a:t>Establish a stricter regime for determining fishing quotas to counteract large fluctuations in fish </a:t>
            </a:r>
            <a:r>
              <a:rPr lang="en-GB" sz="1900" kern="0" dirty="0" smtClean="0">
                <a:latin typeface="+mn-lt"/>
              </a:rPr>
              <a:t>populations  </a:t>
            </a:r>
            <a:r>
              <a:rPr lang="zh-CN" altLang="en-US" sz="1900" kern="0" dirty="0" smtClean="0">
                <a:latin typeface="+mn-lt"/>
              </a:rPr>
              <a:t>建立更加严格的管理制度，根据鱼类种群数量的浮动确定相应的捕捞份额</a:t>
            </a:r>
            <a:endParaRPr lang="nb-NO" sz="1900" kern="0" dirty="0">
              <a:latin typeface="+mn-lt"/>
            </a:endParaRPr>
          </a:p>
          <a:p>
            <a:pPr marL="1143000" lvl="2" indent="-228600" eaLnBrk="0" hangingPunct="0">
              <a:spcBef>
                <a:spcPts val="600"/>
              </a:spcBef>
              <a:buFontTx/>
              <a:buChar char="•"/>
              <a:defRPr/>
            </a:pPr>
            <a:r>
              <a:rPr lang="en-GB" sz="1900" kern="0" dirty="0">
                <a:latin typeface="+mn-lt"/>
              </a:rPr>
              <a:t>Keep impacts on ecosystems from petroleum activities, fisheries and emission of toxic substances within sustainable </a:t>
            </a:r>
            <a:r>
              <a:rPr lang="en-GB" sz="1900" kern="0" dirty="0" smtClean="0">
                <a:latin typeface="+mn-lt"/>
              </a:rPr>
              <a:t>frames  </a:t>
            </a:r>
            <a:r>
              <a:rPr lang="zh-CN" altLang="en-US" sz="1900" kern="0" dirty="0" smtClean="0">
                <a:latin typeface="+mn-lt"/>
              </a:rPr>
              <a:t>在可持续的框架内避免石油行业活动，渔业和有毒物质排放对生态系统的影响</a:t>
            </a:r>
            <a:endParaRPr lang="nb-NO" sz="1900" kern="0" dirty="0">
              <a:latin typeface="+mn-lt"/>
            </a:endParaRPr>
          </a:p>
          <a:p>
            <a:pPr marL="1143000" lvl="2" indent="-228600" eaLnBrk="0" hangingPunct="0">
              <a:spcBef>
                <a:spcPct val="20000"/>
              </a:spcBef>
              <a:defRPr/>
            </a:pPr>
            <a:endParaRPr lang="nb-NO" sz="2100" kern="0" dirty="0">
              <a:latin typeface="+mn-lt"/>
            </a:endParaRPr>
          </a:p>
        </p:txBody>
      </p:sp>
      <p:pic>
        <p:nvPicPr>
          <p:cNvPr id="27652"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3688" y="2443163"/>
            <a:ext cx="2168525"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ssholder for innhold 2"/>
          <p:cNvSpPr>
            <a:spLocks noGrp="1"/>
          </p:cNvSpPr>
          <p:nvPr>
            <p:ph idx="1"/>
          </p:nvPr>
        </p:nvSpPr>
        <p:spPr>
          <a:xfrm>
            <a:off x="731465" y="1482079"/>
            <a:ext cx="7800975" cy="4899249"/>
          </a:xfrm>
        </p:spPr>
        <p:txBody>
          <a:bodyPr/>
          <a:lstStyle/>
          <a:p>
            <a:r>
              <a:rPr lang="en-GB" sz="2200" dirty="0" smtClean="0"/>
              <a:t>Management – adaptation and mitigation</a:t>
            </a:r>
            <a:r>
              <a:rPr lang="zh-CN" altLang="en-US" sz="2200" dirty="0"/>
              <a:t>管理</a:t>
            </a:r>
            <a:r>
              <a:rPr lang="en-US" altLang="zh-CN" sz="2200" dirty="0"/>
              <a:t>—</a:t>
            </a:r>
            <a:r>
              <a:rPr lang="zh-CN" altLang="en-US" sz="2200" dirty="0"/>
              <a:t>适应与减缓</a:t>
            </a:r>
            <a:endParaRPr lang="en-GB" sz="2200" dirty="0" smtClean="0"/>
          </a:p>
          <a:p>
            <a:pPr lvl="1"/>
            <a:r>
              <a:rPr lang="en-GB" sz="2200" dirty="0" smtClean="0"/>
              <a:t>Renewable energy – biofuel, </a:t>
            </a:r>
            <a:r>
              <a:rPr lang="en-GB" sz="2200" dirty="0" err="1" smtClean="0"/>
              <a:t>windpower</a:t>
            </a:r>
            <a:r>
              <a:rPr lang="en-GB" sz="2200" dirty="0" smtClean="0"/>
              <a:t>, hydropower   </a:t>
            </a:r>
            <a:r>
              <a:rPr lang="zh-CN" altLang="en-US" sz="2200" dirty="0" smtClean="0"/>
              <a:t>可再生能源</a:t>
            </a:r>
            <a:r>
              <a:rPr lang="en-US" altLang="zh-CN" sz="2200" dirty="0" smtClean="0"/>
              <a:t>—</a:t>
            </a:r>
            <a:r>
              <a:rPr lang="zh-CN" altLang="en-US" sz="2200" dirty="0" smtClean="0"/>
              <a:t>生物质燃料，风能，水电</a:t>
            </a:r>
            <a:endParaRPr lang="en-GB" sz="2200" dirty="0" smtClean="0"/>
          </a:p>
          <a:p>
            <a:pPr lvl="2"/>
            <a:r>
              <a:rPr lang="en-GB" sz="1900" dirty="0" smtClean="0"/>
              <a:t>Require careful planning – site selection and evaluation to prevent negative effects on biodiversity  </a:t>
            </a:r>
            <a:r>
              <a:rPr lang="zh-CN" altLang="en-US" sz="1900" dirty="0" smtClean="0"/>
              <a:t>需要谨慎规划</a:t>
            </a:r>
            <a:r>
              <a:rPr lang="en-US" altLang="zh-CN" sz="1900" dirty="0" smtClean="0"/>
              <a:t>—</a:t>
            </a:r>
            <a:r>
              <a:rPr lang="zh-CN" altLang="en-US" sz="1900" dirty="0" smtClean="0"/>
              <a:t>选址并进行评估，防止给生物多样性造成负面影响</a:t>
            </a:r>
            <a:endParaRPr lang="en-GB" sz="1900" dirty="0" smtClean="0"/>
          </a:p>
          <a:p>
            <a:pPr lvl="2"/>
            <a:r>
              <a:rPr lang="en-GB" sz="1900" dirty="0" smtClean="0"/>
              <a:t>EIA/SEA  </a:t>
            </a:r>
            <a:r>
              <a:rPr lang="zh-CN" altLang="en-US" sz="1900" dirty="0" smtClean="0"/>
              <a:t>环境影响评价</a:t>
            </a:r>
            <a:r>
              <a:rPr lang="en-US" altLang="zh-CN" sz="1900" dirty="0" smtClean="0"/>
              <a:t>/</a:t>
            </a:r>
            <a:r>
              <a:rPr lang="zh-CN" altLang="en-US" sz="1900" dirty="0" smtClean="0"/>
              <a:t>战略环境评价</a:t>
            </a:r>
            <a:endParaRPr lang="en-GB" sz="1900" dirty="0" smtClean="0"/>
          </a:p>
        </p:txBody>
      </p:sp>
      <p:sp>
        <p:nvSpPr>
          <p:cNvPr id="4" name="Tittel 1"/>
          <p:cNvSpPr txBox="1">
            <a:spLocks/>
          </p:cNvSpPr>
          <p:nvPr/>
        </p:nvSpPr>
        <p:spPr bwMode="auto">
          <a:xfrm>
            <a:off x="714375" y="260648"/>
            <a:ext cx="7772400" cy="1143000"/>
          </a:xfrm>
          <a:prstGeom prst="rect">
            <a:avLst/>
          </a:prstGeom>
          <a:noFill/>
          <a:ln w="9525">
            <a:noFill/>
            <a:miter lim="800000"/>
            <a:headEnd/>
            <a:tailEnd/>
          </a:ln>
          <a:effectLst/>
        </p:spPr>
        <p:txBody>
          <a:bodyPr anchor="ctr"/>
          <a:lstStyle/>
          <a:p>
            <a:pPr algn="ctr" eaLnBrk="0" hangingPunct="0">
              <a:defRPr/>
            </a:pPr>
            <a:r>
              <a:rPr lang="en-GB" sz="2800" kern="0" dirty="0">
                <a:solidFill>
                  <a:schemeClr val="tx2"/>
                </a:solidFill>
                <a:latin typeface="+mj-lt"/>
                <a:ea typeface="+mj-ea"/>
                <a:cs typeface="+mj-cs"/>
              </a:rPr>
              <a:t>Climate change measures in </a:t>
            </a:r>
            <a:r>
              <a:rPr lang="en-GB" sz="2800" kern="0" dirty="0" smtClean="0">
                <a:solidFill>
                  <a:schemeClr val="tx2"/>
                </a:solidFill>
                <a:latin typeface="+mj-lt"/>
                <a:ea typeface="+mj-ea"/>
                <a:cs typeface="+mj-cs"/>
              </a:rPr>
              <a:t>Norway</a:t>
            </a:r>
          </a:p>
          <a:p>
            <a:pPr algn="ctr" eaLnBrk="0" hangingPunct="0">
              <a:defRPr/>
            </a:pPr>
            <a:r>
              <a:rPr lang="zh-CN" altLang="en-US" sz="2800" kern="0" dirty="0">
                <a:solidFill>
                  <a:schemeClr val="tx2"/>
                </a:solidFill>
              </a:rPr>
              <a:t>挪威应对气候变化的</a:t>
            </a:r>
            <a:r>
              <a:rPr lang="zh-CN" altLang="en-US" sz="2800" kern="0" dirty="0" smtClean="0">
                <a:solidFill>
                  <a:schemeClr val="tx2"/>
                </a:solidFill>
              </a:rPr>
              <a:t>措施</a:t>
            </a:r>
            <a:endParaRPr lang="nb-NO" altLang="zh-CN" sz="2800" kern="0" dirty="0">
              <a:solidFill>
                <a:schemeClr val="tx2"/>
              </a:solidFill>
            </a:endParaRPr>
          </a:p>
        </p:txBody>
      </p:sp>
      <p:pic>
        <p:nvPicPr>
          <p:cNvPr id="28675" name="Picture 7" descr="DSCN1612 cop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43438"/>
            <a:ext cx="4568825" cy="2214562"/>
          </a:xfrm>
          <a:prstGeom prst="rect">
            <a:avLst/>
          </a:prstGeom>
          <a:noFill/>
          <a:ln w="9525">
            <a:noFill/>
            <a:miter lim="800000"/>
            <a:headEnd/>
            <a:tailEnd/>
          </a:ln>
        </p:spPr>
      </p:pic>
      <p:pic>
        <p:nvPicPr>
          <p:cNvPr id="28676" name="Picture 10" descr="Kopi av DSCN096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5338" y="4643438"/>
            <a:ext cx="4538662"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tel 1"/>
          <p:cNvSpPr>
            <a:spLocks noGrp="1"/>
          </p:cNvSpPr>
          <p:nvPr>
            <p:ph type="title"/>
          </p:nvPr>
        </p:nvSpPr>
        <p:spPr>
          <a:xfrm>
            <a:off x="714375" y="485800"/>
            <a:ext cx="7772400" cy="1143000"/>
          </a:xfrm>
        </p:spPr>
        <p:txBody>
          <a:bodyPr/>
          <a:lstStyle/>
          <a:p>
            <a:r>
              <a:rPr lang="en-GB" sz="2600" dirty="0" smtClean="0"/>
              <a:t>Climate change measures in Norway</a:t>
            </a:r>
            <a:br>
              <a:rPr lang="en-GB" sz="2600" dirty="0" smtClean="0"/>
            </a:br>
            <a:r>
              <a:rPr lang="zh-CN" altLang="en-US" sz="2600" dirty="0"/>
              <a:t>挪威应对气候变化的</a:t>
            </a:r>
            <a:r>
              <a:rPr lang="zh-CN" altLang="en-US" sz="2600" dirty="0" smtClean="0"/>
              <a:t>措施</a:t>
            </a:r>
            <a:endParaRPr lang="nb-NO" sz="2600" dirty="0" smtClean="0"/>
          </a:p>
        </p:txBody>
      </p:sp>
      <p:sp>
        <p:nvSpPr>
          <p:cNvPr id="29698" name="Plassholder for innhold 2"/>
          <p:cNvSpPr>
            <a:spLocks noGrp="1"/>
          </p:cNvSpPr>
          <p:nvPr>
            <p:ph idx="1"/>
          </p:nvPr>
        </p:nvSpPr>
        <p:spPr>
          <a:xfrm>
            <a:off x="683568" y="1712366"/>
            <a:ext cx="7772400" cy="4452938"/>
          </a:xfrm>
        </p:spPr>
        <p:txBody>
          <a:bodyPr/>
          <a:lstStyle/>
          <a:p>
            <a:r>
              <a:rPr lang="en-GB" sz="2200" dirty="0" smtClean="0"/>
              <a:t>Legislative measures and cooperation between sectors  </a:t>
            </a:r>
            <a:r>
              <a:rPr lang="zh-CN" altLang="en-US" sz="2200" dirty="0" smtClean="0"/>
              <a:t>立法措施与部门间合作</a:t>
            </a:r>
            <a:endParaRPr lang="en-GB" sz="2200" dirty="0" smtClean="0"/>
          </a:p>
          <a:p>
            <a:pPr lvl="1"/>
            <a:r>
              <a:rPr lang="en-GB" sz="1900" dirty="0" smtClean="0"/>
              <a:t>adaptation measures are cross-cutting with other sectors          need for all sectors to develop adaptation measures within their own areas          national adaptation strategy</a:t>
            </a:r>
            <a:br>
              <a:rPr lang="en-GB" sz="1900" dirty="0" smtClean="0"/>
            </a:br>
            <a:r>
              <a:rPr lang="zh-CN" altLang="en-US" sz="1900" dirty="0" smtClean="0"/>
              <a:t>适应措施是跨部门的措施           需要所有部门在各自的领域制定适应措施           国家适应战略</a:t>
            </a:r>
            <a:endParaRPr lang="en-GB" sz="1900" dirty="0" smtClean="0"/>
          </a:p>
          <a:p>
            <a:pPr lvl="1"/>
            <a:r>
              <a:rPr lang="en-GB" sz="1900" dirty="0" smtClean="0"/>
              <a:t>DN is undertaking capacity building activities for municipalities on how to develop climate and energy plans adjusted for local conditions </a:t>
            </a:r>
            <a:r>
              <a:rPr lang="zh-CN" altLang="en-US" sz="1900" dirty="0" smtClean="0"/>
              <a:t>自然资源管理局正在帮助自治市开展能力建设活动，协助各市根据各自的具体情况制定气候与能源政策</a:t>
            </a:r>
            <a:endParaRPr lang="en-GB" sz="1900" dirty="0" smtClean="0"/>
          </a:p>
          <a:p>
            <a:endParaRPr lang="nb-NO" dirty="0" smtClean="0"/>
          </a:p>
        </p:txBody>
      </p:sp>
      <p:cxnSp>
        <p:nvCxnSpPr>
          <p:cNvPr id="29699" name="Rett pil 5"/>
          <p:cNvCxnSpPr>
            <a:cxnSpLocks noChangeShapeType="1"/>
          </p:cNvCxnSpPr>
          <p:nvPr/>
        </p:nvCxnSpPr>
        <p:spPr bwMode="auto">
          <a:xfrm>
            <a:off x="7672908" y="2635325"/>
            <a:ext cx="571500" cy="1587"/>
          </a:xfrm>
          <a:prstGeom prst="straightConnector1">
            <a:avLst/>
          </a:prstGeom>
          <a:noFill/>
          <a:ln w="9525" algn="ctr">
            <a:solidFill>
              <a:schemeClr val="tx1"/>
            </a:solidFill>
            <a:round/>
            <a:headEnd/>
            <a:tailEnd type="arrow" w="med" len="med"/>
          </a:ln>
        </p:spPr>
      </p:cxnSp>
      <p:cxnSp>
        <p:nvCxnSpPr>
          <p:cNvPr id="29700" name="Rett pil 8"/>
          <p:cNvCxnSpPr>
            <a:cxnSpLocks noChangeShapeType="1"/>
          </p:cNvCxnSpPr>
          <p:nvPr/>
        </p:nvCxnSpPr>
        <p:spPr bwMode="auto">
          <a:xfrm>
            <a:off x="2704356" y="3211388"/>
            <a:ext cx="571500" cy="1588"/>
          </a:xfrm>
          <a:prstGeom prst="straightConnector1">
            <a:avLst/>
          </a:prstGeom>
          <a:noFill/>
          <a:ln w="9525" algn="ctr">
            <a:solidFill>
              <a:schemeClr val="tx1"/>
            </a:solidFill>
            <a:round/>
            <a:headEnd/>
            <a:tailEnd type="arrow" w="med" len="med"/>
          </a:ln>
        </p:spPr>
      </p:cxnSp>
      <p:cxnSp>
        <p:nvCxnSpPr>
          <p:cNvPr id="6" name="Rett pil 5"/>
          <p:cNvCxnSpPr>
            <a:cxnSpLocks noChangeShapeType="1"/>
          </p:cNvCxnSpPr>
          <p:nvPr/>
        </p:nvCxnSpPr>
        <p:spPr bwMode="auto">
          <a:xfrm>
            <a:off x="4211960" y="3499421"/>
            <a:ext cx="571500" cy="1587"/>
          </a:xfrm>
          <a:prstGeom prst="straightConnector1">
            <a:avLst/>
          </a:prstGeom>
          <a:noFill/>
          <a:ln w="9525" algn="ctr">
            <a:solidFill>
              <a:schemeClr val="tx1"/>
            </a:solidFill>
            <a:round/>
            <a:headEnd/>
            <a:tailEnd type="arrow" w="med" len="med"/>
          </a:ln>
        </p:spPr>
      </p:cxnSp>
      <p:cxnSp>
        <p:nvCxnSpPr>
          <p:cNvPr id="7" name="Rett pil 5"/>
          <p:cNvCxnSpPr>
            <a:cxnSpLocks noChangeShapeType="1"/>
          </p:cNvCxnSpPr>
          <p:nvPr/>
        </p:nvCxnSpPr>
        <p:spPr bwMode="auto">
          <a:xfrm>
            <a:off x="2555776" y="3787453"/>
            <a:ext cx="571500" cy="1587"/>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2048" y="332656"/>
            <a:ext cx="7772400" cy="936104"/>
          </a:xfrm>
        </p:spPr>
        <p:txBody>
          <a:bodyPr/>
          <a:lstStyle/>
          <a:p>
            <a:r>
              <a:rPr lang="en-GB" sz="2800" dirty="0" smtClean="0"/>
              <a:t>        Cross sectorial coordination</a:t>
            </a:r>
            <a:br>
              <a:rPr lang="en-GB" sz="2800" dirty="0" smtClean="0"/>
            </a:br>
            <a:r>
              <a:rPr lang="zh-CN" altLang="en-US" sz="2800" dirty="0"/>
              <a:t>跨</a:t>
            </a:r>
            <a:r>
              <a:rPr lang="zh-CN" altLang="en-US" sz="2800" dirty="0" smtClean="0"/>
              <a:t>部门协调</a:t>
            </a:r>
            <a:endParaRPr lang="en-GB" sz="2800" dirty="0"/>
          </a:p>
        </p:txBody>
      </p:sp>
      <p:sp>
        <p:nvSpPr>
          <p:cNvPr id="3" name="Plassholder for innhold 2"/>
          <p:cNvSpPr>
            <a:spLocks noGrp="1"/>
          </p:cNvSpPr>
          <p:nvPr>
            <p:ph idx="1"/>
          </p:nvPr>
        </p:nvSpPr>
        <p:spPr>
          <a:xfrm>
            <a:off x="428596" y="1268760"/>
            <a:ext cx="3351316" cy="4824536"/>
          </a:xfrm>
        </p:spPr>
        <p:txBody>
          <a:bodyPr>
            <a:normAutofit fontScale="62500" lnSpcReduction="20000"/>
          </a:bodyPr>
          <a:lstStyle/>
          <a:p>
            <a:pPr>
              <a:lnSpc>
                <a:spcPct val="120000"/>
              </a:lnSpc>
            </a:pPr>
            <a:r>
              <a:rPr lang="en-GB" b="1" dirty="0" smtClean="0"/>
              <a:t>Secretariat for Climate Change Adaptation  </a:t>
            </a:r>
            <a:r>
              <a:rPr lang="zh-CN" altLang="en-US" b="1" dirty="0" smtClean="0"/>
              <a:t>适应气候变化秘书处</a:t>
            </a:r>
            <a:r>
              <a:rPr lang="en-GB" b="1" dirty="0" smtClean="0"/>
              <a:t/>
            </a:r>
            <a:br>
              <a:rPr lang="en-GB" b="1" dirty="0" smtClean="0"/>
            </a:br>
            <a:r>
              <a:rPr lang="en-GB" b="1" dirty="0" smtClean="0"/>
              <a:t/>
            </a:r>
            <a:br>
              <a:rPr lang="en-GB" b="1" dirty="0" smtClean="0"/>
            </a:br>
            <a:r>
              <a:rPr lang="en-GB" dirty="0" smtClean="0"/>
              <a:t> –</a:t>
            </a:r>
            <a:r>
              <a:rPr lang="en-GB" b="1" dirty="0" smtClean="0"/>
              <a:t> </a:t>
            </a:r>
            <a:r>
              <a:rPr lang="en-GB" dirty="0" smtClean="0"/>
              <a:t>at the Directorate for Civil Protection and Emergency Planning  </a:t>
            </a:r>
            <a:r>
              <a:rPr lang="zh-CN" altLang="en-US" dirty="0" smtClean="0"/>
              <a:t>位于国民保护与应急规划局之内</a:t>
            </a:r>
            <a:r>
              <a:rPr lang="en-GB" dirty="0" smtClean="0"/>
              <a:t/>
            </a:r>
            <a:br>
              <a:rPr lang="en-GB" dirty="0" smtClean="0"/>
            </a:br>
            <a:r>
              <a:rPr lang="en-GB" dirty="0" smtClean="0"/>
              <a:t>– with steering documents from the Ministry of the Environment  </a:t>
            </a:r>
            <a:r>
              <a:rPr lang="zh-CN" altLang="en-US" dirty="0" smtClean="0"/>
              <a:t>环境部的指导文件</a:t>
            </a:r>
            <a:r>
              <a:rPr lang="en-GB" dirty="0" smtClean="0"/>
              <a:t/>
            </a:r>
            <a:br>
              <a:rPr lang="en-GB" dirty="0" smtClean="0"/>
            </a:br>
            <a:endParaRPr lang="en-GB" dirty="0" smtClean="0"/>
          </a:p>
          <a:p>
            <a:pPr>
              <a:lnSpc>
                <a:spcPct val="120000"/>
              </a:lnSpc>
            </a:pPr>
            <a:r>
              <a:rPr lang="en-GB" dirty="0" smtClean="0"/>
              <a:t>The Norwegian Climate Change Adaptation Programme   </a:t>
            </a:r>
            <a:r>
              <a:rPr lang="zh-CN" altLang="en-US" dirty="0" smtClean="0"/>
              <a:t>挪威适应气候变化项目</a:t>
            </a:r>
            <a:endParaRPr lang="nb-NO" dirty="0" smtClean="0"/>
          </a:p>
          <a:p>
            <a:pPr>
              <a:lnSpc>
                <a:spcPct val="120000"/>
              </a:lnSpc>
            </a:pPr>
            <a:endParaRPr lang="en-GB" dirty="0"/>
          </a:p>
        </p:txBody>
      </p:sp>
      <p:grpSp>
        <p:nvGrpSpPr>
          <p:cNvPr id="4" name="Gruppe 3"/>
          <p:cNvGrpSpPr/>
          <p:nvPr/>
        </p:nvGrpSpPr>
        <p:grpSpPr>
          <a:xfrm>
            <a:off x="3923928" y="2276872"/>
            <a:ext cx="4842905" cy="3168352"/>
            <a:chOff x="3635895" y="2780928"/>
            <a:chExt cx="4842905" cy="3168352"/>
          </a:xfrm>
        </p:grpSpPr>
        <p:pic>
          <p:nvPicPr>
            <p:cNvPr id="5" name="Picture 2" descr="http://bildearkiv.ra.no/fotoweb/cmdrequest/rest/preview.fwx/sft00064.jpg?rt=1&amp;f=D2F7096B383D7771F3D50DB28E04930A9178AC837958D02F031D0AD4AAC0ADF6FDAC9B67E2887A213A1B42A4FD763203B33C4E7C3EE513A44E011C0E775C1CD4199BC7417D6AED348DBD8F916C942F747A81B5E1A0739C1A8AF41A16CDCA9CC22D06EDE01F365A8DD0A024A9B5D2E8911F542F9B46EE4342AB098CF47594D92B0342DAC2AFD679E2771EA85B34DB40F22C462477335602E8F5A953DDD610DF90104EF06064BE6F7D&amp;sz=8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4365104"/>
              <a:ext cx="2448272" cy="1584176"/>
            </a:xfrm>
            <a:prstGeom prst="rect">
              <a:avLst/>
            </a:prstGeom>
            <a:noFill/>
          </p:spPr>
        </p:pic>
        <p:pic>
          <p:nvPicPr>
            <p:cNvPr id="6" name="Picture 4" descr="http://bildearkiv.ra.no/fotoweb/cmdrequest/rest/preview.fwx/DN_001139.jpg?rt=1&amp;f=D2F7096B383D7771F3D50DB28E04930A9178AC837958D02F031D0AD4AAC0ADF6FDAC9B67E2887A213A1B42A4FD7632038F6B25FE94E1D61712CA414B8DAC3C39A87ECC1F20D29F3FF9DBB9A7D4A00C2FEECFE406B8BA1C2DB9222AAA59A0A95D23EA9A37D17C3ADD6CF5AFFB2B82B0CB4DC010793820A98EDA9E51B6EEAACE4AAB41E7548CF99F1D2A891175BDA72A85148DC5E829264C594A5DE7F4678CE4304AD89FBD7DF0A639&amp;sz=8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895" y="2780928"/>
              <a:ext cx="2447765" cy="1635683"/>
            </a:xfrm>
            <a:prstGeom prst="rect">
              <a:avLst/>
            </a:prstGeom>
            <a:noFill/>
          </p:spPr>
        </p:pic>
        <p:pic>
          <p:nvPicPr>
            <p:cNvPr id="7" name="Picture 6" descr="http://bildearkiv.ra.no/fotoweb/cmdrequest/rest/preview.fwx/sft00170.jpg?rt=1&amp;f=D2F7096B383D7771F3D50DB28E04930A9178AC837958D02F031D0AD4AAC0ADF6FDAC9B67E2887A213A1B42A4FD763203B33C4E7C3EE513A44E011C0E775C1CD4199BC7417D6AED348DBD8F916C942F74CA56CDBC526C2E328AF41A16CDCA9CC2D548A4531C978EF139A88D3F807DA4F41F542F9B46EE4342AB098CF47594D92B0342DAC2AFD679E2771EA85B34DB40F22C462477335602E8F5A953DDD610DF90104EF06064BE6F7D&amp;sz=8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4149080"/>
              <a:ext cx="2394632" cy="1800200"/>
            </a:xfrm>
            <a:prstGeom prst="rect">
              <a:avLst/>
            </a:prstGeom>
            <a:noFill/>
          </p:spPr>
        </p:pic>
        <p:pic>
          <p:nvPicPr>
            <p:cNvPr id="8" name="Picture 8" descr="http://bildearkiv.ra.no/fotoweb/cmdrequest/rest/preview.fwx/DN_001155.jpg?rt=1&amp;f=D2F7096B383D7771F3D50DB28E04930A9178AC837958D02F031D0AD4AAC0ADF6FDAC9B67E2887A213A1B42A4FD7632038F6B25FE94E1D61712CA414B8DAC3C39A87ECC1F20D29F3FF9DBB9A7D4A00C2FEECFE406B8BA1C2DC135E1C90B46E63823EA9A37D17C3ADD7C8135419006F9354DC010793820A98EDA9E51B6EEAACE4AAB41E7548CF99F1D2A891175BDA72A85148DC5E829264C594A5DE7F4678CE4304AD89FBD7DF0A639&amp;sz=85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84168" y="2780928"/>
              <a:ext cx="2394632" cy="1656184"/>
            </a:xfrm>
            <a:prstGeom prst="rect">
              <a:avLst/>
            </a:prstGeom>
            <a:noFill/>
          </p:spPr>
        </p:pic>
      </p:grpSp>
      <p:grpSp>
        <p:nvGrpSpPr>
          <p:cNvPr id="9" name="Gruppe 8"/>
          <p:cNvGrpSpPr/>
          <p:nvPr/>
        </p:nvGrpSpPr>
        <p:grpSpPr>
          <a:xfrm>
            <a:off x="323528" y="188640"/>
            <a:ext cx="1080120" cy="872480"/>
            <a:chOff x="3635895" y="2780928"/>
            <a:chExt cx="4842905" cy="3168352"/>
          </a:xfrm>
        </p:grpSpPr>
        <p:pic>
          <p:nvPicPr>
            <p:cNvPr id="10" name="Picture 2" descr="http://bildearkiv.ra.no/fotoweb/cmdrequest/rest/preview.fwx/sft00064.jpg?rt=1&amp;f=D2F7096B383D7771F3D50DB28E04930A9178AC837958D02F031D0AD4AAC0ADF6FDAC9B67E2887A213A1B42A4FD763203B33C4E7C3EE513A44E011C0E775C1CD4199BC7417D6AED348DBD8F916C942F747A81B5E1A0739C1A8AF41A16CDCA9CC22D06EDE01F365A8DD0A024A9B5D2E8911F542F9B46EE4342AB098CF47594D92B0342DAC2AFD679E2771EA85B34DB40F22C462477335602E8F5A953DDD610DF90104EF06064BE6F7D&amp;sz=85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35896" y="4365104"/>
              <a:ext cx="2448272" cy="1584176"/>
            </a:xfrm>
            <a:prstGeom prst="rect">
              <a:avLst/>
            </a:prstGeom>
            <a:noFill/>
          </p:spPr>
        </p:pic>
        <p:pic>
          <p:nvPicPr>
            <p:cNvPr id="11" name="Picture 4" descr="http://bildearkiv.ra.no/fotoweb/cmdrequest/rest/preview.fwx/DN_001139.jpg?rt=1&amp;f=D2F7096B383D7771F3D50DB28E04930A9178AC837958D02F031D0AD4AAC0ADF6FDAC9B67E2887A213A1B42A4FD7632038F6B25FE94E1D61712CA414B8DAC3C39A87ECC1F20D29F3FF9DBB9A7D4A00C2FEECFE406B8BA1C2DB9222AAA59A0A95D23EA9A37D17C3ADD6CF5AFFB2B82B0CB4DC010793820A98EDA9E51B6EEAACE4AAB41E7548CF99F1D2A891175BDA72A85148DC5E829264C594A5DE7F4678CE4304AD89FBD7DF0A639&amp;sz=85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35895" y="2780928"/>
              <a:ext cx="2447765" cy="1635683"/>
            </a:xfrm>
            <a:prstGeom prst="rect">
              <a:avLst/>
            </a:prstGeom>
            <a:noFill/>
          </p:spPr>
        </p:pic>
        <p:pic>
          <p:nvPicPr>
            <p:cNvPr id="12" name="Picture 6" descr="http://bildearkiv.ra.no/fotoweb/cmdrequest/rest/preview.fwx/sft00170.jpg?rt=1&amp;f=D2F7096B383D7771F3D50DB28E04930A9178AC837958D02F031D0AD4AAC0ADF6FDAC9B67E2887A213A1B42A4FD763203B33C4E7C3EE513A44E011C0E775C1CD4199BC7417D6AED348DBD8F916C942F74CA56CDBC526C2E328AF41A16CDCA9CC2D548A4531C978EF139A88D3F807DA4F41F542F9B46EE4342AB098CF47594D92B0342DAC2AFD679E2771EA85B34DB40F22C462477335602E8F5A953DDD610DF90104EF06064BE6F7D&amp;sz=85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84168" y="4149080"/>
              <a:ext cx="2394632" cy="1800200"/>
            </a:xfrm>
            <a:prstGeom prst="rect">
              <a:avLst/>
            </a:prstGeom>
            <a:noFill/>
          </p:spPr>
        </p:pic>
        <p:pic>
          <p:nvPicPr>
            <p:cNvPr id="13" name="Picture 8" descr="http://bildearkiv.ra.no/fotoweb/cmdrequest/rest/preview.fwx/DN_001155.jpg?rt=1&amp;f=D2F7096B383D7771F3D50DB28E04930A9178AC837958D02F031D0AD4AAC0ADF6FDAC9B67E2887A213A1B42A4FD7632038F6B25FE94E1D61712CA414B8DAC3C39A87ECC1F20D29F3FF9DBB9A7D4A00C2FEECFE406B8BA1C2DC135E1C90B46E63823EA9A37D17C3ADD7C8135419006F9354DC010793820A98EDA9E51B6EEAACE4AAB41E7548CF99F1D2A891175BDA72A85148DC5E829264C594A5DE7F4678CE4304AD89FBD7DF0A639&amp;sz=85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84168" y="2780928"/>
              <a:ext cx="2394632" cy="1656184"/>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332656"/>
            <a:ext cx="7772400" cy="864096"/>
          </a:xfrm>
        </p:spPr>
        <p:txBody>
          <a:bodyPr/>
          <a:lstStyle/>
          <a:p>
            <a:r>
              <a:rPr lang="en-GB" dirty="0" smtClean="0"/>
              <a:t>       </a:t>
            </a:r>
            <a:r>
              <a:rPr lang="en-GB" sz="3200" dirty="0" smtClean="0"/>
              <a:t>National policy  </a:t>
            </a:r>
            <a:r>
              <a:rPr lang="zh-CN" altLang="en-US" sz="3200" dirty="0" smtClean="0"/>
              <a:t>国家政策</a:t>
            </a:r>
            <a:endParaRPr lang="en-GB" sz="3200" dirty="0"/>
          </a:p>
        </p:txBody>
      </p:sp>
      <p:pic>
        <p:nvPicPr>
          <p:cNvPr id="4" name="Picture 7"/>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148064" y="1700808"/>
            <a:ext cx="3456384" cy="4471988"/>
          </a:xfrm>
          <a:prstGeom prst="rect">
            <a:avLst/>
          </a:prstGeom>
          <a:noFill/>
          <a:ln w="9525">
            <a:solidFill>
              <a:schemeClr val="accent1"/>
            </a:solidFill>
            <a:miter lim="800000"/>
            <a:headEnd/>
            <a:tailEnd/>
          </a:ln>
        </p:spPr>
      </p:pic>
      <p:sp>
        <p:nvSpPr>
          <p:cNvPr id="5" name="TekstSylinder 4"/>
          <p:cNvSpPr txBox="1"/>
          <p:nvPr/>
        </p:nvSpPr>
        <p:spPr>
          <a:xfrm>
            <a:off x="395536" y="1124744"/>
            <a:ext cx="4176464" cy="5632311"/>
          </a:xfrm>
          <a:prstGeom prst="rect">
            <a:avLst/>
          </a:prstGeom>
          <a:noFill/>
        </p:spPr>
        <p:txBody>
          <a:bodyPr wrap="square" rtlCol="0">
            <a:spAutoFit/>
          </a:bodyPr>
          <a:lstStyle/>
          <a:p>
            <a:r>
              <a:rPr lang="en-GB" sz="2000" dirty="0" smtClean="0"/>
              <a:t>Official Norwegian Reports:</a:t>
            </a:r>
            <a:endParaRPr lang="nb-NO" sz="2000" dirty="0" smtClean="0"/>
          </a:p>
          <a:p>
            <a:r>
              <a:rPr lang="en-GB" sz="2000" b="1" dirty="0" smtClean="0"/>
              <a:t>NOU 2010: 10</a:t>
            </a:r>
            <a:endParaRPr lang="nb-NO" sz="2000" b="1" dirty="0" smtClean="0"/>
          </a:p>
          <a:p>
            <a:r>
              <a:rPr lang="zh-CN" altLang="en-US" sz="2000" b="1" dirty="0" smtClean="0"/>
              <a:t>挪威官方报告</a:t>
            </a:r>
            <a:endParaRPr lang="en-GB" sz="2000" b="1" dirty="0" smtClean="0"/>
          </a:p>
          <a:p>
            <a:r>
              <a:rPr lang="en-GB" sz="2000" b="1" dirty="0" smtClean="0"/>
              <a:t>Adapting to a changing climate  </a:t>
            </a:r>
            <a:r>
              <a:rPr lang="zh-CN" altLang="en-US" sz="2000" b="1" dirty="0" smtClean="0"/>
              <a:t>适应一个变化的气候</a:t>
            </a:r>
            <a:endParaRPr lang="nb-NO" sz="2000" b="1" dirty="0" smtClean="0"/>
          </a:p>
          <a:p>
            <a:r>
              <a:rPr lang="en-GB" sz="2000" i="1" dirty="0" smtClean="0"/>
              <a:t>Society‘s vulnerability and its need to adapt to the consequences of climate change  </a:t>
            </a:r>
            <a:r>
              <a:rPr lang="zh-CN" altLang="en-US" sz="2000" i="1" dirty="0" smtClean="0"/>
              <a:t>社会的脆弱性及其适应气候变化造成后果的需求</a:t>
            </a:r>
            <a:endParaRPr lang="en-GB" sz="2000" b="1" dirty="0" smtClean="0"/>
          </a:p>
          <a:p>
            <a:pPr marL="342900" indent="-342900">
              <a:buFont typeface="Arial" pitchFamily="34" charset="0"/>
              <a:buChar char="•"/>
            </a:pPr>
            <a:r>
              <a:rPr lang="en-GB" sz="2000" dirty="0" smtClean="0"/>
              <a:t>Recommendation from a committee appointed by the Royal Decree of 5 December 2008  </a:t>
            </a:r>
            <a:r>
              <a:rPr lang="zh-CN" altLang="en-US" sz="2000" dirty="0" smtClean="0"/>
              <a:t>由</a:t>
            </a:r>
            <a:r>
              <a:rPr lang="en-US" altLang="zh-CN" sz="2000" dirty="0" smtClean="0"/>
              <a:t>2008</a:t>
            </a:r>
            <a:r>
              <a:rPr lang="zh-CN" altLang="en-US" sz="2000" dirty="0" smtClean="0"/>
              <a:t>年</a:t>
            </a:r>
            <a:r>
              <a:rPr lang="en-US" altLang="zh-CN" sz="2000" dirty="0" smtClean="0"/>
              <a:t>12</a:t>
            </a:r>
            <a:r>
              <a:rPr lang="zh-CN" altLang="en-US" sz="2000" dirty="0" smtClean="0"/>
              <a:t>月</a:t>
            </a:r>
            <a:r>
              <a:rPr lang="en-US" altLang="zh-CN" sz="2000" dirty="0" smtClean="0"/>
              <a:t>5</a:t>
            </a:r>
            <a:r>
              <a:rPr lang="zh-CN" altLang="en-US" sz="2000" dirty="0" smtClean="0"/>
              <a:t>日皇家法令指定的委员会提出的建议</a:t>
            </a:r>
            <a:endParaRPr lang="en-GB" sz="2000" dirty="0" smtClean="0"/>
          </a:p>
          <a:p>
            <a:pPr marL="342900" indent="-342900">
              <a:buFont typeface="Arial" pitchFamily="34" charset="0"/>
              <a:buChar char="•"/>
            </a:pPr>
            <a:r>
              <a:rPr lang="en-GB" sz="2000" dirty="0" smtClean="0"/>
              <a:t>Submitted to the Ministry of the Environment on 15 November 2010   </a:t>
            </a:r>
            <a:r>
              <a:rPr lang="zh-CN" altLang="en-US" sz="2000" dirty="0" smtClean="0"/>
              <a:t>于</a:t>
            </a:r>
            <a:r>
              <a:rPr lang="en-GB" sz="2000" dirty="0" smtClean="0"/>
              <a:t>2010</a:t>
            </a:r>
            <a:r>
              <a:rPr lang="zh-CN" altLang="en-US" sz="2000" dirty="0" smtClean="0"/>
              <a:t>年</a:t>
            </a:r>
            <a:r>
              <a:rPr lang="en-US" altLang="zh-CN" sz="2000" dirty="0" smtClean="0"/>
              <a:t>11</a:t>
            </a:r>
            <a:r>
              <a:rPr lang="zh-CN" altLang="en-US" sz="2000" dirty="0" smtClean="0"/>
              <a:t>月</a:t>
            </a:r>
            <a:r>
              <a:rPr lang="en-US" altLang="zh-CN" sz="2000" dirty="0" smtClean="0"/>
              <a:t>15</a:t>
            </a:r>
            <a:r>
              <a:rPr lang="zh-CN" altLang="en-US" sz="2000" dirty="0" smtClean="0"/>
              <a:t>日提交环境部</a:t>
            </a:r>
            <a:endParaRPr lang="en-GB" sz="2000" dirty="0"/>
          </a:p>
        </p:txBody>
      </p:sp>
      <p:sp>
        <p:nvSpPr>
          <p:cNvPr id="6" name="Ellipse 5"/>
          <p:cNvSpPr/>
          <p:nvPr/>
        </p:nvSpPr>
        <p:spPr>
          <a:xfrm>
            <a:off x="5148064" y="2132856"/>
            <a:ext cx="3024336" cy="172819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p:cNvSpPr/>
          <p:nvPr/>
        </p:nvSpPr>
        <p:spPr>
          <a:xfrm>
            <a:off x="0" y="692696"/>
            <a:ext cx="4716016" cy="388843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Vinkel 8"/>
          <p:cNvCxnSpPr>
            <a:stCxn id="6" idx="2"/>
            <a:endCxn id="7" idx="6"/>
          </p:cNvCxnSpPr>
          <p:nvPr/>
        </p:nvCxnSpPr>
        <p:spPr>
          <a:xfrm rot="10800000">
            <a:off x="4716016" y="2636912"/>
            <a:ext cx="432048" cy="360040"/>
          </a:xfrm>
          <a:prstGeom prst="bentConnector3">
            <a:avLst>
              <a:gd name="adj1" fmla="val 50000"/>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44624"/>
            <a:ext cx="720080" cy="93166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5800" y="548680"/>
            <a:ext cx="7772400" cy="1143000"/>
          </a:xfrm>
        </p:spPr>
        <p:txBody>
          <a:bodyPr/>
          <a:lstStyle/>
          <a:p>
            <a:r>
              <a:rPr lang="nb-NO" sz="3200" dirty="0" smtClean="0"/>
              <a:t>National policy – three main conclusions</a:t>
            </a:r>
            <a:br>
              <a:rPr lang="nb-NO" sz="3200" dirty="0" smtClean="0"/>
            </a:br>
            <a:r>
              <a:rPr lang="zh-CN" altLang="en-US" sz="3200" dirty="0" smtClean="0"/>
              <a:t>国家政策</a:t>
            </a:r>
            <a:r>
              <a:rPr lang="en-US" altLang="zh-CN" sz="3200" dirty="0" smtClean="0"/>
              <a:t>—</a:t>
            </a:r>
            <a:r>
              <a:rPr lang="zh-CN" altLang="en-US" sz="3200" dirty="0" smtClean="0"/>
              <a:t>三个主要结论</a:t>
            </a:r>
            <a:endParaRPr lang="nb-NO" sz="3200" dirty="0"/>
          </a:p>
        </p:txBody>
      </p:sp>
      <p:sp>
        <p:nvSpPr>
          <p:cNvPr id="3" name="Plassholder for innhold 2"/>
          <p:cNvSpPr>
            <a:spLocks noGrp="1"/>
          </p:cNvSpPr>
          <p:nvPr>
            <p:ph idx="1"/>
          </p:nvPr>
        </p:nvSpPr>
        <p:spPr>
          <a:xfrm>
            <a:off x="685800" y="1916832"/>
            <a:ext cx="7772400" cy="4179168"/>
          </a:xfrm>
        </p:spPr>
        <p:txBody>
          <a:bodyPr/>
          <a:lstStyle/>
          <a:p>
            <a:pPr marL="514350" indent="-514350">
              <a:buFont typeface="+mj-lt"/>
              <a:buAutoNum type="arabicPeriod"/>
            </a:pPr>
            <a:r>
              <a:rPr lang="nb-NO" sz="2400" dirty="0" smtClean="0"/>
              <a:t>A comprehensive approach to adaptation, always assess greenhouse gas emissions, pollution and the natural environment when adaptive measures are planned </a:t>
            </a:r>
            <a:r>
              <a:rPr lang="zh-CN" altLang="en-US" sz="2400" dirty="0"/>
              <a:t>采用</a:t>
            </a:r>
            <a:r>
              <a:rPr lang="zh-CN" altLang="en-US" sz="2400" dirty="0" smtClean="0"/>
              <a:t>综合性的方法处理适应问题，在制定适应措施时，需要一直评估温室气体排放量，污染和自然环境</a:t>
            </a:r>
            <a:endParaRPr lang="nb-NO" sz="2400" dirty="0" smtClean="0"/>
          </a:p>
          <a:p>
            <a:pPr marL="514350" indent="-514350">
              <a:buFont typeface="+mj-lt"/>
              <a:buAutoNum type="arabicPeriod"/>
            </a:pPr>
            <a:r>
              <a:rPr lang="nb-NO" sz="2400" dirty="0" smtClean="0"/>
              <a:t>Management of the natural environment must be based on an ecosystem-based approach </a:t>
            </a:r>
            <a:r>
              <a:rPr lang="zh-CN" altLang="en-US" sz="2400" dirty="0" smtClean="0"/>
              <a:t>管理自然环境必须使用以生态系统为基础的方法</a:t>
            </a:r>
            <a:endParaRPr lang="nb-NO" sz="2400" dirty="0" smtClean="0"/>
          </a:p>
          <a:p>
            <a:pPr marL="514350" indent="-514350">
              <a:buFont typeface="+mj-lt"/>
              <a:buAutoNum type="arabicPeriod"/>
            </a:pPr>
            <a:r>
              <a:rPr lang="nb-NO" sz="2400" dirty="0" smtClean="0"/>
              <a:t>Adaptation must be integrated into ordinary social planning  </a:t>
            </a:r>
            <a:r>
              <a:rPr lang="zh-CN" altLang="en-US" sz="2400" dirty="0" smtClean="0"/>
              <a:t>适应措施必须被纳入日常社会规划</a:t>
            </a:r>
            <a:endParaRPr lang="nb-NO"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tel 10"/>
          <p:cNvSpPr>
            <a:spLocks noGrp="1"/>
          </p:cNvSpPr>
          <p:nvPr>
            <p:ph type="title"/>
          </p:nvPr>
        </p:nvSpPr>
        <p:spPr>
          <a:xfrm>
            <a:off x="714375" y="197768"/>
            <a:ext cx="7772400" cy="1143000"/>
          </a:xfrm>
        </p:spPr>
        <p:txBody>
          <a:bodyPr/>
          <a:lstStyle/>
          <a:p>
            <a:r>
              <a:rPr lang="en-GB" sz="3000" dirty="0" smtClean="0"/>
              <a:t>Ecosystems as carbon (C) sinks</a:t>
            </a:r>
            <a:br>
              <a:rPr lang="en-GB" sz="3000" dirty="0" smtClean="0"/>
            </a:br>
            <a:r>
              <a:rPr lang="zh-CN" altLang="en-US" sz="3000" dirty="0" smtClean="0"/>
              <a:t>作为碳库的生态系统</a:t>
            </a:r>
            <a:endParaRPr lang="en-GB" sz="3000" dirty="0" smtClean="0"/>
          </a:p>
        </p:txBody>
      </p:sp>
      <p:sp>
        <p:nvSpPr>
          <p:cNvPr id="30722" name="Plassholder for innhold 11"/>
          <p:cNvSpPr>
            <a:spLocks noGrp="1"/>
          </p:cNvSpPr>
          <p:nvPr>
            <p:ph idx="1"/>
          </p:nvPr>
        </p:nvSpPr>
        <p:spPr>
          <a:xfrm>
            <a:off x="357187" y="1412776"/>
            <a:ext cx="5786437" cy="4873725"/>
          </a:xfrm>
        </p:spPr>
        <p:txBody>
          <a:bodyPr/>
          <a:lstStyle/>
          <a:p>
            <a:r>
              <a:rPr lang="en-GB" sz="2000" dirty="0" smtClean="0"/>
              <a:t>Intact ecosystems, such as forests and wetlands have large C storage capacity  	     net build up of atmospheric C per year  </a:t>
            </a:r>
            <a:r>
              <a:rPr lang="zh-CN" altLang="en-US" sz="2000" dirty="0" smtClean="0"/>
              <a:t>完整的生态系统，例如森林和湿地，都具有巨大的碳储存能力         每年大气中碳的净含量</a:t>
            </a:r>
            <a:endParaRPr lang="en-GB" sz="2000" dirty="0" smtClean="0"/>
          </a:p>
          <a:p>
            <a:r>
              <a:rPr lang="en-GB" sz="2000" dirty="0" err="1" smtClean="0"/>
              <a:t>Peatlands</a:t>
            </a:r>
            <a:r>
              <a:rPr lang="en-GB" sz="2000" dirty="0" smtClean="0"/>
              <a:t> - most important carbon store in the terrestrial biosphere, storing twice as much carbon as the forest biomass of the world  </a:t>
            </a:r>
            <a:r>
              <a:rPr lang="zh-CN" altLang="en-US" sz="2000" dirty="0" smtClean="0"/>
              <a:t>泥炭地</a:t>
            </a:r>
            <a:r>
              <a:rPr lang="en-US" altLang="zh-CN" sz="2000" dirty="0" smtClean="0"/>
              <a:t>—</a:t>
            </a:r>
            <a:r>
              <a:rPr lang="zh-CN" altLang="en-US" sz="2000" dirty="0" smtClean="0"/>
              <a:t>陆地生物圈中最重要的碳库，</a:t>
            </a:r>
            <a:r>
              <a:rPr lang="zh-CN" altLang="en-US" sz="2000" dirty="0"/>
              <a:t>其碳</a:t>
            </a:r>
            <a:r>
              <a:rPr lang="zh-CN" altLang="en-US" sz="2000" dirty="0" smtClean="0"/>
              <a:t>储存量相当于世界森林生物量储存碳量的两倍</a:t>
            </a:r>
            <a:endParaRPr lang="en-GB" sz="2000" dirty="0" smtClean="0"/>
          </a:p>
          <a:p>
            <a:r>
              <a:rPr lang="en-GB" sz="2000" dirty="0" smtClean="0"/>
              <a:t>degradation of </a:t>
            </a:r>
            <a:r>
              <a:rPr lang="en-GB" sz="2000" dirty="0" err="1" smtClean="0"/>
              <a:t>peatlands</a:t>
            </a:r>
            <a:r>
              <a:rPr lang="en-GB" sz="2000" dirty="0" smtClean="0"/>
              <a:t> has been contributing annual emissions equivalent to 10% of global fossil fuel emissions  </a:t>
            </a:r>
            <a:r>
              <a:rPr lang="zh-CN" altLang="en-US" sz="2000" dirty="0" smtClean="0"/>
              <a:t>每年因泥炭地退化造成的碳排放相当于当年全球化石燃料排放碳的</a:t>
            </a:r>
            <a:r>
              <a:rPr lang="en-US" altLang="zh-CN" sz="2000" dirty="0" smtClean="0"/>
              <a:t>10%</a:t>
            </a:r>
            <a:endParaRPr lang="en-GB" sz="2000" dirty="0" smtClean="0"/>
          </a:p>
          <a:p>
            <a:endParaRPr lang="en-GB" sz="2400" dirty="0" smtClean="0"/>
          </a:p>
          <a:p>
            <a:pPr lvl="1">
              <a:buFontTx/>
              <a:buNone/>
            </a:pPr>
            <a:endParaRPr lang="en-GB" sz="2000" dirty="0" smtClean="0"/>
          </a:p>
        </p:txBody>
      </p:sp>
      <p:cxnSp>
        <p:nvCxnSpPr>
          <p:cNvPr id="30723" name="Rett pil 5"/>
          <p:cNvCxnSpPr>
            <a:cxnSpLocks noChangeShapeType="1"/>
          </p:cNvCxnSpPr>
          <p:nvPr/>
        </p:nvCxnSpPr>
        <p:spPr bwMode="auto">
          <a:xfrm>
            <a:off x="5296644" y="1916832"/>
            <a:ext cx="571500" cy="1588"/>
          </a:xfrm>
          <a:prstGeom prst="straightConnector1">
            <a:avLst/>
          </a:prstGeom>
          <a:noFill/>
          <a:ln w="9525" algn="ctr">
            <a:solidFill>
              <a:schemeClr val="tx1"/>
            </a:solidFill>
            <a:round/>
            <a:headEnd/>
            <a:tailEnd type="arrow" w="med" len="med"/>
          </a:ln>
        </p:spPr>
      </p:cxnSp>
      <p:pic>
        <p:nvPicPr>
          <p:cNvPr id="30724" name="Picture 15" descr="Palsmy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3625" y="2000250"/>
            <a:ext cx="2478088" cy="3357563"/>
          </a:xfrm>
          <a:prstGeom prst="rect">
            <a:avLst/>
          </a:prstGeom>
          <a:noFill/>
          <a:ln w="9525">
            <a:noFill/>
            <a:miter lim="800000"/>
            <a:headEnd/>
            <a:tailEnd/>
          </a:ln>
        </p:spPr>
      </p:pic>
      <p:cxnSp>
        <p:nvCxnSpPr>
          <p:cNvPr id="6" name="Rett pil 5"/>
          <p:cNvCxnSpPr>
            <a:cxnSpLocks noChangeShapeType="1"/>
          </p:cNvCxnSpPr>
          <p:nvPr/>
        </p:nvCxnSpPr>
        <p:spPr bwMode="auto">
          <a:xfrm>
            <a:off x="1835696" y="2851348"/>
            <a:ext cx="571500" cy="1588"/>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476672"/>
            <a:ext cx="7772400" cy="504056"/>
          </a:xfrm>
        </p:spPr>
        <p:txBody>
          <a:bodyPr/>
          <a:lstStyle/>
          <a:p>
            <a:r>
              <a:rPr lang="en-GB" dirty="0" smtClean="0"/>
              <a:t>     </a:t>
            </a:r>
            <a:r>
              <a:rPr lang="en-GB" sz="3200" dirty="0" smtClean="0"/>
              <a:t>General vulnerability analyses</a:t>
            </a:r>
            <a:br>
              <a:rPr lang="en-GB" sz="3200" dirty="0" smtClean="0"/>
            </a:br>
            <a:r>
              <a:rPr lang="zh-CN" altLang="en-US" sz="3200" dirty="0"/>
              <a:t>脆弱性总体分析</a:t>
            </a:r>
            <a:endParaRPr lang="en-GB" sz="3200" dirty="0"/>
          </a:p>
        </p:txBody>
      </p:sp>
      <p:sp>
        <p:nvSpPr>
          <p:cNvPr id="3" name="Plassholder for innhold 2"/>
          <p:cNvSpPr>
            <a:spLocks noGrp="1"/>
          </p:cNvSpPr>
          <p:nvPr>
            <p:ph idx="1"/>
          </p:nvPr>
        </p:nvSpPr>
        <p:spPr>
          <a:xfrm>
            <a:off x="428596" y="1600201"/>
            <a:ext cx="4935492" cy="4472006"/>
          </a:xfrm>
        </p:spPr>
        <p:txBody>
          <a:bodyPr>
            <a:normAutofit fontScale="85000" lnSpcReduction="20000"/>
          </a:bodyPr>
          <a:lstStyle/>
          <a:p>
            <a:pPr>
              <a:lnSpc>
                <a:spcPct val="120000"/>
              </a:lnSpc>
            </a:pPr>
            <a:r>
              <a:rPr lang="en-GB" dirty="0" smtClean="0"/>
              <a:t>“</a:t>
            </a:r>
            <a:r>
              <a:rPr lang="en-GB" sz="2600" dirty="0" smtClean="0"/>
              <a:t>Effects of climate change on ecosystems and biological diversity”</a:t>
            </a:r>
            <a:br>
              <a:rPr lang="en-GB" sz="2600" dirty="0" smtClean="0"/>
            </a:br>
            <a:r>
              <a:rPr lang="zh-CN" altLang="en-US" sz="2600" dirty="0" smtClean="0"/>
              <a:t>“气候变化对生态系统和生物多样性的影响”</a:t>
            </a:r>
            <a:endParaRPr lang="en-GB" sz="2600" dirty="0" smtClean="0"/>
          </a:p>
          <a:p>
            <a:endParaRPr lang="en-GB" dirty="0" smtClean="0"/>
          </a:p>
          <a:p>
            <a:pPr>
              <a:lnSpc>
                <a:spcPct val="110000"/>
              </a:lnSpc>
              <a:buNone/>
            </a:pPr>
            <a:r>
              <a:rPr lang="en-GB" dirty="0" smtClean="0"/>
              <a:t>-   </a:t>
            </a:r>
            <a:r>
              <a:rPr lang="en-GB" sz="2600" dirty="0" smtClean="0"/>
              <a:t>Primarily written by different specialist researchers in different fields/nature types  </a:t>
            </a:r>
            <a:r>
              <a:rPr lang="zh-CN" altLang="en-US" sz="2600" dirty="0" smtClean="0"/>
              <a:t>由不同领域（生态系统）的专业研究人员编写而成</a:t>
            </a:r>
            <a:endParaRPr lang="en-GB" sz="2600" dirty="0" smtClean="0"/>
          </a:p>
          <a:p>
            <a:pPr>
              <a:lnSpc>
                <a:spcPct val="110000"/>
              </a:lnSpc>
              <a:buFontTx/>
              <a:buChar char="-"/>
            </a:pPr>
            <a:r>
              <a:rPr lang="en-GB" sz="2600" dirty="0" smtClean="0"/>
              <a:t>Based on review of publications  </a:t>
            </a:r>
            <a:r>
              <a:rPr lang="zh-CN" altLang="en-US" sz="2600" dirty="0" smtClean="0"/>
              <a:t>以出版物综述为基础</a:t>
            </a:r>
            <a:endParaRPr lang="en-GB" sz="2600" dirty="0"/>
          </a:p>
        </p:txBody>
      </p:sp>
      <p:pic>
        <p:nvPicPr>
          <p:cNvPr id="4" name="Picture 9" descr="Utredning forsid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5" y="1484784"/>
            <a:ext cx="3651834" cy="5112568"/>
          </a:xfrm>
          <a:prstGeom prst="rect">
            <a:avLst/>
          </a:prstGeom>
          <a:noFill/>
        </p:spPr>
      </p:pic>
      <p:sp>
        <p:nvSpPr>
          <p:cNvPr id="5" name="Ellipse 4"/>
          <p:cNvSpPr/>
          <p:nvPr/>
        </p:nvSpPr>
        <p:spPr>
          <a:xfrm>
            <a:off x="5580112" y="2132856"/>
            <a:ext cx="3312368" cy="12961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p:cNvSpPr/>
          <p:nvPr/>
        </p:nvSpPr>
        <p:spPr>
          <a:xfrm>
            <a:off x="251520" y="1484784"/>
            <a:ext cx="4824536" cy="21602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Vinkel 7"/>
          <p:cNvCxnSpPr>
            <a:stCxn id="5" idx="2"/>
          </p:cNvCxnSpPr>
          <p:nvPr/>
        </p:nvCxnSpPr>
        <p:spPr>
          <a:xfrm rot="10800000">
            <a:off x="5076056" y="2492896"/>
            <a:ext cx="504056"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9" descr="Utredning forsid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260648"/>
            <a:ext cx="576064" cy="8064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4308" y="273202"/>
            <a:ext cx="7822107" cy="923550"/>
          </a:xfrm>
        </p:spPr>
        <p:txBody>
          <a:bodyPr/>
          <a:lstStyle/>
          <a:p>
            <a:r>
              <a:rPr lang="en-GB" dirty="0" smtClean="0"/>
              <a:t>     </a:t>
            </a:r>
            <a:r>
              <a:rPr lang="en-GB" sz="3200" dirty="0" smtClean="0"/>
              <a:t>General vulnerability analysis</a:t>
            </a:r>
            <a:br>
              <a:rPr lang="en-GB" sz="3200" dirty="0" smtClean="0"/>
            </a:br>
            <a:r>
              <a:rPr lang="zh-CN" altLang="en-US" sz="3200" dirty="0" smtClean="0"/>
              <a:t>脆弱性总体分析</a:t>
            </a:r>
            <a:endParaRPr lang="en-GB" sz="3200" dirty="0"/>
          </a:p>
        </p:txBody>
      </p:sp>
      <p:sp>
        <p:nvSpPr>
          <p:cNvPr id="3" name="Plassholder for innhold 2"/>
          <p:cNvSpPr>
            <a:spLocks noGrp="1"/>
          </p:cNvSpPr>
          <p:nvPr>
            <p:ph sz="half" idx="1"/>
          </p:nvPr>
        </p:nvSpPr>
        <p:spPr>
          <a:xfrm>
            <a:off x="539552" y="1554088"/>
            <a:ext cx="4068452" cy="4611216"/>
          </a:xfrm>
        </p:spPr>
        <p:txBody>
          <a:bodyPr/>
          <a:lstStyle/>
          <a:p>
            <a:pPr lvl="0">
              <a:buNone/>
              <a:defRPr/>
            </a:pPr>
            <a:r>
              <a:rPr lang="en-GB" sz="2000" dirty="0" smtClean="0"/>
              <a:t>Assessed nature types: </a:t>
            </a:r>
            <a:r>
              <a:rPr lang="zh-CN" altLang="en-US" sz="2000" dirty="0" smtClean="0"/>
              <a:t>评估的生态系统类型</a:t>
            </a:r>
            <a:r>
              <a:rPr lang="en-GB" sz="2000" dirty="0" smtClean="0"/>
              <a:t> </a:t>
            </a:r>
          </a:p>
          <a:p>
            <a:pPr marL="457200" lvl="0" indent="-457200">
              <a:buFont typeface="+mj-lt"/>
              <a:buAutoNum type="arabicPeriod"/>
              <a:defRPr/>
            </a:pPr>
            <a:r>
              <a:rPr lang="en-GB" sz="2000" dirty="0" smtClean="0"/>
              <a:t>Mountain  </a:t>
            </a:r>
            <a:r>
              <a:rPr lang="zh-CN" altLang="en-US" sz="2000" dirty="0" smtClean="0"/>
              <a:t>山地</a:t>
            </a:r>
            <a:endParaRPr lang="en-GB" sz="2000" dirty="0" smtClean="0"/>
          </a:p>
          <a:p>
            <a:pPr marL="457200" lvl="0" indent="-457200">
              <a:buFont typeface="+mj-lt"/>
              <a:buAutoNum type="arabicPeriod"/>
              <a:defRPr/>
            </a:pPr>
            <a:r>
              <a:rPr lang="en-GB" sz="2000" dirty="0" smtClean="0"/>
              <a:t>Forest  </a:t>
            </a:r>
            <a:r>
              <a:rPr lang="zh-CN" altLang="en-US" sz="2000" dirty="0" smtClean="0"/>
              <a:t>森林</a:t>
            </a:r>
            <a:endParaRPr lang="en-GB" sz="2000" dirty="0" smtClean="0"/>
          </a:p>
          <a:p>
            <a:pPr marL="457200" lvl="0" indent="-457200">
              <a:buFont typeface="+mj-lt"/>
              <a:buAutoNum type="arabicPeriod"/>
              <a:defRPr/>
            </a:pPr>
            <a:r>
              <a:rPr lang="en-GB" sz="2000" dirty="0" smtClean="0"/>
              <a:t>Cultural landscapes  </a:t>
            </a:r>
            <a:r>
              <a:rPr lang="zh-CN" altLang="en-US" sz="2000" dirty="0" smtClean="0"/>
              <a:t>文化景观</a:t>
            </a:r>
            <a:endParaRPr lang="en-GB" sz="2000" dirty="0" smtClean="0"/>
          </a:p>
          <a:p>
            <a:pPr marL="457200" lvl="0" indent="-457200">
              <a:buFont typeface="+mj-lt"/>
              <a:buAutoNum type="arabicPeriod"/>
              <a:defRPr/>
            </a:pPr>
            <a:r>
              <a:rPr lang="en-GB" sz="2000" dirty="0" smtClean="0"/>
              <a:t>Freshwater  </a:t>
            </a:r>
            <a:r>
              <a:rPr lang="zh-CN" altLang="en-US" sz="2000" dirty="0" smtClean="0"/>
              <a:t>淡水</a:t>
            </a:r>
            <a:endParaRPr lang="en-GB" sz="2000" dirty="0" smtClean="0"/>
          </a:p>
          <a:p>
            <a:pPr marL="457200" lvl="0" indent="-457200">
              <a:buFont typeface="+mj-lt"/>
              <a:buAutoNum type="arabicPeriod"/>
              <a:defRPr/>
            </a:pPr>
            <a:r>
              <a:rPr lang="en-GB" sz="2000" dirty="0" smtClean="0"/>
              <a:t>Coastal areas  </a:t>
            </a:r>
            <a:r>
              <a:rPr lang="zh-CN" altLang="en-US" sz="2000" dirty="0" smtClean="0"/>
              <a:t>海岸带</a:t>
            </a:r>
            <a:endParaRPr lang="en-GB" sz="2000" dirty="0" smtClean="0"/>
          </a:p>
          <a:p>
            <a:pPr marL="457200" lvl="0" indent="-457200">
              <a:buFont typeface="+mj-lt"/>
              <a:buAutoNum type="arabicPeriod"/>
              <a:defRPr/>
            </a:pPr>
            <a:r>
              <a:rPr lang="en-GB" sz="2000" dirty="0" smtClean="0"/>
              <a:t>Marine  </a:t>
            </a:r>
            <a:r>
              <a:rPr lang="zh-CN" altLang="en-US" sz="2000" dirty="0" smtClean="0"/>
              <a:t>海洋</a:t>
            </a:r>
            <a:endParaRPr lang="en-GB" sz="2000" dirty="0" smtClean="0"/>
          </a:p>
          <a:p>
            <a:pPr marL="457200" lvl="0" indent="-457200">
              <a:buFont typeface="+mj-lt"/>
              <a:buAutoNum type="arabicPeriod"/>
              <a:defRPr/>
            </a:pPr>
            <a:r>
              <a:rPr lang="en-GB" sz="2000" dirty="0" smtClean="0"/>
              <a:t>Arctic</a:t>
            </a:r>
            <a:r>
              <a:rPr lang="en-GB" sz="2000" dirty="0"/>
              <a:t> </a:t>
            </a:r>
            <a:r>
              <a:rPr lang="en-GB" sz="2000" dirty="0" smtClean="0"/>
              <a:t> </a:t>
            </a:r>
            <a:r>
              <a:rPr lang="zh-CN" altLang="en-US" sz="2000" dirty="0" smtClean="0"/>
              <a:t>北极</a:t>
            </a:r>
            <a:endParaRPr lang="en-GB" sz="2000" dirty="0"/>
          </a:p>
        </p:txBody>
      </p:sp>
      <p:sp>
        <p:nvSpPr>
          <p:cNvPr id="4" name="Plassholder for innhold 3"/>
          <p:cNvSpPr>
            <a:spLocks noGrp="1"/>
          </p:cNvSpPr>
          <p:nvPr>
            <p:ph sz="half" idx="2"/>
          </p:nvPr>
        </p:nvSpPr>
        <p:spPr>
          <a:xfrm>
            <a:off x="4722440" y="1554088"/>
            <a:ext cx="3810000" cy="4611216"/>
          </a:xfrm>
        </p:spPr>
        <p:txBody>
          <a:bodyPr/>
          <a:lstStyle/>
          <a:p>
            <a:pPr>
              <a:buNone/>
            </a:pPr>
            <a:r>
              <a:rPr lang="en-GB" sz="1800" dirty="0" smtClean="0"/>
              <a:t>For each nature type:   </a:t>
            </a:r>
            <a:r>
              <a:rPr lang="zh-CN" altLang="en-US" sz="1800" dirty="0" smtClean="0"/>
              <a:t>针对每一类生态系统：</a:t>
            </a:r>
            <a:endParaRPr lang="en-GB" sz="1800" dirty="0" smtClean="0"/>
          </a:p>
          <a:p>
            <a:r>
              <a:rPr lang="en-GB" sz="1800" dirty="0" smtClean="0"/>
              <a:t>Description, relevant climate parameters for the nature type  </a:t>
            </a:r>
            <a:r>
              <a:rPr lang="zh-CN" altLang="en-US" sz="1800" dirty="0" smtClean="0"/>
              <a:t>描述与该生态系统相关的气候参数</a:t>
            </a:r>
            <a:endParaRPr lang="en-GB" sz="1800" dirty="0" smtClean="0"/>
          </a:p>
          <a:p>
            <a:r>
              <a:rPr lang="en-GB" sz="1800" dirty="0" smtClean="0"/>
              <a:t>Documented effects of climate change  </a:t>
            </a:r>
            <a:r>
              <a:rPr lang="zh-CN" altLang="en-US" sz="1800" dirty="0" smtClean="0"/>
              <a:t>记录气候变化产生的影响</a:t>
            </a:r>
            <a:endParaRPr lang="en-GB" sz="1800" dirty="0" smtClean="0"/>
          </a:p>
          <a:p>
            <a:r>
              <a:rPr lang="en-GB" sz="1800" dirty="0" smtClean="0"/>
              <a:t>Expected ecological consequences, effects on ecological processes  </a:t>
            </a:r>
            <a:r>
              <a:rPr lang="zh-CN" altLang="en-US" sz="1800" dirty="0" smtClean="0"/>
              <a:t>预期的生态结果，对生态过程的影响</a:t>
            </a:r>
            <a:r>
              <a:rPr lang="en-GB" sz="1800" dirty="0" smtClean="0"/>
              <a:t> </a:t>
            </a:r>
            <a:endParaRPr lang="en-GB" sz="1800" dirty="0"/>
          </a:p>
        </p:txBody>
      </p:sp>
      <p:pic>
        <p:nvPicPr>
          <p:cNvPr id="5" name="Picture 9" descr="Utredning forsid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60648"/>
            <a:ext cx="576064" cy="806490"/>
          </a:xfrm>
          <a:prstGeom prst="rect">
            <a:avLst/>
          </a:prstGeom>
          <a:noFill/>
        </p:spPr>
      </p:pic>
      <p:pic>
        <p:nvPicPr>
          <p:cNvPr id="6" name="Picture 22" descr="fjellsmelle reidar hindrum mind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2" y="5475736"/>
            <a:ext cx="1440160" cy="977601"/>
          </a:xfrm>
          <a:prstGeom prst="rect">
            <a:avLst/>
          </a:prstGeom>
          <a:noFill/>
        </p:spPr>
      </p:pic>
      <p:pic>
        <p:nvPicPr>
          <p:cNvPr id="8" name="Picture 17" descr="Smeerenburgbreen Marie Li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6312" y="5447176"/>
            <a:ext cx="1224200" cy="1006161"/>
          </a:xfrm>
          <a:prstGeom prst="rect">
            <a:avLst/>
          </a:prstGeom>
          <a:noFill/>
        </p:spPr>
      </p:pic>
      <p:pic>
        <p:nvPicPr>
          <p:cNvPr id="1026" name="Picture 2" descr="http://bildearkiv.ra.no/fotoweb/cmdrequest/rest/preview.fwx/DN_003023.jpg?rt=1&amp;f=D2F7096B383D7771F3D50DB28E04930A9178AC837958D02F031D0AD4AAC0ADF6FDAC9B67E2887A213A1B42A4FD7632038F6B25FE94E1D61712CA414B8DAC3C39A87ECC1F20D29F3FF9DBB9A7D4A00C2FEECFE406B8BA1C2DAB35B2191773637523EA9A37D17C3ADDB0A03981722170084DC010793820A98E797C1556D7FCB777DB4DEE7A3CC9ACAA178A0719A2ECC3C0F5DAEDE25DA6E175A9998023224D87B1D98DCF20402F9053&amp;sz=8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9632" y="5466404"/>
            <a:ext cx="1476924" cy="986933"/>
          </a:xfrm>
          <a:prstGeom prst="rect">
            <a:avLst/>
          </a:prstGeom>
          <a:noFill/>
        </p:spPr>
      </p:pic>
      <p:pic>
        <p:nvPicPr>
          <p:cNvPr id="1028" name="Picture 4" descr="http://bildearkiv.ra.no/fotoweb/cmdrequest/rest/preview.fwx/DN_002677.jpg?rt=1&amp;f=D2F7096B383D7771F3D50DB28E04930A9178AC837958D02F031D0AD4AAC0ADF6FDAC9B67E2887A213A1B42A4FD7632038F6B25FE94E1D61712CA414B8DAC3C39A87ECC1F20D29F3FF9DBB9A7D4A00C2FEECFE406B8BA1C2D2AA7E10BAD11713323EA9A37D17C3ADD68078A49D594088A4DC010793820A98E797C1556D7FCB777DB4DEE7A3CC9ACAA178A0719A2ECC3C0F5DAEDE25DA6E175A9998023224D87B1D98DCF20402F9053&amp;sz=85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55776" y="5445225"/>
            <a:ext cx="1527442" cy="1008112"/>
          </a:xfrm>
          <a:prstGeom prst="rect">
            <a:avLst/>
          </a:prstGeom>
          <a:noFill/>
        </p:spPr>
      </p:pic>
      <p:pic>
        <p:nvPicPr>
          <p:cNvPr id="1030" name="Picture 6" descr="http://bildearkiv.ra.no/fotoweb/cmdrequest/rest/preview.fwx/DN_004261.jpg?rt=1&amp;f=D2F7096B383D7771F3D50DB28E04930A9178AC837958D02F031D0AD4AAC0ADF6FDAC9B67E2887A213A1B42A4FD7632038F6B25FE94E1D61712CA414B8DAC3C39A87ECC1F20D29F3FF9DBB9A7D4A00C2FEECFE406B8BA1C2DBC64738CB3A474AB23EA9A37D17C3ADD689D92B0C5FCE5A04DC010793820A98E797C1556D7FCB777DB4DEE7A3CC9ACAA178A0719A2ECC3C0F5DAEDE25DA6E175A9998023224D87B1D98DCF20402F9053&amp;sz=85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95936" y="5424808"/>
            <a:ext cx="1368152" cy="1028529"/>
          </a:xfrm>
          <a:prstGeom prst="rect">
            <a:avLst/>
          </a:prstGeom>
          <a:noFill/>
        </p:spPr>
      </p:pic>
      <p:pic>
        <p:nvPicPr>
          <p:cNvPr id="1032" name="Picture 8" descr="http://bildearkiv.ra.no/fotoweb/cmdrequest/rest/preview.fwx/DN_005007.jpg?rt=1&amp;f=D2F7096B383D7771F3D50DB28E04930A9178AC837958D02F031D0AD4AAC0ADF6FDAC9B67E2887A213A1B42A4FD7632038F6B25FE94E1D61712CA414B8DAC3C39A87ECC1F20D29F3FF9DBB9A7D4A00C2FEECFE406B8BA1C2DA88E16255523F3E9273EA92274B927DB312757B7F9CE9A404DC010793820A98E797C1556D7FCB777DB4DEE7A3CC9ACAA178A0719A2ECC3C0F5DAEDE25DA6E175A9998023224D87B1D98DCF20402F9053&amp;sz=85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92080" y="5444548"/>
            <a:ext cx="1512293" cy="1008789"/>
          </a:xfrm>
          <a:prstGeom prst="rect">
            <a:avLst/>
          </a:prstGeom>
          <a:noFill/>
        </p:spPr>
      </p:pic>
      <p:pic>
        <p:nvPicPr>
          <p:cNvPr id="1034" name="Picture 10" descr="http://bildearkiv.ra.no/fotoweb/cmdrequest/rest/preview.fwx/DN_005293.jpg?rt=1&amp;f=D2F7096B383D7771F3D50DB28E04930A9178AC837958D02F031D0AD4AAC0ADF6FDAC9B67E2887A213A1B42A4FD7632038F6B25FE94E1D61712CA414B8DAC3C39A87ECC1F20D29F3FF9DBB9A7D4A00C2FEECFE406B8BA1C2D5C1DF51E3DC7979E273EA92274B927DBD489E84A4678A7FB4DC010793820A98E797C1556D7FCB777DB4DEE7A3CC9ACAA178A0719A2ECC3C0F5DAEDE25DA6E175A9998023224D87B1D98DCF20402F9053&amp;sz=85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88224" y="5445225"/>
            <a:ext cx="1368152" cy="1008112"/>
          </a:xfrm>
          <a:prstGeom prst="rect">
            <a:avLst/>
          </a:prstGeom>
          <a:noFill/>
        </p:spPr>
      </p:pic>
      <p:sp>
        <p:nvSpPr>
          <p:cNvPr id="15" name="Rektangel 14"/>
          <p:cNvSpPr/>
          <p:nvPr/>
        </p:nvSpPr>
        <p:spPr>
          <a:xfrm>
            <a:off x="0" y="5445224"/>
            <a:ext cx="914400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685800" y="642938"/>
            <a:ext cx="7772400" cy="1143000"/>
          </a:xfrm>
        </p:spPr>
        <p:txBody>
          <a:bodyPr/>
          <a:lstStyle/>
          <a:p>
            <a:pPr>
              <a:defRPr/>
            </a:pPr>
            <a:r>
              <a:rPr lang="en-GB" sz="2800" dirty="0" smtClean="0"/>
              <a:t>International obligations to address the challenges of </a:t>
            </a:r>
            <a:r>
              <a:rPr lang="en-US" sz="2800" dirty="0" smtClean="0">
                <a:solidFill>
                  <a:schemeClr val="tx1"/>
                </a:solidFill>
                <a:latin typeface="+mn-lt"/>
                <a:ea typeface="+mn-ea"/>
                <a:cs typeface="+mn-cs"/>
              </a:rPr>
              <a:t>climate change</a:t>
            </a:r>
            <a:br>
              <a:rPr lang="en-US" sz="2800" dirty="0" smtClean="0">
                <a:solidFill>
                  <a:schemeClr val="tx1"/>
                </a:solidFill>
                <a:latin typeface="+mn-lt"/>
                <a:ea typeface="+mn-ea"/>
                <a:cs typeface="+mn-cs"/>
              </a:rPr>
            </a:br>
            <a:r>
              <a:rPr lang="zh-CN" altLang="en-US" sz="2800" dirty="0" smtClean="0">
                <a:solidFill>
                  <a:schemeClr val="tx1"/>
                </a:solidFill>
                <a:latin typeface="+mn-lt"/>
                <a:ea typeface="+mn-ea"/>
                <a:cs typeface="+mn-cs"/>
              </a:rPr>
              <a:t>应对气候变化挑战的国际职责</a:t>
            </a:r>
            <a:r>
              <a:rPr lang="en-US" sz="3600" dirty="0" smtClean="0">
                <a:solidFill>
                  <a:schemeClr val="tx1"/>
                </a:solidFill>
                <a:latin typeface="+mn-lt"/>
                <a:ea typeface="+mn-ea"/>
                <a:cs typeface="+mn-cs"/>
              </a:rPr>
              <a:t/>
            </a:r>
            <a:br>
              <a:rPr lang="en-US" sz="3600" dirty="0" smtClean="0">
                <a:solidFill>
                  <a:schemeClr val="tx1"/>
                </a:solidFill>
                <a:latin typeface="+mn-lt"/>
                <a:ea typeface="+mn-ea"/>
                <a:cs typeface="+mn-cs"/>
              </a:rPr>
            </a:br>
            <a:endParaRPr lang="nb-NO" sz="3600" dirty="0"/>
          </a:p>
        </p:txBody>
      </p:sp>
      <p:sp>
        <p:nvSpPr>
          <p:cNvPr id="16386" name="Plassholder for innhold 6"/>
          <p:cNvSpPr>
            <a:spLocks noGrp="1"/>
          </p:cNvSpPr>
          <p:nvPr>
            <p:ph idx="1"/>
          </p:nvPr>
        </p:nvSpPr>
        <p:spPr>
          <a:xfrm>
            <a:off x="395536" y="1700808"/>
            <a:ext cx="8568952" cy="4739977"/>
          </a:xfrm>
        </p:spPr>
        <p:txBody>
          <a:bodyPr/>
          <a:lstStyle/>
          <a:p>
            <a:r>
              <a:rPr lang="en-US" sz="2200" dirty="0" smtClean="0"/>
              <a:t>UNFCCC – Kyoto Protocol, Bali Action Plan</a:t>
            </a:r>
            <a:br>
              <a:rPr lang="en-US" sz="2200" dirty="0" smtClean="0"/>
            </a:br>
            <a:r>
              <a:rPr lang="en-US" altLang="zh-CN" sz="2200" dirty="0" smtClean="0"/>
              <a:t>《</a:t>
            </a:r>
            <a:r>
              <a:rPr lang="zh-CN" altLang="en-US" sz="2200" dirty="0" smtClean="0"/>
              <a:t>联合国气候变化框架公约</a:t>
            </a:r>
            <a:r>
              <a:rPr lang="en-US" altLang="zh-CN" sz="2200" dirty="0" smtClean="0"/>
              <a:t>》—《</a:t>
            </a:r>
            <a:r>
              <a:rPr lang="zh-CN" altLang="en-US" sz="2200" dirty="0" smtClean="0"/>
              <a:t>京都议定书</a:t>
            </a:r>
            <a:r>
              <a:rPr lang="en-US" altLang="zh-CN" sz="2200" dirty="0" smtClean="0"/>
              <a:t>》</a:t>
            </a:r>
            <a:r>
              <a:rPr lang="zh-CN" altLang="en-US" sz="2200" dirty="0" smtClean="0"/>
              <a:t>，巴厘行动计划</a:t>
            </a:r>
            <a:endParaRPr lang="en-US" sz="2200" dirty="0" smtClean="0"/>
          </a:p>
          <a:p>
            <a:pPr lvl="1"/>
            <a:r>
              <a:rPr lang="en-US" sz="2000" dirty="0" smtClean="0"/>
              <a:t>reduction of greenhouse gas emissions without negatively affecting biodiversity and ecosystems  </a:t>
            </a:r>
            <a:r>
              <a:rPr lang="zh-CN" altLang="en-US" sz="2000" dirty="0" smtClean="0"/>
              <a:t>减少温室气体排放，同时避免对生物多样性和生态系统造成负面影响</a:t>
            </a:r>
            <a:endParaRPr lang="en-US" sz="2000" dirty="0" smtClean="0"/>
          </a:p>
          <a:p>
            <a:pPr lvl="1"/>
            <a:r>
              <a:rPr lang="en-US" sz="2000" dirty="0" smtClean="0"/>
              <a:t>conservation of ecosystems as sinks for greenhouse gases  </a:t>
            </a:r>
            <a:r>
              <a:rPr lang="zh-CN" altLang="en-US" sz="2000" dirty="0" smtClean="0"/>
              <a:t>保护生态系统，将其作为吸收温室气体的碳库</a:t>
            </a:r>
            <a:endParaRPr lang="en-US" sz="2000" dirty="0" smtClean="0"/>
          </a:p>
          <a:p>
            <a:r>
              <a:rPr lang="en-US" sz="2200" dirty="0" smtClean="0"/>
              <a:t>CBD </a:t>
            </a:r>
            <a:r>
              <a:rPr lang="en-US" altLang="zh-CN" sz="2200" dirty="0" smtClean="0"/>
              <a:t>《</a:t>
            </a:r>
            <a:r>
              <a:rPr lang="zh-CN" altLang="en-US" sz="2200" dirty="0" smtClean="0"/>
              <a:t>生物多样性公约</a:t>
            </a:r>
            <a:r>
              <a:rPr lang="en-US" altLang="zh-CN" sz="2200" dirty="0" smtClean="0"/>
              <a:t>》</a:t>
            </a:r>
            <a:endParaRPr lang="en-US" sz="2200" dirty="0" smtClean="0"/>
          </a:p>
          <a:p>
            <a:pPr lvl="1"/>
            <a:r>
              <a:rPr lang="en-US" sz="2000" dirty="0" smtClean="0"/>
              <a:t>take measures to manage ecosystems so as to maintain their resilience to extreme climate events </a:t>
            </a:r>
            <a:r>
              <a:rPr lang="zh-CN" altLang="en-US" sz="2000" dirty="0" smtClean="0"/>
              <a:t>采取措施管理生态系统，维持其恢复力以应对极端气候事件</a:t>
            </a:r>
            <a:endParaRPr lang="en-US" sz="2000" dirty="0" smtClean="0"/>
          </a:p>
          <a:p>
            <a:r>
              <a:rPr lang="en-US" sz="2200" dirty="0" err="1" smtClean="0"/>
              <a:t>Ramsar</a:t>
            </a:r>
            <a:r>
              <a:rPr lang="en-GB" sz="2200" dirty="0" smtClean="0"/>
              <a:t> Convention on Wetlands  </a:t>
            </a:r>
            <a:r>
              <a:rPr lang="en-US" altLang="zh-CN" sz="2200" dirty="0" smtClean="0"/>
              <a:t>《</a:t>
            </a:r>
            <a:r>
              <a:rPr lang="zh-CN" altLang="en-US" sz="2200" dirty="0" smtClean="0"/>
              <a:t>拉姆萨尔湿地公约</a:t>
            </a:r>
            <a:r>
              <a:rPr lang="en-US" altLang="zh-CN" sz="2200" dirty="0" smtClean="0"/>
              <a:t>》</a:t>
            </a:r>
            <a:endParaRPr lang="en-GB" sz="2200" dirty="0" smtClean="0"/>
          </a:p>
          <a:p>
            <a:pPr lvl="1"/>
            <a:r>
              <a:rPr lang="en-GB" sz="2000" dirty="0" smtClean="0"/>
              <a:t>conserve wetlands for increased resilience to climate change </a:t>
            </a:r>
            <a:r>
              <a:rPr lang="zh-CN" altLang="en-US" sz="2000" dirty="0" smtClean="0"/>
              <a:t>保护湿地，增强其恢复力以应对气候变化</a:t>
            </a:r>
            <a:endParaRPr lang="en-GB" sz="2000" dirty="0" smtClean="0"/>
          </a:p>
          <a:p>
            <a:endParaRPr lang="nb-NO" dirty="0" smtClean="0"/>
          </a:p>
          <a:p>
            <a:pPr lvl="1"/>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8" y="1484784"/>
            <a:ext cx="3545558" cy="4886130"/>
          </a:xfrm>
          <a:prstGeom prst="rect">
            <a:avLst/>
          </a:prstGeom>
          <a:noFill/>
          <a:ln w="9525">
            <a:noFill/>
            <a:miter lim="800000"/>
            <a:headEnd/>
            <a:tailEnd/>
          </a:ln>
        </p:spPr>
      </p:pic>
      <p:sp>
        <p:nvSpPr>
          <p:cNvPr id="2" name="Tittel 1"/>
          <p:cNvSpPr>
            <a:spLocks noGrp="1"/>
          </p:cNvSpPr>
          <p:nvPr>
            <p:ph type="title"/>
          </p:nvPr>
        </p:nvSpPr>
        <p:spPr>
          <a:xfrm>
            <a:off x="685800" y="404664"/>
            <a:ext cx="7772400" cy="720080"/>
          </a:xfrm>
        </p:spPr>
        <p:txBody>
          <a:bodyPr/>
          <a:lstStyle/>
          <a:p>
            <a:r>
              <a:rPr lang="en-GB" sz="3600" dirty="0" smtClean="0"/>
              <a:t>     Red list for species  </a:t>
            </a:r>
            <a:r>
              <a:rPr lang="zh-CN" altLang="en-US" sz="3600" dirty="0" smtClean="0"/>
              <a:t>物种红色名录</a:t>
            </a:r>
            <a:endParaRPr lang="en-GB" sz="3600" dirty="0"/>
          </a:p>
        </p:txBody>
      </p:sp>
      <p:sp>
        <p:nvSpPr>
          <p:cNvPr id="3" name="Plassholder for innhold 2"/>
          <p:cNvSpPr>
            <a:spLocks noGrp="1"/>
          </p:cNvSpPr>
          <p:nvPr>
            <p:ph idx="1"/>
          </p:nvPr>
        </p:nvSpPr>
        <p:spPr>
          <a:xfrm>
            <a:off x="323528" y="1909322"/>
            <a:ext cx="4935492" cy="4472006"/>
          </a:xfrm>
        </p:spPr>
        <p:txBody>
          <a:bodyPr>
            <a:normAutofit fontScale="62500" lnSpcReduction="20000"/>
          </a:bodyPr>
          <a:lstStyle/>
          <a:p>
            <a:pPr>
              <a:lnSpc>
                <a:spcPct val="120000"/>
              </a:lnSpc>
            </a:pPr>
            <a:r>
              <a:rPr lang="en-GB" dirty="0" smtClean="0"/>
              <a:t>The 2010 Norwegian Red List for Species</a:t>
            </a:r>
            <a:br>
              <a:rPr lang="en-GB" dirty="0" smtClean="0"/>
            </a:br>
            <a:r>
              <a:rPr lang="en-US" altLang="zh-CN" dirty="0" smtClean="0"/>
              <a:t>《2010</a:t>
            </a:r>
            <a:r>
              <a:rPr lang="zh-CN" altLang="en-US" dirty="0" smtClean="0"/>
              <a:t>年挪威物种红色名录</a:t>
            </a:r>
            <a:r>
              <a:rPr lang="en-US" altLang="zh-CN" dirty="0" smtClean="0"/>
              <a:t>》</a:t>
            </a:r>
            <a:endParaRPr lang="en-GB" dirty="0" smtClean="0"/>
          </a:p>
          <a:p>
            <a:pPr>
              <a:lnSpc>
                <a:spcPct val="120000"/>
              </a:lnSpc>
            </a:pPr>
            <a:endParaRPr lang="en-GB" dirty="0" smtClean="0"/>
          </a:p>
          <a:p>
            <a:pPr>
              <a:lnSpc>
                <a:spcPct val="120000"/>
              </a:lnSpc>
            </a:pPr>
            <a:endParaRPr lang="en-GB" dirty="0" smtClean="0"/>
          </a:p>
          <a:p>
            <a:pPr>
              <a:lnSpc>
                <a:spcPct val="120000"/>
              </a:lnSpc>
            </a:pPr>
            <a:r>
              <a:rPr lang="en-GB" dirty="0" smtClean="0"/>
              <a:t>Published by the Norwegian Biodiversity Information Centre</a:t>
            </a:r>
            <a:br>
              <a:rPr lang="en-GB" dirty="0" smtClean="0"/>
            </a:br>
            <a:r>
              <a:rPr lang="zh-CN" altLang="en-US" sz="2800" dirty="0" smtClean="0"/>
              <a:t>由</a:t>
            </a:r>
            <a:r>
              <a:rPr lang="zh-CN" altLang="en-US" sz="2800" dirty="0"/>
              <a:t>挪威生物多样性信息中心出版</a:t>
            </a:r>
            <a:endParaRPr lang="en-GB" sz="2800" dirty="0"/>
          </a:p>
          <a:p>
            <a:pPr>
              <a:lnSpc>
                <a:spcPct val="120000"/>
              </a:lnSpc>
            </a:pPr>
            <a:r>
              <a:rPr lang="en-GB" dirty="0" smtClean="0"/>
              <a:t>Based on the IUCN criteria </a:t>
            </a:r>
            <a:br>
              <a:rPr lang="en-GB" dirty="0" smtClean="0"/>
            </a:br>
            <a:r>
              <a:rPr lang="zh-CN" altLang="en-US" dirty="0" smtClean="0"/>
              <a:t>采用</a:t>
            </a:r>
            <a:r>
              <a:rPr lang="en-US" altLang="zh-CN" dirty="0" smtClean="0"/>
              <a:t>IUCN</a:t>
            </a:r>
            <a:r>
              <a:rPr lang="zh-CN" altLang="en-US" dirty="0" smtClean="0"/>
              <a:t>分类标准</a:t>
            </a:r>
            <a:endParaRPr lang="en-GB" dirty="0" smtClean="0"/>
          </a:p>
          <a:p>
            <a:pPr>
              <a:lnSpc>
                <a:spcPct val="120000"/>
              </a:lnSpc>
            </a:pPr>
            <a:r>
              <a:rPr lang="en-GB" dirty="0" smtClean="0"/>
              <a:t>21 000 species assessed, 2398 classified as threatened, 1284 near threatened  </a:t>
            </a:r>
            <a:r>
              <a:rPr lang="zh-CN" altLang="en-US" dirty="0" smtClean="0"/>
              <a:t>评估了</a:t>
            </a:r>
            <a:r>
              <a:rPr lang="en-US" altLang="zh-CN" dirty="0" smtClean="0"/>
              <a:t>21000</a:t>
            </a:r>
            <a:r>
              <a:rPr lang="zh-CN" altLang="en-US" dirty="0" smtClean="0"/>
              <a:t>个物种，</a:t>
            </a:r>
            <a:r>
              <a:rPr lang="en-US" altLang="zh-CN" dirty="0" smtClean="0"/>
              <a:t>2398</a:t>
            </a:r>
            <a:r>
              <a:rPr lang="zh-CN" altLang="en-US" dirty="0" smtClean="0"/>
              <a:t>种受威胁，</a:t>
            </a:r>
            <a:r>
              <a:rPr lang="en-US" altLang="zh-CN" dirty="0" smtClean="0"/>
              <a:t>1284</a:t>
            </a:r>
            <a:r>
              <a:rPr lang="zh-CN" altLang="en-US" dirty="0" smtClean="0"/>
              <a:t>种近危</a:t>
            </a:r>
            <a:endParaRPr lang="en-GB" dirty="0" smtClean="0"/>
          </a:p>
        </p:txBody>
      </p:sp>
      <p:sp>
        <p:nvSpPr>
          <p:cNvPr id="5" name="Ellipse 4"/>
          <p:cNvSpPr/>
          <p:nvPr/>
        </p:nvSpPr>
        <p:spPr>
          <a:xfrm>
            <a:off x="5436096" y="2996952"/>
            <a:ext cx="3312368"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p:cNvSpPr/>
          <p:nvPr/>
        </p:nvSpPr>
        <p:spPr>
          <a:xfrm>
            <a:off x="323528" y="1196752"/>
            <a:ext cx="4824536" cy="18722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Figur 12"/>
          <p:cNvCxnSpPr>
            <a:stCxn id="5" idx="1"/>
            <a:endCxn id="6" idx="6"/>
          </p:cNvCxnSpPr>
          <p:nvPr/>
        </p:nvCxnSpPr>
        <p:spPr>
          <a:xfrm rot="16200000" flipV="1">
            <a:off x="5007667" y="2273253"/>
            <a:ext cx="1053912" cy="77311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60648"/>
            <a:ext cx="594568" cy="8193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lum contrast="25000"/>
            <a:extLst>
              <a:ext uri="{28A0092B-C50C-407E-A947-70E740481C1C}">
                <a14:useLocalDpi xmlns:a14="http://schemas.microsoft.com/office/drawing/2010/main"/>
              </a:ext>
            </a:extLst>
          </a:blip>
          <a:srcRect/>
          <a:stretch>
            <a:fillRect/>
          </a:stretch>
        </p:blipFill>
        <p:spPr bwMode="auto">
          <a:xfrm>
            <a:off x="5292080" y="1340768"/>
            <a:ext cx="3528392" cy="4885159"/>
          </a:xfrm>
          <a:prstGeom prst="rect">
            <a:avLst/>
          </a:prstGeom>
          <a:noFill/>
          <a:ln w="9525">
            <a:noFill/>
            <a:miter lim="800000"/>
            <a:headEnd/>
            <a:tailEnd/>
          </a:ln>
          <a:effectLst/>
        </p:spPr>
      </p:pic>
      <p:sp>
        <p:nvSpPr>
          <p:cNvPr id="2" name="Tittel 1"/>
          <p:cNvSpPr>
            <a:spLocks noGrp="1"/>
          </p:cNvSpPr>
          <p:nvPr>
            <p:ph type="title"/>
          </p:nvPr>
        </p:nvSpPr>
        <p:spPr>
          <a:xfrm>
            <a:off x="757808" y="116632"/>
            <a:ext cx="7558608" cy="936104"/>
          </a:xfrm>
        </p:spPr>
        <p:txBody>
          <a:bodyPr/>
          <a:lstStyle/>
          <a:p>
            <a:r>
              <a:rPr lang="en-GB" dirty="0" smtClean="0"/>
              <a:t>    </a:t>
            </a:r>
            <a:r>
              <a:rPr lang="en-GB" sz="3200" dirty="0" smtClean="0"/>
              <a:t> Red list for nature types  </a:t>
            </a:r>
            <a:br>
              <a:rPr lang="en-GB" sz="3200" dirty="0" smtClean="0"/>
            </a:br>
            <a:r>
              <a:rPr lang="zh-CN" altLang="en-US" sz="3200" dirty="0" smtClean="0"/>
              <a:t>生态系统红色名录</a:t>
            </a:r>
            <a:endParaRPr lang="en-GB" sz="3200" dirty="0"/>
          </a:p>
        </p:txBody>
      </p:sp>
      <p:sp>
        <p:nvSpPr>
          <p:cNvPr id="3" name="Plassholder for innhold 2"/>
          <p:cNvSpPr>
            <a:spLocks noGrp="1"/>
          </p:cNvSpPr>
          <p:nvPr>
            <p:ph idx="1"/>
          </p:nvPr>
        </p:nvSpPr>
        <p:spPr>
          <a:xfrm>
            <a:off x="179512" y="1477274"/>
            <a:ext cx="5112568" cy="4832046"/>
          </a:xfrm>
        </p:spPr>
        <p:txBody>
          <a:bodyPr>
            <a:noAutofit/>
          </a:bodyPr>
          <a:lstStyle/>
          <a:p>
            <a:r>
              <a:rPr lang="en-GB" sz="1800" dirty="0" smtClean="0"/>
              <a:t>“ The Norwegian Red List for Nature Types 2011”</a:t>
            </a:r>
            <a:br>
              <a:rPr lang="en-GB" sz="1800" dirty="0" smtClean="0"/>
            </a:br>
            <a:r>
              <a:rPr lang="en-US" altLang="zh-CN" sz="1800" dirty="0" smtClean="0"/>
              <a:t>《2011</a:t>
            </a:r>
            <a:r>
              <a:rPr lang="zh-CN" altLang="en-US" sz="1800" dirty="0" smtClean="0"/>
              <a:t>年挪威生态系统红色名录</a:t>
            </a:r>
            <a:r>
              <a:rPr lang="en-US" altLang="zh-CN" sz="1800" dirty="0" smtClean="0"/>
              <a:t>》</a:t>
            </a:r>
            <a:endParaRPr lang="en-GB" sz="1800" dirty="0" smtClean="0"/>
          </a:p>
          <a:p>
            <a:endParaRPr lang="en-GB" sz="1800" dirty="0" smtClean="0"/>
          </a:p>
          <a:p>
            <a:r>
              <a:rPr lang="en-GB" sz="1800" dirty="0" smtClean="0"/>
              <a:t>Published by the Norwegian Biodiversity Information Centre  </a:t>
            </a:r>
            <a:r>
              <a:rPr lang="zh-CN" altLang="en-US" sz="1800" dirty="0" smtClean="0"/>
              <a:t>由挪威生物多样性信息中心出版</a:t>
            </a:r>
            <a:endParaRPr lang="en-GB" sz="1800" dirty="0" smtClean="0"/>
          </a:p>
          <a:p>
            <a:r>
              <a:rPr lang="en-GB" sz="1800" dirty="0" smtClean="0"/>
              <a:t>No IUCN criteria: Developed their own criteria  </a:t>
            </a:r>
            <a:r>
              <a:rPr lang="zh-CN" altLang="en-US" sz="1800" dirty="0" smtClean="0"/>
              <a:t>没有使用</a:t>
            </a:r>
            <a:r>
              <a:rPr lang="en-US" altLang="zh-CN" sz="1800" dirty="0" smtClean="0"/>
              <a:t>IUCN</a:t>
            </a:r>
            <a:r>
              <a:rPr lang="zh-CN" altLang="en-US" sz="1800" dirty="0" smtClean="0"/>
              <a:t>标准：自主制定标准</a:t>
            </a:r>
            <a:endParaRPr lang="en-GB" sz="1800" dirty="0" smtClean="0"/>
          </a:p>
          <a:p>
            <a:r>
              <a:rPr lang="en-GB" sz="1800" dirty="0" smtClean="0"/>
              <a:t>In principle the same threat-categories as for species  </a:t>
            </a:r>
            <a:r>
              <a:rPr lang="zh-CN" altLang="en-US" sz="1800" dirty="0" smtClean="0"/>
              <a:t>原则上采用和物种相同的受威胁等级</a:t>
            </a:r>
            <a:endParaRPr lang="en-GB" sz="1800" dirty="0" smtClean="0"/>
          </a:p>
          <a:p>
            <a:r>
              <a:rPr lang="en-GB" sz="1800" dirty="0" smtClean="0"/>
              <a:t>40 nature types classified as threatened (RE, CR, EN, VU)  40</a:t>
            </a:r>
            <a:r>
              <a:rPr lang="zh-CN" altLang="en-US" sz="1800" dirty="0" smtClean="0"/>
              <a:t>类生态系统属于濒危（</a:t>
            </a:r>
            <a:r>
              <a:rPr lang="en-US" altLang="zh-CN" sz="1800" dirty="0" smtClean="0"/>
              <a:t>RE</a:t>
            </a:r>
            <a:r>
              <a:rPr lang="zh-CN" altLang="en-US" sz="1800" dirty="0" smtClean="0"/>
              <a:t>，</a:t>
            </a:r>
            <a:r>
              <a:rPr lang="en-US" altLang="zh-CN" sz="1800" dirty="0" smtClean="0"/>
              <a:t>CR</a:t>
            </a:r>
            <a:r>
              <a:rPr lang="zh-CN" altLang="en-US" sz="1800" dirty="0" smtClean="0"/>
              <a:t>，</a:t>
            </a:r>
            <a:r>
              <a:rPr lang="en-US" altLang="zh-CN" sz="1800" dirty="0" smtClean="0"/>
              <a:t>EN</a:t>
            </a:r>
            <a:r>
              <a:rPr lang="zh-CN" altLang="en-US" sz="1800" dirty="0" smtClean="0"/>
              <a:t>，</a:t>
            </a:r>
            <a:r>
              <a:rPr lang="en-US" altLang="zh-CN" sz="1800" dirty="0" smtClean="0"/>
              <a:t>VU</a:t>
            </a:r>
            <a:r>
              <a:rPr lang="zh-CN" altLang="en-US" sz="1800" dirty="0" smtClean="0"/>
              <a:t>等级别）</a:t>
            </a:r>
            <a:r>
              <a:rPr lang="en-GB" sz="1800" dirty="0" smtClean="0"/>
              <a:t/>
            </a:r>
            <a:br>
              <a:rPr lang="en-GB" sz="1800" dirty="0" smtClean="0"/>
            </a:br>
            <a:r>
              <a:rPr lang="en-GB" sz="1800" dirty="0" smtClean="0"/>
              <a:t>31 as near threatened (NT, LC)  31</a:t>
            </a:r>
            <a:r>
              <a:rPr lang="zh-CN" altLang="en-US" sz="1800" dirty="0" smtClean="0"/>
              <a:t>类属于近危（</a:t>
            </a:r>
            <a:r>
              <a:rPr lang="en-US" altLang="zh-CN" sz="1800" dirty="0" smtClean="0"/>
              <a:t>NT</a:t>
            </a:r>
            <a:r>
              <a:rPr lang="zh-CN" altLang="en-US" sz="1800" dirty="0" smtClean="0"/>
              <a:t>，</a:t>
            </a:r>
            <a:r>
              <a:rPr lang="en-US" altLang="zh-CN" sz="1800" dirty="0" smtClean="0"/>
              <a:t>LC</a:t>
            </a:r>
            <a:r>
              <a:rPr lang="zh-CN" altLang="en-US" sz="1800" dirty="0" smtClean="0"/>
              <a:t>等级别）</a:t>
            </a:r>
            <a:endParaRPr lang="en-GB" sz="1800" dirty="0" smtClean="0"/>
          </a:p>
        </p:txBody>
      </p:sp>
      <p:sp>
        <p:nvSpPr>
          <p:cNvPr id="5" name="Ellipse 4"/>
          <p:cNvSpPr/>
          <p:nvPr/>
        </p:nvSpPr>
        <p:spPr>
          <a:xfrm>
            <a:off x="5436096" y="1844824"/>
            <a:ext cx="3312368" cy="17281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p:cNvSpPr/>
          <p:nvPr/>
        </p:nvSpPr>
        <p:spPr>
          <a:xfrm>
            <a:off x="107504" y="1196752"/>
            <a:ext cx="4968552" cy="13681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Figur 12"/>
          <p:cNvCxnSpPr>
            <a:stCxn id="5" idx="1"/>
          </p:cNvCxnSpPr>
          <p:nvPr/>
        </p:nvCxnSpPr>
        <p:spPr>
          <a:xfrm rot="16200000" flipV="1">
            <a:off x="5264063" y="1440793"/>
            <a:ext cx="397104" cy="91713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email">
            <a:lum contrast="25000"/>
            <a:extLst>
              <a:ext uri="{28A0092B-C50C-407E-A947-70E740481C1C}">
                <a14:useLocalDpi xmlns:a14="http://schemas.microsoft.com/office/drawing/2010/main"/>
              </a:ext>
            </a:extLst>
          </a:blip>
          <a:srcRect/>
          <a:stretch>
            <a:fillRect/>
          </a:stretch>
        </p:blipFill>
        <p:spPr bwMode="auto">
          <a:xfrm>
            <a:off x="447545" y="260648"/>
            <a:ext cx="596063" cy="8252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tel 1"/>
          <p:cNvSpPr>
            <a:spLocks noGrp="1"/>
          </p:cNvSpPr>
          <p:nvPr>
            <p:ph type="title"/>
          </p:nvPr>
        </p:nvSpPr>
        <p:spPr/>
        <p:txBody>
          <a:bodyPr/>
          <a:lstStyle/>
          <a:p>
            <a:endParaRPr lang="nb-NO" smtClean="0"/>
          </a:p>
        </p:txBody>
      </p:sp>
      <p:sp>
        <p:nvSpPr>
          <p:cNvPr id="32770" name="Plassholder for innhold 2"/>
          <p:cNvSpPr>
            <a:spLocks noGrp="1"/>
          </p:cNvSpPr>
          <p:nvPr>
            <p:ph idx="1"/>
          </p:nvPr>
        </p:nvSpPr>
        <p:spPr/>
        <p:txBody>
          <a:bodyPr/>
          <a:lstStyle/>
          <a:p>
            <a:endParaRPr lang="nb-NO" smtClean="0"/>
          </a:p>
        </p:txBody>
      </p:sp>
      <p:pic>
        <p:nvPicPr>
          <p:cNvPr id="32771" name="Picture 2" descr="Lomvikoloni Bjørnøya"/>
          <p:cNvPicPr>
            <a:picLocks noChangeAspect="1" noChangeArrowheads="1"/>
          </p:cNvPicPr>
          <p:nvPr/>
        </p:nvPicPr>
        <p:blipFill>
          <a:blip r:embed="rId2" cstate="print"/>
          <a:srcRect/>
          <a:stretch>
            <a:fillRect/>
          </a:stretch>
        </p:blipFill>
        <p:spPr bwMode="auto">
          <a:xfrm>
            <a:off x="-1260475" y="0"/>
            <a:ext cx="10585450" cy="696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ssholder for innhold 6"/>
          <p:cNvSpPr>
            <a:spLocks noGrp="1"/>
          </p:cNvSpPr>
          <p:nvPr>
            <p:ph idx="1"/>
          </p:nvPr>
        </p:nvSpPr>
        <p:spPr>
          <a:xfrm>
            <a:off x="611560" y="501204"/>
            <a:ext cx="8136904" cy="4223940"/>
          </a:xfrm>
        </p:spPr>
        <p:txBody>
          <a:bodyPr/>
          <a:lstStyle/>
          <a:p>
            <a:r>
              <a:rPr lang="nb-NO" sz="2200" dirty="0" smtClean="0"/>
              <a:t>Millennium Ecosystem Assessment: </a:t>
            </a:r>
            <a:r>
              <a:rPr lang="zh-CN" altLang="en-US" sz="2200" dirty="0" smtClean="0"/>
              <a:t>千年生态系统评估</a:t>
            </a:r>
            <a:endParaRPr lang="nb-NO" sz="2200" dirty="0" smtClean="0"/>
          </a:p>
          <a:p>
            <a:pPr lvl="1"/>
            <a:r>
              <a:rPr lang="en-GB" sz="1800" dirty="0" smtClean="0"/>
              <a:t>“climate change is likely to become the dominant direct driver of biodiversity loss by the end of the century” </a:t>
            </a:r>
            <a:r>
              <a:rPr lang="zh-CN" altLang="en-US" sz="1800" dirty="0" smtClean="0"/>
              <a:t>“到本世纪末，气候变化可能会成为生物多样性丧失的主要直接驱动因素”</a:t>
            </a:r>
            <a:endParaRPr lang="nb-NO" sz="1800" dirty="0" smtClean="0"/>
          </a:p>
          <a:p>
            <a:r>
              <a:rPr lang="en-GB" sz="2200" dirty="0" smtClean="0"/>
              <a:t>Consequences for biodiversity and people </a:t>
            </a:r>
            <a:r>
              <a:rPr lang="zh-CN" altLang="en-US" sz="2200" dirty="0" smtClean="0"/>
              <a:t>带给生物多样性和人类的后果</a:t>
            </a:r>
            <a:endParaRPr lang="en-GB" sz="2200" dirty="0" smtClean="0"/>
          </a:p>
          <a:p>
            <a:pPr lvl="1"/>
            <a:r>
              <a:rPr lang="en-GB" sz="1800" dirty="0"/>
              <a:t>ecosystem </a:t>
            </a:r>
            <a:r>
              <a:rPr lang="en-GB" sz="1800" dirty="0" smtClean="0"/>
              <a:t>services  </a:t>
            </a:r>
            <a:r>
              <a:rPr lang="zh-CN" altLang="en-US" sz="1800" dirty="0" smtClean="0"/>
              <a:t>生态系统服务</a:t>
            </a:r>
            <a:endParaRPr lang="en-GB" sz="1800" dirty="0"/>
          </a:p>
          <a:p>
            <a:r>
              <a:rPr lang="en-GB" sz="2200" dirty="0" smtClean="0"/>
              <a:t>There are significant opportunities for mitigating climate change, and for adapting to climate change while enhancing the conservation of biodiversity (CBD Technical Series No.10)  </a:t>
            </a:r>
            <a:r>
              <a:rPr lang="zh-CN" altLang="en-US" sz="2200" dirty="0" smtClean="0"/>
              <a:t>有很多重要机会可以在减缓和适应气候变化的同时加强生物多样性保护（生物多样性公约技术报告系列卷</a:t>
            </a:r>
            <a:r>
              <a:rPr lang="en-US" altLang="zh-CN" sz="2200" dirty="0" smtClean="0"/>
              <a:t>10</a:t>
            </a:r>
            <a:r>
              <a:rPr lang="zh-CN" altLang="en-US" sz="2200" dirty="0" smtClean="0"/>
              <a:t>）</a:t>
            </a:r>
            <a:endParaRPr lang="en-GB" sz="2200" dirty="0" smtClean="0"/>
          </a:p>
        </p:txBody>
      </p:sp>
      <p:pic>
        <p:nvPicPr>
          <p:cNvPr id="17410" name="Picture 8" descr="DSCN356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976813"/>
            <a:ext cx="9144000" cy="188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tel 8"/>
          <p:cNvSpPr>
            <a:spLocks noGrp="1"/>
          </p:cNvSpPr>
          <p:nvPr>
            <p:ph type="title"/>
          </p:nvPr>
        </p:nvSpPr>
        <p:spPr>
          <a:xfrm>
            <a:off x="642938" y="404664"/>
            <a:ext cx="7772400" cy="1143000"/>
          </a:xfrm>
        </p:spPr>
        <p:txBody>
          <a:bodyPr/>
          <a:lstStyle/>
          <a:p>
            <a:r>
              <a:rPr lang="en-GB" sz="2800" dirty="0" smtClean="0"/>
              <a:t>Institutional responsibilities related to climate change activities in Norway</a:t>
            </a:r>
            <a:br>
              <a:rPr lang="en-GB" sz="2800" dirty="0" smtClean="0"/>
            </a:br>
            <a:r>
              <a:rPr lang="zh-CN" altLang="en-US" sz="2800" dirty="0" smtClean="0"/>
              <a:t>挪威与气候变化活动相关机构的责任</a:t>
            </a:r>
            <a:endParaRPr lang="en-GB" sz="2800" dirty="0" smtClean="0"/>
          </a:p>
        </p:txBody>
      </p:sp>
      <p:sp>
        <p:nvSpPr>
          <p:cNvPr id="10" name="Plassholder for innhold 9"/>
          <p:cNvSpPr>
            <a:spLocks noGrp="1"/>
          </p:cNvSpPr>
          <p:nvPr>
            <p:ph idx="1"/>
          </p:nvPr>
        </p:nvSpPr>
        <p:spPr>
          <a:xfrm>
            <a:off x="395536" y="1772816"/>
            <a:ext cx="8424936" cy="4608512"/>
          </a:xfrm>
        </p:spPr>
        <p:txBody>
          <a:bodyPr/>
          <a:lstStyle/>
          <a:p>
            <a:pPr>
              <a:defRPr/>
            </a:pPr>
            <a:r>
              <a:rPr lang="en-GB" sz="2500" dirty="0" smtClean="0"/>
              <a:t>Ministry of the Environment (</a:t>
            </a:r>
            <a:r>
              <a:rPr lang="en-GB" sz="2500" dirty="0" err="1" smtClean="0"/>
              <a:t>MoE</a:t>
            </a:r>
            <a:r>
              <a:rPr lang="en-GB" sz="2500" dirty="0" smtClean="0"/>
              <a:t>) </a:t>
            </a:r>
            <a:r>
              <a:rPr lang="zh-CN" altLang="en-US" sz="2500" dirty="0" smtClean="0"/>
              <a:t>环境部</a:t>
            </a:r>
            <a:endParaRPr lang="en-GB" sz="2500" dirty="0" smtClean="0"/>
          </a:p>
          <a:p>
            <a:pPr lvl="1">
              <a:defRPr/>
            </a:pPr>
            <a:r>
              <a:rPr lang="en-GB" sz="2200" dirty="0">
                <a:ea typeface="+mn-ea"/>
                <a:cs typeface="+mn-cs"/>
              </a:rPr>
              <a:t>r</a:t>
            </a:r>
            <a:r>
              <a:rPr lang="en-GB" sz="2200" dirty="0" smtClean="0">
                <a:ea typeface="+mn-ea"/>
                <a:cs typeface="+mn-cs"/>
              </a:rPr>
              <a:t>esponsible for carrying out environmental policies of the Government  </a:t>
            </a:r>
            <a:r>
              <a:rPr lang="zh-CN" altLang="en-US" sz="2200" dirty="0" smtClean="0">
                <a:ea typeface="+mn-ea"/>
                <a:cs typeface="+mn-cs"/>
              </a:rPr>
              <a:t>负责实施政府的环境政策</a:t>
            </a:r>
            <a:endParaRPr lang="en-GB" sz="2200" dirty="0" smtClean="0">
              <a:ea typeface="+mn-ea"/>
              <a:cs typeface="+mn-cs"/>
            </a:endParaRPr>
          </a:p>
          <a:p>
            <a:pPr lvl="1">
              <a:defRPr/>
            </a:pPr>
            <a:r>
              <a:rPr lang="en-GB" sz="2200" dirty="0">
                <a:ea typeface="+mn-ea"/>
                <a:cs typeface="+mn-cs"/>
              </a:rPr>
              <a:t>i</a:t>
            </a:r>
            <a:r>
              <a:rPr lang="en-GB" sz="2200" dirty="0" smtClean="0">
                <a:ea typeface="+mn-ea"/>
                <a:cs typeface="+mn-cs"/>
              </a:rPr>
              <a:t>nfluence </a:t>
            </a:r>
            <a:r>
              <a:rPr lang="en-GB" sz="2200" dirty="0" err="1" smtClean="0">
                <a:ea typeface="+mn-ea"/>
                <a:cs typeface="+mn-cs"/>
              </a:rPr>
              <a:t>sectoral</a:t>
            </a:r>
            <a:r>
              <a:rPr lang="en-GB" sz="2200" dirty="0" smtClean="0">
                <a:ea typeface="+mn-ea"/>
                <a:cs typeface="+mn-cs"/>
              </a:rPr>
              <a:t> Ministries at the national level  </a:t>
            </a:r>
            <a:r>
              <a:rPr lang="zh-CN" altLang="en-US" sz="2200" dirty="0" smtClean="0">
                <a:ea typeface="+mn-ea"/>
                <a:cs typeface="+mn-cs"/>
              </a:rPr>
              <a:t>在国家层面影响各部门相关部委</a:t>
            </a:r>
            <a:endParaRPr lang="en-GB" sz="2200" dirty="0" smtClean="0"/>
          </a:p>
          <a:p>
            <a:pPr>
              <a:defRPr/>
            </a:pPr>
            <a:r>
              <a:rPr lang="en-GB" sz="2500" dirty="0" smtClean="0"/>
              <a:t>Directorate for Nature Management </a:t>
            </a:r>
            <a:r>
              <a:rPr lang="zh-CN" altLang="en-US" sz="2500" dirty="0" smtClean="0"/>
              <a:t>自然资源管理局</a:t>
            </a:r>
            <a:endParaRPr lang="en-GB" sz="2500" dirty="0" smtClean="0"/>
          </a:p>
          <a:p>
            <a:pPr lvl="1">
              <a:defRPr/>
            </a:pPr>
            <a:r>
              <a:rPr lang="en-GB" sz="2200" dirty="0"/>
              <a:t>scientific responsibility for nature management and biodiversity conservation in </a:t>
            </a:r>
            <a:r>
              <a:rPr lang="en-GB" sz="2200" dirty="0" smtClean="0"/>
              <a:t>Norway</a:t>
            </a:r>
            <a:r>
              <a:rPr lang="en-US" sz="2200" dirty="0" smtClean="0"/>
              <a:t>    </a:t>
            </a:r>
            <a:r>
              <a:rPr lang="zh-CN" altLang="en-US" sz="2200" dirty="0" smtClean="0"/>
              <a:t>对挪威自然资源管理和生物多样性保护负有科学职责</a:t>
            </a:r>
            <a:endParaRPr lang="en-GB" sz="2200" dirty="0" smtClean="0"/>
          </a:p>
          <a:p>
            <a:pPr lvl="1">
              <a:defRPr/>
            </a:pPr>
            <a:r>
              <a:rPr lang="nb-NO" sz="2200" dirty="0"/>
              <a:t>i</a:t>
            </a:r>
            <a:r>
              <a:rPr lang="nb-NO" sz="2200" dirty="0" smtClean="0"/>
              <a:t>nstructs the </a:t>
            </a:r>
            <a:r>
              <a:rPr lang="nb-NO" sz="2200" dirty="0"/>
              <a:t>County Departments of Environmental Affairs in areas relating to nature </a:t>
            </a:r>
            <a:r>
              <a:rPr lang="nb-NO" sz="2200" dirty="0" smtClean="0"/>
              <a:t>management    </a:t>
            </a:r>
            <a:r>
              <a:rPr lang="zh-CN" altLang="en-US" sz="2200" dirty="0" smtClean="0"/>
              <a:t>在涉及自然资源管理的领域指导郡环境事务负责机构开展工作</a:t>
            </a:r>
            <a:endParaRPr lang="en-GB"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tel 13"/>
          <p:cNvSpPr>
            <a:spLocks noGrp="1"/>
          </p:cNvSpPr>
          <p:nvPr>
            <p:ph type="title"/>
          </p:nvPr>
        </p:nvSpPr>
        <p:spPr>
          <a:xfrm>
            <a:off x="714375" y="260648"/>
            <a:ext cx="7772400" cy="1143000"/>
          </a:xfrm>
        </p:spPr>
        <p:txBody>
          <a:bodyPr/>
          <a:lstStyle/>
          <a:p>
            <a:r>
              <a:rPr lang="nb-NO" sz="2800" dirty="0" smtClean="0"/>
              <a:t>DNs responsibility and aim:</a:t>
            </a:r>
            <a:r>
              <a:rPr lang="nb-NO" sz="2800" dirty="0"/>
              <a:t/>
            </a:r>
            <a:br>
              <a:rPr lang="nb-NO" sz="2800" dirty="0"/>
            </a:br>
            <a:r>
              <a:rPr lang="zh-CN" altLang="en-US" sz="2800" dirty="0" smtClean="0"/>
              <a:t>自然资源管理局的职责和目标</a:t>
            </a:r>
            <a:endParaRPr lang="nb-NO" sz="2800" dirty="0" smtClean="0"/>
          </a:p>
        </p:txBody>
      </p:sp>
      <p:sp>
        <p:nvSpPr>
          <p:cNvPr id="20482" name="Plassholder for innhold 14"/>
          <p:cNvSpPr>
            <a:spLocks noGrp="1"/>
          </p:cNvSpPr>
          <p:nvPr>
            <p:ph idx="1"/>
          </p:nvPr>
        </p:nvSpPr>
        <p:spPr>
          <a:xfrm>
            <a:off x="395536" y="1340768"/>
            <a:ext cx="8424936" cy="4824536"/>
          </a:xfrm>
        </p:spPr>
        <p:txBody>
          <a:bodyPr/>
          <a:lstStyle/>
          <a:p>
            <a:r>
              <a:rPr lang="en-GB" sz="2200" dirty="0" smtClean="0"/>
              <a:t>Maintain a general overview of present and future ecological effects of climate change in Norway  </a:t>
            </a:r>
            <a:r>
              <a:rPr lang="zh-CN" altLang="en-US" sz="2200" dirty="0" smtClean="0"/>
              <a:t>从宏观上掌握气候变化在目前和今后对挪威产生的生态影响</a:t>
            </a:r>
            <a:endParaRPr lang="nb-NO" sz="2200" dirty="0" smtClean="0"/>
          </a:p>
          <a:p>
            <a:r>
              <a:rPr lang="en-GB" sz="2200" dirty="0" smtClean="0"/>
              <a:t>Develop adaptation and mitigation measures  </a:t>
            </a:r>
            <a:r>
              <a:rPr lang="zh-CN" altLang="en-US" sz="2200" dirty="0" smtClean="0"/>
              <a:t>制定适应和减缓措施</a:t>
            </a:r>
            <a:endParaRPr lang="nb-NO" sz="2200" dirty="0" smtClean="0"/>
          </a:p>
          <a:p>
            <a:r>
              <a:rPr lang="en-GB" sz="2200" dirty="0" smtClean="0"/>
              <a:t>Ensure that measures developed within other sectors does not affect biodiversity and ecosystems negatively  </a:t>
            </a:r>
            <a:r>
              <a:rPr lang="zh-CN" altLang="en-US" sz="2200" dirty="0" smtClean="0"/>
              <a:t>确保其他部门制定的措施不会对生物多样性和生态系统产生负面影响</a:t>
            </a:r>
            <a:endParaRPr lang="nb-NO" sz="2200" dirty="0" smtClean="0"/>
          </a:p>
          <a:p>
            <a:r>
              <a:rPr lang="en-GB" sz="2200" dirty="0" smtClean="0"/>
              <a:t>Contribute in the efforts to reduce green house gas emissions (energy, sector cooperation, planning)  </a:t>
            </a:r>
            <a:r>
              <a:rPr lang="zh-CN" altLang="en-US" sz="2200" dirty="0" smtClean="0"/>
              <a:t>为减少温室气体排放贡献力量（能源，部门合作，规划）</a:t>
            </a:r>
            <a:endParaRPr lang="nb-NO" sz="2200" dirty="0" smtClean="0"/>
          </a:p>
          <a:p>
            <a:r>
              <a:rPr lang="en-GB" sz="2200" dirty="0" smtClean="0"/>
              <a:t>Communicate the importance of biodiversity conservation in combating climate change and associated effects  </a:t>
            </a:r>
            <a:r>
              <a:rPr lang="zh-CN" altLang="en-US" sz="2200" dirty="0"/>
              <a:t>宣传保护生物多样性在</a:t>
            </a:r>
            <a:r>
              <a:rPr lang="zh-CN" altLang="en-US" sz="2200" dirty="0" smtClean="0"/>
              <a:t>应对气候变化及其相关影响方面的重要性</a:t>
            </a:r>
            <a:endParaRPr lang="nb-NO" sz="2200" dirty="0" smtClean="0"/>
          </a:p>
          <a:p>
            <a:endParaRPr lang="nb-NO" sz="2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332656"/>
            <a:ext cx="7772400" cy="936104"/>
          </a:xfrm>
        </p:spPr>
        <p:txBody>
          <a:bodyPr>
            <a:normAutofit fontScale="90000"/>
          </a:bodyPr>
          <a:lstStyle/>
          <a:p>
            <a:r>
              <a:rPr lang="en-GB" sz="3600" dirty="0" smtClean="0"/>
              <a:t>      </a:t>
            </a:r>
            <a:r>
              <a:rPr lang="en-GB" sz="3100" dirty="0" smtClean="0"/>
              <a:t>Nature management measures</a:t>
            </a:r>
            <a:br>
              <a:rPr lang="en-GB" sz="3100" dirty="0" smtClean="0"/>
            </a:br>
            <a:r>
              <a:rPr lang="zh-CN" altLang="en-US" sz="3100" dirty="0" smtClean="0"/>
              <a:t>自然资源管理措施</a:t>
            </a:r>
            <a:endParaRPr lang="en-GB" sz="3100"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580112" y="1628800"/>
            <a:ext cx="3160205" cy="4471988"/>
          </a:xfrm>
          <a:prstGeom prst="rect">
            <a:avLst/>
          </a:prstGeom>
          <a:noFill/>
          <a:ln w="9525">
            <a:noFill/>
            <a:miter lim="800000"/>
            <a:headEnd/>
            <a:tailEnd/>
          </a:ln>
        </p:spPr>
      </p:pic>
      <p:sp>
        <p:nvSpPr>
          <p:cNvPr id="6" name="Plassholder for innhold 2"/>
          <p:cNvSpPr txBox="1">
            <a:spLocks/>
          </p:cNvSpPr>
          <p:nvPr/>
        </p:nvSpPr>
        <p:spPr>
          <a:xfrm>
            <a:off x="428596" y="1556792"/>
            <a:ext cx="5079508" cy="4853135"/>
          </a:xfrm>
          <a:prstGeom prst="rect">
            <a:avLst/>
          </a:prstGeom>
        </p:spPr>
        <p:txBody>
          <a:bodyPr vert="horz" lIns="91440" tIns="45720" rIns="91440" bIns="45720" rtlCol="0" anchor="t">
            <a:normAutofit fontScale="85000" lnSpcReduction="10000"/>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GB" sz="2600" b="0" i="0" u="none" strike="noStrike" kern="1200" cap="none" spc="0" normalizeH="0" baseline="0" noProof="0" dirty="0" smtClean="0">
                <a:ln>
                  <a:noFill/>
                </a:ln>
                <a:solidFill>
                  <a:srgbClr val="000000"/>
                </a:solidFill>
                <a:effectLst/>
                <a:uLnTx/>
                <a:uFillTx/>
                <a:latin typeface="+mn-lt"/>
              </a:rPr>
              <a:t>Report made</a:t>
            </a:r>
            <a:r>
              <a:rPr kumimoji="0" lang="en-GB" sz="2600" b="0" i="0" u="none" strike="noStrike" kern="1200" cap="none" spc="0" normalizeH="0" noProof="0" dirty="0" smtClean="0">
                <a:ln>
                  <a:noFill/>
                </a:ln>
                <a:solidFill>
                  <a:srgbClr val="000000"/>
                </a:solidFill>
                <a:effectLst/>
                <a:uLnTx/>
                <a:uFillTx/>
                <a:latin typeface="+mn-lt"/>
              </a:rPr>
              <a:t> internally in DN  </a:t>
            </a:r>
            <a:r>
              <a:rPr kumimoji="0" lang="zh-CN" altLang="en-US" sz="2600" b="0" i="0" u="none" strike="noStrike" kern="1200" cap="none" spc="0" normalizeH="0" noProof="0" dirty="0" smtClean="0">
                <a:ln>
                  <a:noFill/>
                </a:ln>
                <a:solidFill>
                  <a:srgbClr val="000000"/>
                </a:solidFill>
                <a:effectLst/>
                <a:uLnTx/>
                <a:uFillTx/>
                <a:latin typeface="+mn-lt"/>
              </a:rPr>
              <a:t>自然资源管理局内部编写了报告</a:t>
            </a:r>
            <a:endParaRPr kumimoji="0" lang="en-GB" sz="2600" b="0" i="0" u="none" strike="noStrike" kern="1200" cap="none" spc="0" normalizeH="0" noProof="0" dirty="0" smtClean="0">
              <a:ln>
                <a:noFill/>
              </a:ln>
              <a:solidFill>
                <a:srgbClr val="000000"/>
              </a:solidFill>
              <a:effectLst/>
              <a:uLnTx/>
              <a:uFillTx/>
              <a:latin typeface="+mn-lt"/>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lang="en-GB" sz="2600" dirty="0" smtClean="0">
                <a:solidFill>
                  <a:srgbClr val="000000"/>
                </a:solidFill>
              </a:rPr>
              <a:t>2 days workshop </a:t>
            </a:r>
            <a:r>
              <a:rPr lang="zh-CN" altLang="en-US" sz="2600" dirty="0" smtClean="0">
                <a:solidFill>
                  <a:srgbClr val="000000"/>
                </a:solidFill>
              </a:rPr>
              <a:t>为期两天的研讨会</a:t>
            </a:r>
            <a:endParaRPr lang="en-GB" sz="2600" dirty="0" smtClean="0">
              <a:solidFill>
                <a:srgbClr val="000000"/>
              </a:solidFill>
            </a:endParaRPr>
          </a:p>
          <a:p>
            <a:pPr marL="342900" indent="-342900">
              <a:lnSpc>
                <a:spcPct val="120000"/>
              </a:lnSpc>
              <a:spcBef>
                <a:spcPct val="20000"/>
              </a:spcBef>
              <a:spcAft>
                <a:spcPts val="0"/>
              </a:spcAft>
              <a:buFont typeface="Arial" pitchFamily="34" charset="0"/>
              <a:buChar char="•"/>
            </a:pPr>
            <a:r>
              <a:rPr lang="en-GB" sz="2600" noProof="0" dirty="0" smtClean="0">
                <a:solidFill>
                  <a:srgbClr val="000000"/>
                </a:solidFill>
              </a:rPr>
              <a:t>5 groups: </a:t>
            </a:r>
            <a:r>
              <a:rPr lang="zh-CN" altLang="en-US" sz="2600" noProof="0" dirty="0" smtClean="0">
                <a:solidFill>
                  <a:srgbClr val="000000"/>
                </a:solidFill>
              </a:rPr>
              <a:t>五个工作组</a:t>
            </a:r>
            <a:endParaRPr lang="en-GB" sz="2600" noProof="0" dirty="0" smtClean="0">
              <a:solidFill>
                <a:srgbClr val="000000"/>
              </a:solidFill>
            </a:endParaRPr>
          </a:p>
          <a:p>
            <a:pPr marL="800100" lvl="1" indent="-342900">
              <a:lnSpc>
                <a:spcPct val="120000"/>
              </a:lnSpc>
              <a:spcBef>
                <a:spcPct val="20000"/>
              </a:spcBef>
              <a:spcAft>
                <a:spcPts val="0"/>
              </a:spcAft>
              <a:buFont typeface="Arial" pitchFamily="34" charset="0"/>
              <a:buChar char="–"/>
            </a:pPr>
            <a:r>
              <a:rPr kumimoji="0" lang="en-GB" sz="2600" b="0" i="0" u="none" strike="noStrike" kern="1200" cap="none" spc="0" normalizeH="0" baseline="0" noProof="0" dirty="0" smtClean="0">
                <a:ln>
                  <a:noFill/>
                </a:ln>
                <a:solidFill>
                  <a:srgbClr val="000000"/>
                </a:solidFill>
                <a:effectLst/>
                <a:uLnTx/>
                <a:uFillTx/>
                <a:latin typeface="+mn-lt"/>
              </a:rPr>
              <a:t>Protected areas and cultural landscapes  </a:t>
            </a:r>
            <a:r>
              <a:rPr kumimoji="0" lang="zh-CN" altLang="en-US" sz="2600" b="0" i="0" u="none" strike="noStrike" kern="1200" cap="none" spc="0" normalizeH="0" baseline="0" noProof="0" dirty="0" smtClean="0">
                <a:ln>
                  <a:noFill/>
                </a:ln>
                <a:solidFill>
                  <a:srgbClr val="000000"/>
                </a:solidFill>
                <a:effectLst/>
                <a:uLnTx/>
                <a:uFillTx/>
                <a:latin typeface="+mn-lt"/>
              </a:rPr>
              <a:t>保护地和文化景观</a:t>
            </a:r>
            <a:endParaRPr kumimoji="0" lang="en-GB" sz="2600" b="0" i="0" u="none" strike="noStrike" kern="1200" cap="none" spc="0" normalizeH="0" baseline="0" noProof="0" dirty="0" smtClean="0">
              <a:ln>
                <a:noFill/>
              </a:ln>
              <a:solidFill>
                <a:srgbClr val="000000"/>
              </a:solidFill>
              <a:effectLst/>
              <a:uLnTx/>
              <a:uFillTx/>
              <a:latin typeface="+mn-lt"/>
            </a:endParaRPr>
          </a:p>
          <a:p>
            <a:pPr marL="800100" lvl="1" indent="-342900">
              <a:lnSpc>
                <a:spcPct val="120000"/>
              </a:lnSpc>
              <a:spcBef>
                <a:spcPct val="20000"/>
              </a:spcBef>
              <a:spcAft>
                <a:spcPts val="0"/>
              </a:spcAft>
              <a:buFont typeface="Arial" pitchFamily="34" charset="0"/>
              <a:buChar char="–"/>
            </a:pPr>
            <a:r>
              <a:rPr lang="en-GB" sz="2600" dirty="0" smtClean="0">
                <a:solidFill>
                  <a:srgbClr val="000000"/>
                </a:solidFill>
              </a:rPr>
              <a:t>Freshwater  </a:t>
            </a:r>
            <a:r>
              <a:rPr lang="zh-CN" altLang="en-US" sz="2600" dirty="0" smtClean="0">
                <a:solidFill>
                  <a:srgbClr val="000000"/>
                </a:solidFill>
              </a:rPr>
              <a:t>淡水</a:t>
            </a:r>
            <a:endParaRPr lang="en-GB" sz="2600" dirty="0" smtClean="0">
              <a:solidFill>
                <a:srgbClr val="000000"/>
              </a:solidFill>
            </a:endParaRPr>
          </a:p>
          <a:p>
            <a:pPr marL="800100" lvl="1" indent="-342900">
              <a:lnSpc>
                <a:spcPct val="120000"/>
              </a:lnSpc>
              <a:spcBef>
                <a:spcPct val="20000"/>
              </a:spcBef>
              <a:spcAft>
                <a:spcPts val="0"/>
              </a:spcAft>
              <a:buFont typeface="Arial" pitchFamily="34" charset="0"/>
              <a:buChar char="–"/>
            </a:pPr>
            <a:r>
              <a:rPr kumimoji="0" lang="en-GB" sz="2600" b="0" i="0" u="none" strike="noStrike" kern="1200" cap="none" spc="0" normalizeH="0" baseline="0" noProof="0" dirty="0" smtClean="0">
                <a:ln>
                  <a:noFill/>
                </a:ln>
                <a:solidFill>
                  <a:srgbClr val="000000"/>
                </a:solidFill>
                <a:effectLst/>
                <a:uLnTx/>
                <a:uFillTx/>
                <a:latin typeface="+mn-lt"/>
              </a:rPr>
              <a:t>Marine  </a:t>
            </a:r>
            <a:r>
              <a:rPr kumimoji="0" lang="zh-CN" altLang="en-US" sz="2600" b="0" i="0" u="none" strike="noStrike" kern="1200" cap="none" spc="0" normalizeH="0" baseline="0" noProof="0" dirty="0" smtClean="0">
                <a:ln>
                  <a:noFill/>
                </a:ln>
                <a:solidFill>
                  <a:srgbClr val="000000"/>
                </a:solidFill>
                <a:effectLst/>
                <a:uLnTx/>
                <a:uFillTx/>
                <a:latin typeface="+mn-lt"/>
              </a:rPr>
              <a:t>海洋</a:t>
            </a:r>
            <a:endParaRPr kumimoji="0" lang="en-GB" sz="2600" b="0" i="0" u="none" strike="noStrike" kern="1200" cap="none" spc="0" normalizeH="0" baseline="0" noProof="0" dirty="0" smtClean="0">
              <a:ln>
                <a:noFill/>
              </a:ln>
              <a:solidFill>
                <a:srgbClr val="000000"/>
              </a:solidFill>
              <a:effectLst/>
              <a:uLnTx/>
              <a:uFillTx/>
              <a:latin typeface="+mn-lt"/>
            </a:endParaRPr>
          </a:p>
          <a:p>
            <a:pPr marL="800100" lvl="1" indent="-342900">
              <a:lnSpc>
                <a:spcPct val="120000"/>
              </a:lnSpc>
              <a:spcBef>
                <a:spcPct val="20000"/>
              </a:spcBef>
              <a:spcAft>
                <a:spcPts val="0"/>
              </a:spcAft>
              <a:buFont typeface="Arial" pitchFamily="34" charset="0"/>
              <a:buChar char="–"/>
            </a:pPr>
            <a:r>
              <a:rPr lang="en-GB" sz="2600" dirty="0" smtClean="0">
                <a:solidFill>
                  <a:srgbClr val="000000"/>
                </a:solidFill>
              </a:rPr>
              <a:t>Wildlife  </a:t>
            </a:r>
            <a:r>
              <a:rPr lang="zh-CN" altLang="en-US" sz="2600" dirty="0" smtClean="0">
                <a:solidFill>
                  <a:srgbClr val="000000"/>
                </a:solidFill>
              </a:rPr>
              <a:t>野生动植物</a:t>
            </a:r>
            <a:endParaRPr lang="en-GB" sz="2600" dirty="0" smtClean="0">
              <a:solidFill>
                <a:srgbClr val="000000"/>
              </a:solidFill>
            </a:endParaRPr>
          </a:p>
          <a:p>
            <a:pPr marL="800100" lvl="1" indent="-342900">
              <a:lnSpc>
                <a:spcPct val="120000"/>
              </a:lnSpc>
              <a:spcBef>
                <a:spcPct val="20000"/>
              </a:spcBef>
              <a:spcAft>
                <a:spcPts val="0"/>
              </a:spcAft>
              <a:buFont typeface="Arial" pitchFamily="34" charset="0"/>
              <a:buChar char="–"/>
            </a:pPr>
            <a:r>
              <a:rPr kumimoji="0" lang="en-GB" sz="2600" b="0" i="0" u="none" strike="noStrike" kern="1200" cap="none" spc="0" normalizeH="0" baseline="0" noProof="0" dirty="0" smtClean="0">
                <a:ln>
                  <a:noFill/>
                </a:ln>
                <a:solidFill>
                  <a:srgbClr val="000000"/>
                </a:solidFill>
                <a:effectLst/>
                <a:uLnTx/>
                <a:uFillTx/>
                <a:latin typeface="+mn-lt"/>
              </a:rPr>
              <a:t>Outdoor</a:t>
            </a:r>
            <a:r>
              <a:rPr kumimoji="0" lang="en-GB" sz="2600" b="0" i="0" u="none" strike="noStrike" kern="1200" cap="none" spc="0" normalizeH="0" noProof="0" dirty="0" smtClean="0">
                <a:ln>
                  <a:noFill/>
                </a:ln>
                <a:solidFill>
                  <a:srgbClr val="000000"/>
                </a:solidFill>
                <a:effectLst/>
                <a:uLnTx/>
                <a:uFillTx/>
                <a:latin typeface="+mn-lt"/>
              </a:rPr>
              <a:t> life/recreation </a:t>
            </a:r>
            <a:r>
              <a:rPr kumimoji="0" lang="zh-CN" altLang="en-US" sz="2600" b="0" i="0" u="none" strike="noStrike" kern="1200" cap="none" spc="0" normalizeH="0" noProof="0" dirty="0" smtClean="0">
                <a:ln>
                  <a:noFill/>
                </a:ln>
                <a:solidFill>
                  <a:srgbClr val="000000"/>
                </a:solidFill>
                <a:effectLst/>
                <a:uLnTx/>
                <a:uFillTx/>
                <a:latin typeface="+mn-lt"/>
              </a:rPr>
              <a:t>户外活动</a:t>
            </a:r>
            <a:r>
              <a:rPr kumimoji="0" lang="en-US" altLang="zh-CN" sz="2600" b="0" i="0" u="none" strike="noStrike" kern="1200" cap="none" spc="0" normalizeH="0" noProof="0" dirty="0" smtClean="0">
                <a:ln>
                  <a:noFill/>
                </a:ln>
                <a:solidFill>
                  <a:srgbClr val="000000"/>
                </a:solidFill>
                <a:effectLst/>
                <a:uLnTx/>
                <a:uFillTx/>
                <a:latin typeface="+mn-lt"/>
              </a:rPr>
              <a:t>/</a:t>
            </a:r>
            <a:r>
              <a:rPr kumimoji="0" lang="zh-CN" altLang="en-US" sz="2600" b="0" i="0" u="none" strike="noStrike" kern="1200" cap="none" spc="0" normalizeH="0" noProof="0" dirty="0" smtClean="0">
                <a:ln>
                  <a:noFill/>
                </a:ln>
                <a:solidFill>
                  <a:srgbClr val="000000"/>
                </a:solidFill>
                <a:effectLst/>
                <a:uLnTx/>
                <a:uFillTx/>
                <a:latin typeface="+mn-lt"/>
              </a:rPr>
              <a:t>娱乐</a:t>
            </a:r>
            <a:endParaRPr kumimoji="0" lang="en-GB" sz="2600" b="0" i="0" u="none" strike="noStrike" kern="1200" cap="none" spc="0" normalizeH="0" baseline="0" noProof="0" dirty="0" smtClean="0">
              <a:ln>
                <a:noFill/>
              </a:ln>
              <a:solidFill>
                <a:srgbClr val="000000"/>
              </a:solidFill>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mn-lt"/>
              <a:ea typeface="+mn-ea"/>
              <a:cs typeface="+mn-cs"/>
            </a:endParaRP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684" y="260648"/>
            <a:ext cx="609924" cy="8631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39552" y="1268760"/>
            <a:ext cx="8352928" cy="5328592"/>
          </a:xfrm>
        </p:spPr>
        <p:txBody>
          <a:bodyPr>
            <a:normAutofit fontScale="55000" lnSpcReduction="20000"/>
          </a:bodyPr>
          <a:lstStyle/>
          <a:p>
            <a:pPr>
              <a:lnSpc>
                <a:spcPct val="120000"/>
              </a:lnSpc>
              <a:buNone/>
            </a:pPr>
            <a:r>
              <a:rPr lang="en-GB" sz="3300" b="1" dirty="0" smtClean="0"/>
              <a:t>Summary of some effects of climate change </a:t>
            </a:r>
            <a:r>
              <a:rPr lang="zh-CN" altLang="en-US" sz="3300" b="1" dirty="0" smtClean="0"/>
              <a:t>对气候变化部分影响的总结</a:t>
            </a:r>
            <a:endParaRPr lang="en-GB" sz="3300" b="1" dirty="0" smtClean="0"/>
          </a:p>
          <a:p>
            <a:pPr>
              <a:lnSpc>
                <a:spcPct val="120000"/>
              </a:lnSpc>
            </a:pPr>
            <a:r>
              <a:rPr lang="en-GB" dirty="0" smtClean="0"/>
              <a:t>Species and populations need to be able to move  </a:t>
            </a:r>
            <a:r>
              <a:rPr lang="zh-CN" altLang="en-US" dirty="0" smtClean="0"/>
              <a:t>物种及其种群必须能够迁移。</a:t>
            </a:r>
            <a:endParaRPr lang="en-GB" dirty="0" smtClean="0"/>
          </a:p>
          <a:p>
            <a:pPr>
              <a:lnSpc>
                <a:spcPct val="120000"/>
              </a:lnSpc>
            </a:pPr>
            <a:r>
              <a:rPr lang="en-GB" dirty="0" smtClean="0"/>
              <a:t>Species need large populations with large genetic variation to be able to adapt through natural selection (threatened/Red list species at risk)  </a:t>
            </a:r>
            <a:r>
              <a:rPr lang="zh-CN" altLang="en-US" dirty="0" smtClean="0"/>
              <a:t>物种需要大量种群</a:t>
            </a:r>
            <a:r>
              <a:rPr lang="zh-CN" altLang="en-US" dirty="0"/>
              <a:t>和</a:t>
            </a:r>
            <a:r>
              <a:rPr lang="zh-CN" altLang="en-US" dirty="0" smtClean="0"/>
              <a:t>基因变异，使物种能够适应自然选择（受威胁的</a:t>
            </a:r>
            <a:r>
              <a:rPr lang="en-US" altLang="zh-CN" dirty="0" smtClean="0"/>
              <a:t>/</a:t>
            </a:r>
            <a:r>
              <a:rPr lang="zh-CN" altLang="en-US" dirty="0" smtClean="0"/>
              <a:t>红色名录中的物种都有危险）。</a:t>
            </a:r>
            <a:endParaRPr lang="en-GB" dirty="0" smtClean="0"/>
          </a:p>
          <a:p>
            <a:pPr>
              <a:lnSpc>
                <a:spcPct val="120000"/>
              </a:lnSpc>
            </a:pPr>
            <a:r>
              <a:rPr lang="en-GB" dirty="0" smtClean="0"/>
              <a:t>More pressure on mountainous and Arctic habitats  </a:t>
            </a:r>
            <a:r>
              <a:rPr lang="zh-CN" altLang="en-US" dirty="0" smtClean="0"/>
              <a:t>对山区和北极的生境带来更大的压力。</a:t>
            </a:r>
            <a:endParaRPr lang="en-GB" dirty="0" smtClean="0"/>
          </a:p>
          <a:p>
            <a:pPr>
              <a:lnSpc>
                <a:spcPct val="120000"/>
              </a:lnSpc>
            </a:pPr>
            <a:r>
              <a:rPr lang="en-GB" dirty="0" smtClean="0"/>
              <a:t>Climate change will increase the regrowth of traditional cultural landscapes that are disappearing due to changes in land use  </a:t>
            </a:r>
            <a:r>
              <a:rPr lang="zh-CN" altLang="en-US" dirty="0" smtClean="0"/>
              <a:t>气候变化将促进由于土地利用变化而消失的传统文化景观恢复原貌。</a:t>
            </a:r>
            <a:endParaRPr lang="en-GB" dirty="0" smtClean="0"/>
          </a:p>
          <a:p>
            <a:pPr>
              <a:lnSpc>
                <a:spcPct val="120000"/>
              </a:lnSpc>
            </a:pPr>
            <a:r>
              <a:rPr lang="en-GB" dirty="0" smtClean="0"/>
              <a:t>Alien invasive species will gain better conditions and become a larger threat to indigenous species  </a:t>
            </a:r>
            <a:r>
              <a:rPr lang="zh-CN" altLang="en-US" dirty="0" smtClean="0"/>
              <a:t>外来入侵种将获得更好的生存条件并对本地物种造成更大威胁。</a:t>
            </a:r>
            <a:endParaRPr lang="en-GB" dirty="0" smtClean="0"/>
          </a:p>
          <a:p>
            <a:pPr>
              <a:lnSpc>
                <a:spcPct val="120000"/>
              </a:lnSpc>
            </a:pPr>
            <a:r>
              <a:rPr lang="en-GB" dirty="0" smtClean="0"/>
              <a:t>Increased precipitation gives more runoff. More nutrients in freshwater may lead to lakes becoming choked with vegetation and</a:t>
            </a:r>
            <a:r>
              <a:rPr lang="nb-NO" dirty="0" smtClean="0"/>
              <a:t> </a:t>
            </a:r>
            <a:r>
              <a:rPr lang="en-GB" dirty="0" smtClean="0"/>
              <a:t>cause algal blooms </a:t>
            </a:r>
            <a:r>
              <a:rPr lang="zh-CN" altLang="en-US" dirty="0" smtClean="0"/>
              <a:t>降水量增加造成径流量增加。淡水中的营养物质过多可能造成植被窒息湖泊，引起藻类爆发。</a:t>
            </a:r>
            <a:endParaRPr lang="en-GB" dirty="0" smtClean="0"/>
          </a:p>
          <a:p>
            <a:pPr>
              <a:lnSpc>
                <a:spcPct val="120000"/>
              </a:lnSpc>
            </a:pPr>
            <a:r>
              <a:rPr lang="en-GB" dirty="0" smtClean="0"/>
              <a:t>Climate change is a negative factor that comes in addition to a number of other stress factors. The effect of climate change will depend on the cumulative environmental effects  </a:t>
            </a:r>
            <a:r>
              <a:rPr lang="zh-CN" altLang="en-US" dirty="0" smtClean="0"/>
              <a:t>气候变化与其他一些压力因素一起作用时是一个不利因素。气候变化的作用还取决于累积环境影响。</a:t>
            </a:r>
            <a:endParaRPr lang="en-GB" dirty="0" smtClean="0"/>
          </a:p>
        </p:txBody>
      </p:sp>
      <p:sp>
        <p:nvSpPr>
          <p:cNvPr id="4" name="Tittel 1"/>
          <p:cNvSpPr txBox="1">
            <a:spLocks/>
          </p:cNvSpPr>
          <p:nvPr/>
        </p:nvSpPr>
        <p:spPr>
          <a:xfrm>
            <a:off x="1165776" y="274638"/>
            <a:ext cx="6286544" cy="868346"/>
          </a:xfrm>
          <a:prstGeom prst="rect">
            <a:avLst/>
          </a:prstGeom>
        </p:spPr>
        <p:txBody>
          <a:bodyPr vert="horz" lIns="91440" tIns="45720" rIns="91440" bIns="45720" rtlCol="0" anchor="b">
            <a:normAutofit fontScale="75000" lnSpcReduction="20000"/>
          </a:bodyPr>
          <a:lstStyle/>
          <a:p>
            <a:pPr lvl="0" algn="ctr" fontAlgn="auto">
              <a:lnSpc>
                <a:spcPct val="120000"/>
              </a:lnSpc>
              <a:spcAft>
                <a:spcPts val="0"/>
              </a:spcAf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     Nature management measures</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lang="zh-CN" altLang="en-US" sz="3200" dirty="0" smtClean="0"/>
              <a:t>自然资源</a:t>
            </a:r>
            <a:r>
              <a:rPr lang="zh-CN" altLang="en-US" sz="3200" dirty="0"/>
              <a:t>管理措施</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684" y="260648"/>
            <a:ext cx="609924" cy="8631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tel 12"/>
          <p:cNvSpPr>
            <a:spLocks noGrp="1"/>
          </p:cNvSpPr>
          <p:nvPr>
            <p:ph type="title"/>
          </p:nvPr>
        </p:nvSpPr>
        <p:spPr>
          <a:xfrm>
            <a:off x="714375" y="269776"/>
            <a:ext cx="7772400" cy="1143000"/>
          </a:xfrm>
        </p:spPr>
        <p:txBody>
          <a:bodyPr/>
          <a:lstStyle/>
          <a:p>
            <a:r>
              <a:rPr lang="en-GB" sz="3000" dirty="0" smtClean="0"/>
              <a:t>Climate change measures in Norway</a:t>
            </a:r>
            <a:br>
              <a:rPr lang="en-GB" sz="3000" dirty="0" smtClean="0"/>
            </a:br>
            <a:r>
              <a:rPr lang="zh-CN" altLang="en-US" sz="3000" dirty="0" smtClean="0"/>
              <a:t>挪威应对气候变化的措施</a:t>
            </a:r>
            <a:endParaRPr lang="nb-NO" sz="3000" dirty="0" smtClean="0"/>
          </a:p>
        </p:txBody>
      </p:sp>
      <p:sp>
        <p:nvSpPr>
          <p:cNvPr id="22530" name="Plassholder for innhold 13"/>
          <p:cNvSpPr>
            <a:spLocks noGrp="1"/>
          </p:cNvSpPr>
          <p:nvPr>
            <p:ph idx="1"/>
          </p:nvPr>
        </p:nvSpPr>
        <p:spPr>
          <a:xfrm>
            <a:off x="323528" y="1507604"/>
            <a:ext cx="6120679" cy="4945732"/>
          </a:xfrm>
        </p:spPr>
        <p:txBody>
          <a:bodyPr/>
          <a:lstStyle/>
          <a:p>
            <a:r>
              <a:rPr lang="en-GB" sz="2600" dirty="0" smtClean="0"/>
              <a:t>Long-term monitoring  </a:t>
            </a:r>
            <a:r>
              <a:rPr lang="zh-CN" altLang="en-US" sz="2600" dirty="0" smtClean="0"/>
              <a:t>长期监测</a:t>
            </a:r>
            <a:endParaRPr lang="en-GB" sz="2600" dirty="0" smtClean="0"/>
          </a:p>
          <a:p>
            <a:pPr lvl="1"/>
            <a:r>
              <a:rPr lang="en-GB" sz="2200" dirty="0" smtClean="0"/>
              <a:t>Record at the earliest stage possible, negative effects of human activities on biodiversity and ecosystems  </a:t>
            </a:r>
            <a:r>
              <a:rPr lang="zh-CN" altLang="en-US" sz="2200" dirty="0" smtClean="0"/>
              <a:t>尽可能从早期开始记录，人类活动对生物多样性和生态系统的负面影响</a:t>
            </a:r>
            <a:endParaRPr lang="en-GB" sz="2200" dirty="0" smtClean="0"/>
          </a:p>
          <a:p>
            <a:pPr lvl="1"/>
            <a:r>
              <a:rPr lang="en-GB" sz="2200" dirty="0" smtClean="0"/>
              <a:t>Nature types </a:t>
            </a:r>
            <a:r>
              <a:rPr lang="zh-CN" altLang="en-US" sz="2200" dirty="0" smtClean="0"/>
              <a:t>生态系统</a:t>
            </a:r>
            <a:endParaRPr lang="en-GB" sz="2200" dirty="0" smtClean="0"/>
          </a:p>
          <a:p>
            <a:pPr lvl="2"/>
            <a:r>
              <a:rPr lang="en-GB" sz="2000" dirty="0" smtClean="0"/>
              <a:t>Terrestrial </a:t>
            </a:r>
            <a:r>
              <a:rPr lang="zh-CN" altLang="en-US" sz="2000" dirty="0" smtClean="0"/>
              <a:t>陆地</a:t>
            </a:r>
            <a:endParaRPr lang="en-GB" sz="2000" dirty="0" smtClean="0"/>
          </a:p>
          <a:p>
            <a:pPr lvl="2"/>
            <a:r>
              <a:rPr lang="en-GB" sz="2000" dirty="0" smtClean="0"/>
              <a:t>Freshwater  </a:t>
            </a:r>
            <a:r>
              <a:rPr lang="zh-CN" altLang="en-US" sz="2000" dirty="0" smtClean="0"/>
              <a:t>淡水</a:t>
            </a:r>
            <a:endParaRPr lang="en-GB" sz="2000" dirty="0" smtClean="0"/>
          </a:p>
          <a:p>
            <a:pPr lvl="2"/>
            <a:r>
              <a:rPr lang="en-GB" sz="2000" dirty="0" smtClean="0"/>
              <a:t>Marine  </a:t>
            </a:r>
            <a:r>
              <a:rPr lang="zh-CN" altLang="en-US" sz="2000" dirty="0"/>
              <a:t>海洋</a:t>
            </a:r>
            <a:endParaRPr lang="en-GB" sz="2000" dirty="0" smtClean="0"/>
          </a:p>
          <a:p>
            <a:pPr lvl="1"/>
            <a:r>
              <a:rPr lang="en-GB" sz="2200" dirty="0" smtClean="0"/>
              <a:t>Species  </a:t>
            </a:r>
            <a:r>
              <a:rPr lang="zh-CN" altLang="en-US" sz="2200" dirty="0" smtClean="0"/>
              <a:t>物种</a:t>
            </a:r>
            <a:endParaRPr lang="en-GB" sz="2200" dirty="0" smtClean="0"/>
          </a:p>
          <a:p>
            <a:pPr lvl="2"/>
            <a:r>
              <a:rPr lang="en-GB" sz="2000" dirty="0" smtClean="0"/>
              <a:t>Vulnerable species  </a:t>
            </a:r>
            <a:r>
              <a:rPr lang="zh-CN" altLang="en-US" sz="2000" dirty="0" smtClean="0"/>
              <a:t>易</a:t>
            </a:r>
            <a:r>
              <a:rPr lang="zh-CN" altLang="en-US" sz="2000" dirty="0"/>
              <a:t>危物种</a:t>
            </a:r>
            <a:endParaRPr lang="en-GB" sz="2000" dirty="0" smtClean="0"/>
          </a:p>
          <a:p>
            <a:pPr lvl="2"/>
            <a:r>
              <a:rPr lang="en-GB" sz="2000" dirty="0" smtClean="0"/>
              <a:t>Alien species  </a:t>
            </a:r>
            <a:r>
              <a:rPr lang="zh-CN" altLang="en-US" sz="2000" dirty="0" smtClean="0"/>
              <a:t>外来物种</a:t>
            </a:r>
            <a:endParaRPr lang="en-GB" sz="2000" dirty="0" smtClean="0"/>
          </a:p>
          <a:p>
            <a:pPr lvl="2"/>
            <a:endParaRPr lang="en-GB" dirty="0" smtClean="0"/>
          </a:p>
        </p:txBody>
      </p:sp>
      <p:pic>
        <p:nvPicPr>
          <p:cNvPr id="22531" name="Picture 5" descr="100001716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7938" y="1785938"/>
            <a:ext cx="2384425" cy="41036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lassholder for innhold 2"/>
          <p:cNvSpPr>
            <a:spLocks noGrp="1"/>
          </p:cNvSpPr>
          <p:nvPr>
            <p:ph idx="1"/>
          </p:nvPr>
        </p:nvSpPr>
        <p:spPr>
          <a:xfrm>
            <a:off x="251520" y="1124744"/>
            <a:ext cx="8784976" cy="576064"/>
          </a:xfrm>
        </p:spPr>
        <p:txBody>
          <a:bodyPr/>
          <a:lstStyle/>
          <a:p>
            <a:r>
              <a:rPr lang="en-GB" sz="2300" dirty="0" smtClean="0"/>
              <a:t>Management – adaptation and mitigation </a:t>
            </a:r>
            <a:r>
              <a:rPr lang="zh-CN" altLang="en-US" sz="2300" dirty="0" smtClean="0"/>
              <a:t>管理</a:t>
            </a:r>
            <a:r>
              <a:rPr lang="en-US" altLang="zh-CN" sz="2300" dirty="0" smtClean="0"/>
              <a:t>—</a:t>
            </a:r>
            <a:r>
              <a:rPr lang="zh-CN" altLang="en-US" sz="2300" dirty="0" smtClean="0"/>
              <a:t>适应与减缓</a:t>
            </a:r>
            <a:endParaRPr lang="en-GB" sz="2300" dirty="0" smtClean="0"/>
          </a:p>
        </p:txBody>
      </p:sp>
      <p:sp>
        <p:nvSpPr>
          <p:cNvPr id="4" name="Tittel 1"/>
          <p:cNvSpPr txBox="1">
            <a:spLocks/>
          </p:cNvSpPr>
          <p:nvPr/>
        </p:nvSpPr>
        <p:spPr bwMode="auto">
          <a:xfrm>
            <a:off x="760040" y="44624"/>
            <a:ext cx="7772400" cy="1143000"/>
          </a:xfrm>
          <a:prstGeom prst="rect">
            <a:avLst/>
          </a:prstGeom>
          <a:noFill/>
          <a:ln w="9525">
            <a:noFill/>
            <a:miter lim="800000"/>
            <a:headEnd/>
            <a:tailEnd/>
          </a:ln>
          <a:effectLst/>
        </p:spPr>
        <p:txBody>
          <a:bodyPr anchor="ctr"/>
          <a:lstStyle/>
          <a:p>
            <a:pPr algn="ctr" eaLnBrk="0" hangingPunct="0">
              <a:defRPr/>
            </a:pPr>
            <a:r>
              <a:rPr lang="en-GB" sz="2600" kern="0" dirty="0">
                <a:solidFill>
                  <a:schemeClr val="tx2"/>
                </a:solidFill>
                <a:latin typeface="+mj-lt"/>
                <a:ea typeface="+mj-ea"/>
                <a:cs typeface="+mj-cs"/>
              </a:rPr>
              <a:t>Climate change measures in </a:t>
            </a:r>
            <a:r>
              <a:rPr lang="en-GB" sz="2600" kern="0" dirty="0" smtClean="0">
                <a:solidFill>
                  <a:schemeClr val="tx2"/>
                </a:solidFill>
                <a:latin typeface="+mj-lt"/>
                <a:ea typeface="+mj-ea"/>
                <a:cs typeface="+mj-cs"/>
              </a:rPr>
              <a:t>Norway</a:t>
            </a:r>
          </a:p>
          <a:p>
            <a:pPr algn="ctr" eaLnBrk="0" hangingPunct="0">
              <a:defRPr/>
            </a:pPr>
            <a:r>
              <a:rPr lang="zh-CN" altLang="en-US" sz="2600" kern="0" dirty="0" smtClean="0">
                <a:solidFill>
                  <a:schemeClr val="tx2"/>
                </a:solidFill>
                <a:latin typeface="+mj-lt"/>
                <a:ea typeface="+mj-ea"/>
                <a:cs typeface="+mj-cs"/>
              </a:rPr>
              <a:t>挪威应对气候变化的措施</a:t>
            </a:r>
            <a:endParaRPr lang="nb-NO" sz="2600" kern="0" dirty="0">
              <a:solidFill>
                <a:schemeClr val="tx2"/>
              </a:solidFill>
              <a:latin typeface="+mj-lt"/>
              <a:ea typeface="+mj-ea"/>
              <a:cs typeface="+mj-cs"/>
            </a:endParaRPr>
          </a:p>
        </p:txBody>
      </p:sp>
      <p:sp>
        <p:nvSpPr>
          <p:cNvPr id="7" name="Plassholder for innhold 2"/>
          <p:cNvSpPr txBox="1">
            <a:spLocks/>
          </p:cNvSpPr>
          <p:nvPr/>
        </p:nvSpPr>
        <p:spPr bwMode="auto">
          <a:xfrm>
            <a:off x="107504" y="1522437"/>
            <a:ext cx="6643687" cy="5074915"/>
          </a:xfrm>
          <a:prstGeom prst="rect">
            <a:avLst/>
          </a:prstGeom>
          <a:noFill/>
          <a:ln w="9525">
            <a:noFill/>
            <a:miter lim="800000"/>
            <a:headEnd/>
            <a:tailEnd/>
          </a:ln>
          <a:effectLst/>
        </p:spPr>
        <p:txBody>
          <a:bodyPr/>
          <a:lstStyle/>
          <a:p>
            <a:pPr marL="742950" lvl="1" indent="-285750" eaLnBrk="0" hangingPunct="0">
              <a:spcBef>
                <a:spcPct val="20000"/>
              </a:spcBef>
              <a:buFontTx/>
              <a:buChar char="–"/>
              <a:defRPr/>
            </a:pPr>
            <a:r>
              <a:rPr lang="en-GB" sz="2300" kern="0" dirty="0">
                <a:latin typeface="+mn-lt"/>
              </a:rPr>
              <a:t>Protected areas and </a:t>
            </a:r>
            <a:r>
              <a:rPr lang="en-GB" sz="2300" kern="0" dirty="0" smtClean="0">
                <a:latin typeface="+mn-lt"/>
              </a:rPr>
              <a:t>wildlife  </a:t>
            </a:r>
            <a:r>
              <a:rPr lang="zh-CN" altLang="en-US" sz="2300" kern="0" dirty="0" smtClean="0">
                <a:latin typeface="+mn-lt"/>
              </a:rPr>
              <a:t>保护地和野生动物</a:t>
            </a:r>
            <a:endParaRPr lang="en-GB" sz="2300" kern="0" dirty="0">
              <a:latin typeface="+mn-lt"/>
            </a:endParaRPr>
          </a:p>
          <a:p>
            <a:pPr marL="1143000" lvl="2" indent="-228600" eaLnBrk="0" hangingPunct="0">
              <a:spcBef>
                <a:spcPct val="20000"/>
              </a:spcBef>
              <a:buFontTx/>
              <a:buChar char="•"/>
              <a:defRPr/>
            </a:pPr>
            <a:r>
              <a:rPr lang="en-GB" sz="1800" kern="0" dirty="0">
                <a:latin typeface="+mn-lt"/>
              </a:rPr>
              <a:t>Include climate gradients (latitudinal and altitudinal) in present and future protected </a:t>
            </a:r>
            <a:r>
              <a:rPr lang="en-GB" sz="1800" kern="0" dirty="0" smtClean="0">
                <a:latin typeface="+mn-lt"/>
              </a:rPr>
              <a:t>areas </a:t>
            </a:r>
            <a:r>
              <a:rPr lang="zh-CN" altLang="en-US" sz="1800" kern="0" dirty="0" smtClean="0">
                <a:latin typeface="+mn-lt"/>
              </a:rPr>
              <a:t>包括保护地内</a:t>
            </a:r>
            <a:r>
              <a:rPr lang="zh-CN" altLang="en-US" sz="1800" kern="0" dirty="0"/>
              <a:t>目前和今后</a:t>
            </a:r>
            <a:r>
              <a:rPr lang="zh-CN" altLang="en-US" sz="1800" kern="0" dirty="0" smtClean="0">
                <a:latin typeface="+mn-lt"/>
              </a:rPr>
              <a:t>的气候梯度（高度和海拔）</a:t>
            </a:r>
            <a:endParaRPr lang="en-GB" sz="1800" kern="0" dirty="0">
              <a:latin typeface="+mn-lt"/>
            </a:endParaRPr>
          </a:p>
          <a:p>
            <a:pPr marL="1143000" lvl="2" indent="-228600" eaLnBrk="0" hangingPunct="0">
              <a:spcBef>
                <a:spcPct val="20000"/>
              </a:spcBef>
              <a:buFontTx/>
              <a:buChar char="•"/>
              <a:defRPr/>
            </a:pPr>
            <a:r>
              <a:rPr lang="en-GB" sz="1800" kern="0" dirty="0">
                <a:latin typeface="+mn-lt"/>
              </a:rPr>
              <a:t>Establish corridors and networks between fragmented habitats/protected </a:t>
            </a:r>
            <a:r>
              <a:rPr lang="en-GB" sz="1800" kern="0" dirty="0" smtClean="0">
                <a:latin typeface="+mn-lt"/>
              </a:rPr>
              <a:t>areas </a:t>
            </a:r>
            <a:r>
              <a:rPr lang="zh-CN" altLang="en-US" sz="1800" kern="0" dirty="0" smtClean="0">
                <a:latin typeface="+mn-lt"/>
              </a:rPr>
              <a:t>在破碎栖息地</a:t>
            </a:r>
            <a:r>
              <a:rPr lang="en-US" altLang="zh-CN" sz="1800" kern="0" dirty="0" smtClean="0">
                <a:latin typeface="+mn-lt"/>
              </a:rPr>
              <a:t>/</a:t>
            </a:r>
            <a:r>
              <a:rPr lang="zh-CN" altLang="en-US" sz="1800" kern="0" dirty="0" smtClean="0">
                <a:latin typeface="+mn-lt"/>
              </a:rPr>
              <a:t>保护地之间建立廊道和网络</a:t>
            </a:r>
            <a:endParaRPr lang="en-GB" sz="1800" kern="0" dirty="0">
              <a:latin typeface="+mn-lt"/>
            </a:endParaRPr>
          </a:p>
          <a:p>
            <a:pPr marL="1143000" lvl="2" indent="-228600" eaLnBrk="0" hangingPunct="0">
              <a:spcBef>
                <a:spcPct val="20000"/>
              </a:spcBef>
              <a:buFontTx/>
              <a:buChar char="•"/>
              <a:defRPr/>
            </a:pPr>
            <a:r>
              <a:rPr lang="en-GB" sz="1800" kern="0" dirty="0">
                <a:latin typeface="+mn-lt"/>
              </a:rPr>
              <a:t>Avoid fragmentation of </a:t>
            </a:r>
            <a:r>
              <a:rPr lang="en-GB" sz="1800" kern="0" dirty="0" smtClean="0">
                <a:latin typeface="+mn-lt"/>
              </a:rPr>
              <a:t>ecosystems </a:t>
            </a:r>
            <a:r>
              <a:rPr lang="zh-CN" altLang="en-US" sz="1800" kern="0" dirty="0" smtClean="0">
                <a:latin typeface="+mn-lt"/>
              </a:rPr>
              <a:t>避免生态系统破碎化</a:t>
            </a:r>
            <a:endParaRPr lang="en-GB" sz="1800" kern="0" dirty="0">
              <a:latin typeface="+mn-lt"/>
            </a:endParaRPr>
          </a:p>
          <a:p>
            <a:pPr marL="1143000" lvl="2" indent="-228600" eaLnBrk="0" hangingPunct="0">
              <a:spcBef>
                <a:spcPct val="20000"/>
              </a:spcBef>
              <a:buFontTx/>
              <a:buChar char="•"/>
              <a:defRPr/>
            </a:pPr>
            <a:r>
              <a:rPr lang="en-GB" sz="1800" kern="0" dirty="0">
                <a:latin typeface="+mn-lt"/>
              </a:rPr>
              <a:t>Ensure strong populations with large genetic variation            robust populations are more resistant to climate </a:t>
            </a:r>
            <a:r>
              <a:rPr lang="en-GB" sz="1800" kern="0" dirty="0" smtClean="0">
                <a:latin typeface="+mn-lt"/>
              </a:rPr>
              <a:t>change  </a:t>
            </a:r>
            <a:r>
              <a:rPr lang="zh-CN" altLang="en-US" sz="1800" kern="0" dirty="0" smtClean="0">
                <a:latin typeface="+mn-lt"/>
              </a:rPr>
              <a:t>保障巨大的种群数量和遗传变异           强健的种群更能抵抗气候变化</a:t>
            </a:r>
            <a:endParaRPr lang="en-GB" sz="1800" kern="0" dirty="0">
              <a:latin typeface="+mn-lt"/>
            </a:endParaRPr>
          </a:p>
          <a:p>
            <a:pPr marL="1143000" lvl="2" indent="-228600" eaLnBrk="0" hangingPunct="0">
              <a:spcBef>
                <a:spcPct val="20000"/>
              </a:spcBef>
              <a:buFontTx/>
              <a:buChar char="•"/>
              <a:defRPr/>
            </a:pPr>
            <a:r>
              <a:rPr lang="en-GB" sz="1800" kern="0" dirty="0">
                <a:latin typeface="+mn-lt"/>
              </a:rPr>
              <a:t>Strengthened control on the importing and spreading of introduced species </a:t>
            </a:r>
            <a:r>
              <a:rPr lang="en-GB" sz="1800" kern="0" dirty="0" smtClean="0">
                <a:latin typeface="+mn-lt"/>
              </a:rPr>
              <a:t> </a:t>
            </a:r>
            <a:r>
              <a:rPr lang="zh-CN" altLang="en-US" sz="1800" kern="0" dirty="0" smtClean="0">
                <a:latin typeface="+mn-lt"/>
              </a:rPr>
              <a:t>加强对引进物种进口和扩散的监管</a:t>
            </a:r>
            <a:endParaRPr lang="en-GB" sz="1800" kern="0" dirty="0">
              <a:latin typeface="+mn-lt"/>
            </a:endParaRPr>
          </a:p>
        </p:txBody>
      </p:sp>
      <p:cxnSp>
        <p:nvCxnSpPr>
          <p:cNvPr id="1030" name="Rett pil 7"/>
          <p:cNvCxnSpPr>
            <a:cxnSpLocks noChangeShapeType="1"/>
          </p:cNvCxnSpPr>
          <p:nvPr/>
        </p:nvCxnSpPr>
        <p:spPr bwMode="auto">
          <a:xfrm>
            <a:off x="2344316" y="5085184"/>
            <a:ext cx="571500" cy="1588"/>
          </a:xfrm>
          <a:prstGeom prst="straightConnector1">
            <a:avLst/>
          </a:prstGeom>
          <a:noFill/>
          <a:ln w="9525" algn="ctr">
            <a:solidFill>
              <a:schemeClr val="tx1"/>
            </a:solidFill>
            <a:round/>
            <a:headEnd/>
            <a:tailEnd type="arrow" w="med" len="med"/>
          </a:ln>
        </p:spPr>
      </p:cxnSp>
      <p:graphicFrame>
        <p:nvGraphicFramePr>
          <p:cNvPr id="1026" name="Object 2"/>
          <p:cNvGraphicFramePr>
            <a:graphicFrameLocks noChangeAspect="1"/>
          </p:cNvGraphicFramePr>
          <p:nvPr/>
        </p:nvGraphicFramePr>
        <p:xfrm>
          <a:off x="6786563" y="2571750"/>
          <a:ext cx="2111375" cy="3286125"/>
        </p:xfrm>
        <a:graphic>
          <a:graphicData uri="http://schemas.openxmlformats.org/presentationml/2006/ole">
            <mc:AlternateContent xmlns:mc="http://schemas.openxmlformats.org/markup-compatibility/2006">
              <mc:Choice xmlns:v="urn:schemas-microsoft-com:vml" Requires="v">
                <p:oleObj spid="_x0000_s1098" name="Photo Editor-foto" r:id="rId3" imgW="4761905" imgH="7411485" progId="">
                  <p:embed/>
                </p:oleObj>
              </mc:Choice>
              <mc:Fallback>
                <p:oleObj name="Photo Editor-foto" r:id="rId3" imgW="4761905" imgH="741148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63" y="2571750"/>
                        <a:ext cx="21113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Rett pil 7"/>
          <p:cNvCxnSpPr>
            <a:cxnSpLocks noChangeShapeType="1"/>
          </p:cNvCxnSpPr>
          <p:nvPr/>
        </p:nvCxnSpPr>
        <p:spPr bwMode="auto">
          <a:xfrm>
            <a:off x="2339752" y="5659660"/>
            <a:ext cx="571500" cy="1588"/>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N_Powerpoint_Engelsk">
  <a:themeElements>
    <a:clrScheme name="DN_Powerpoint_Engels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N_Powerpoint_Engel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N_Powerpoint_Engels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N_Powerpoint_Engels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N_Powerpoint_Engels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N_Powerpoint_Engels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N_Powerpoint_Engels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N_Powerpoint_Engels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N_Powerpoint_Engels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DN_Powerpoint_Engelsk</Template>
  <TotalTime>2117</TotalTime>
  <Words>1707</Words>
  <Application>Microsoft Office PowerPoint</Application>
  <PresentationFormat>全屏显示(4:3)</PresentationFormat>
  <Paragraphs>166</Paragraphs>
  <Slides>22</Slides>
  <Notes>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DN_Powerpoint_Engelsk</vt:lpstr>
      <vt:lpstr>Photo Editor-foto</vt:lpstr>
      <vt:lpstr>Biodiversity and climate change 生物多样性和气候变化</vt:lpstr>
      <vt:lpstr>International obligations to address the challenges of climate change 应对气候变化挑战的国际职责 </vt:lpstr>
      <vt:lpstr>PowerPoint 演示文稿</vt:lpstr>
      <vt:lpstr>Institutional responsibilities related to climate change activities in Norway 挪威与气候变化活动相关机构的责任</vt:lpstr>
      <vt:lpstr>DNs responsibility and aim: 自然资源管理局的职责和目标</vt:lpstr>
      <vt:lpstr>      Nature management measures 自然资源管理措施</vt:lpstr>
      <vt:lpstr>PowerPoint 演示文稿</vt:lpstr>
      <vt:lpstr>Climate change measures in Norway 挪威应对气候变化的措施</vt:lpstr>
      <vt:lpstr>PowerPoint 演示文稿</vt:lpstr>
      <vt:lpstr>PowerPoint 演示文稿</vt:lpstr>
      <vt:lpstr>PowerPoint 演示文稿</vt:lpstr>
      <vt:lpstr>PowerPoint 演示文稿</vt:lpstr>
      <vt:lpstr>Climate change measures in Norway 挪威应对气候变化的措施</vt:lpstr>
      <vt:lpstr>        Cross sectorial coordination 跨部门协调</vt:lpstr>
      <vt:lpstr>       National policy  国家政策</vt:lpstr>
      <vt:lpstr>National policy – three main conclusions 国家政策—三个主要结论</vt:lpstr>
      <vt:lpstr>Ecosystems as carbon (C) sinks 作为碳库的生态系统</vt:lpstr>
      <vt:lpstr>     General vulnerability analyses 脆弱性总体分析</vt:lpstr>
      <vt:lpstr>     General vulnerability analysis 脆弱性总体分析</vt:lpstr>
      <vt:lpstr>     Red list for species  物种红色名录</vt:lpstr>
      <vt:lpstr>     Red list for nature types   生态系统红色名录</vt:lpstr>
      <vt:lpstr>PowerPoint 演示文稿</vt:lpstr>
    </vt:vector>
  </TitlesOfParts>
  <Company>Direktoratet for Naturforvaltning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THS</dc:creator>
  <cp:lastModifiedBy>admin</cp:lastModifiedBy>
  <cp:revision>172</cp:revision>
  <dcterms:created xsi:type="dcterms:W3CDTF">2008-01-21T09:45:21Z</dcterms:created>
  <dcterms:modified xsi:type="dcterms:W3CDTF">2011-07-25T08:26:36Z</dcterms:modified>
</cp:coreProperties>
</file>